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93.jpg" ContentType="image/jpeg"/>
  <Override PartName="/ppt/media/image9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5"/>
  </p:notesMasterIdLst>
  <p:sldIdLst>
    <p:sldId id="256" r:id="rId2"/>
    <p:sldId id="300" r:id="rId3"/>
    <p:sldId id="337" r:id="rId4"/>
    <p:sldId id="338" r:id="rId5"/>
    <p:sldId id="339" r:id="rId6"/>
    <p:sldId id="340" r:id="rId7"/>
    <p:sldId id="341" r:id="rId8"/>
    <p:sldId id="342" r:id="rId9"/>
    <p:sldId id="343" r:id="rId10"/>
    <p:sldId id="344" r:id="rId11"/>
    <p:sldId id="345" r:id="rId12"/>
    <p:sldId id="515" r:id="rId13"/>
    <p:sldId id="512" r:id="rId14"/>
    <p:sldId id="466" r:id="rId15"/>
    <p:sldId id="516" r:id="rId16"/>
    <p:sldId id="269" r:id="rId17"/>
    <p:sldId id="488" r:id="rId18"/>
    <p:sldId id="499" r:id="rId19"/>
    <p:sldId id="489" r:id="rId20"/>
    <p:sldId id="271" r:id="rId21"/>
    <p:sldId id="513" r:id="rId22"/>
    <p:sldId id="480" r:id="rId23"/>
    <p:sldId id="279" r:id="rId24"/>
    <p:sldId id="467" r:id="rId25"/>
    <p:sldId id="517" r:id="rId26"/>
    <p:sldId id="518" r:id="rId27"/>
    <p:sldId id="482" r:id="rId28"/>
    <p:sldId id="519" r:id="rId29"/>
    <p:sldId id="332" r:id="rId30"/>
    <p:sldId id="333" r:id="rId31"/>
    <p:sldId id="334" r:id="rId32"/>
    <p:sldId id="335" r:id="rId33"/>
    <p:sldId id="336" r:id="rId34"/>
    <p:sldId id="520" r:id="rId35"/>
    <p:sldId id="257" r:id="rId36"/>
    <p:sldId id="301" r:id="rId37"/>
    <p:sldId id="535" r:id="rId38"/>
    <p:sldId id="536" r:id="rId39"/>
    <p:sldId id="537" r:id="rId40"/>
    <p:sldId id="538" r:id="rId41"/>
    <p:sldId id="534" r:id="rId42"/>
    <p:sldId id="259" r:id="rId43"/>
    <p:sldId id="303" r:id="rId44"/>
    <p:sldId id="304" r:id="rId45"/>
    <p:sldId id="306" r:id="rId46"/>
    <p:sldId id="495" r:id="rId47"/>
    <p:sldId id="521" r:id="rId48"/>
    <p:sldId id="493" r:id="rId49"/>
    <p:sldId id="498" r:id="rId50"/>
    <p:sldId id="470" r:id="rId51"/>
    <p:sldId id="260" r:id="rId52"/>
    <p:sldId id="309" r:id="rId53"/>
    <p:sldId id="310" r:id="rId54"/>
    <p:sldId id="311" r:id="rId55"/>
    <p:sldId id="261" r:id="rId56"/>
    <p:sldId id="312" r:id="rId57"/>
    <p:sldId id="525" r:id="rId58"/>
    <p:sldId id="323" r:id="rId59"/>
    <p:sldId id="324" r:id="rId60"/>
    <p:sldId id="532" r:id="rId61"/>
    <p:sldId id="531" r:id="rId62"/>
    <p:sldId id="471" r:id="rId63"/>
    <p:sldId id="530" r:id="rId64"/>
    <p:sldId id="524" r:id="rId65"/>
    <p:sldId id="522" r:id="rId66"/>
    <p:sldId id="317" r:id="rId67"/>
    <p:sldId id="264" r:id="rId68"/>
    <p:sldId id="526" r:id="rId69"/>
    <p:sldId id="318" r:id="rId70"/>
    <p:sldId id="527" r:id="rId71"/>
    <p:sldId id="544" r:id="rId72"/>
    <p:sldId id="539" r:id="rId73"/>
    <p:sldId id="540" r:id="rId74"/>
    <p:sldId id="543" r:id="rId75"/>
    <p:sldId id="541" r:id="rId76"/>
    <p:sldId id="542" r:id="rId77"/>
    <p:sldId id="319" r:id="rId78"/>
    <p:sldId id="314" r:id="rId79"/>
    <p:sldId id="528" r:id="rId80"/>
    <p:sldId id="523" r:id="rId81"/>
    <p:sldId id="529" r:id="rId82"/>
    <p:sldId id="313" r:id="rId83"/>
    <p:sldId id="315" r:id="rId84"/>
    <p:sldId id="316" r:id="rId85"/>
    <p:sldId id="262" r:id="rId86"/>
    <p:sldId id="263" r:id="rId87"/>
    <p:sldId id="320" r:id="rId88"/>
    <p:sldId id="321" r:id="rId89"/>
    <p:sldId id="533" r:id="rId90"/>
    <p:sldId id="266" r:id="rId91"/>
    <p:sldId id="322" r:id="rId92"/>
    <p:sldId id="325" r:id="rId93"/>
    <p:sldId id="331" r:id="rId9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1" autoAdjust="0"/>
    <p:restoredTop sz="94660"/>
  </p:normalViewPr>
  <p:slideViewPr>
    <p:cSldViewPr>
      <p:cViewPr varScale="1">
        <p:scale>
          <a:sx n="78" d="100"/>
          <a:sy n="78" d="100"/>
        </p:scale>
        <p:origin x="168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10445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445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9C8F3EB7-ABFB-4AAB-B667-A34FD25B5AFA}" type="slidenum">
              <a:rPr lang="en-US" altLang="zh-CN"/>
              <a:pPr>
                <a:defRPr/>
              </a:pPr>
              <a:t>‹#›</a:t>
            </a:fld>
            <a:endParaRPr lang="en-US" altLang="zh-CN"/>
          </a:p>
        </p:txBody>
      </p:sp>
    </p:spTree>
    <p:extLst>
      <p:ext uri="{BB962C8B-B14F-4D97-AF65-F5344CB8AC3E}">
        <p14:creationId xmlns:p14="http://schemas.microsoft.com/office/powerpoint/2010/main" val="9398541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15288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1905000" y="4681538"/>
            <a:ext cx="1970088"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3"/>
            <a:ext cx="299085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9144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914400"/>
            <a:ext cx="866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066800" y="3581400"/>
            <a:ext cx="7010400" cy="381000"/>
          </a:xfrm>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a:t>单击此处编辑母版副标题样式</a:t>
            </a:r>
            <a:endParaRPr lang="en-US" altLang="zh-CN" noProof="0" dirty="0"/>
          </a:p>
        </p:txBody>
      </p:sp>
      <p:sp>
        <p:nvSpPr>
          <p:cNvPr id="7180" name="Rectangle 12"/>
          <p:cNvSpPr>
            <a:spLocks noGrp="1" noChangeArrowheads="1"/>
          </p:cNvSpPr>
          <p:nvPr>
            <p:ph type="ctrTitle"/>
          </p:nvPr>
        </p:nvSpPr>
        <p:spPr>
          <a:xfrm>
            <a:off x="1066800" y="2514600"/>
            <a:ext cx="7010400" cy="685800"/>
          </a:xfrm>
          <a:effectLst/>
        </p:spPr>
        <p:txBody>
          <a:bodyPr/>
          <a:lstStyle>
            <a:lvl1pPr algn="ctr">
              <a:defRPr sz="4900">
                <a:solidFill>
                  <a:schemeClr val="accent1"/>
                </a:solidFill>
                <a:latin typeface="Arial" pitchFamily="34" charset="0"/>
              </a:defRPr>
            </a:lvl1pPr>
          </a:lstStyle>
          <a:p>
            <a:pPr lvl="0"/>
            <a:r>
              <a:rPr lang="zh-CN" altLang="en-US" noProof="0"/>
              <a:t>单击此处编辑母版标题样式</a:t>
            </a:r>
            <a:endParaRPr lang="en-US" altLang="zh-CN" noProof="0" dirty="0"/>
          </a:p>
        </p:txBody>
      </p:sp>
      <p:sp>
        <p:nvSpPr>
          <p:cNvPr id="11" name="Rectangle 8"/>
          <p:cNvSpPr>
            <a:spLocks noGrp="1" noChangeArrowheads="1"/>
          </p:cNvSpPr>
          <p:nvPr>
            <p:ph type="ftr" sz="quarter" idx="10"/>
          </p:nvPr>
        </p:nvSpPr>
        <p:spPr>
          <a:xfrm>
            <a:off x="76200" y="6477000"/>
            <a:ext cx="2895600" cy="304800"/>
          </a:xfrm>
        </p:spPr>
        <p:txBody>
          <a:bodyPr/>
          <a:lstStyle>
            <a:lvl1pPr algn="l">
              <a:defRPr sz="1700">
                <a:solidFill>
                  <a:srgbClr val="000000"/>
                </a:solidFill>
              </a:defRPr>
            </a:lvl1pPr>
          </a:lstStyle>
          <a:p>
            <a:pPr>
              <a:defRPr/>
            </a:pPr>
            <a:r>
              <a:rPr lang="en-US" altLang="zh-CN"/>
              <a:t>南京邮电大学信息安全系</a:t>
            </a:r>
          </a:p>
        </p:txBody>
      </p:sp>
      <p:sp>
        <p:nvSpPr>
          <p:cNvPr id="12" name="Rectangle 10"/>
          <p:cNvSpPr>
            <a:spLocks noGrp="1" noChangeArrowheads="1"/>
          </p:cNvSpPr>
          <p:nvPr>
            <p:ph type="dt" sz="quarter" idx="11"/>
          </p:nvPr>
        </p:nvSpPr>
        <p:spPr bwMode="auto">
          <a:xfrm>
            <a:off x="6324600" y="6477000"/>
            <a:ext cx="2133600" cy="244475"/>
          </a:xfrm>
        </p:spPr>
        <p:txBody>
          <a:bodyPr/>
          <a:lstStyle>
            <a:lvl1pPr algn="ctr">
              <a:defRPr sz="1400" b="0">
                <a:solidFill>
                  <a:schemeClr val="tx1"/>
                </a:solidFill>
                <a:latin typeface="Arial" pitchFamily="34" charset="0"/>
              </a:defRPr>
            </a:lvl1pPr>
          </a:lstStyle>
          <a:p>
            <a:pPr>
              <a:defRPr/>
            </a:pPr>
            <a:fld id="{C9C0F1C4-4B16-4BED-93D4-F5D2B491A43F}" type="datetime1">
              <a:rPr lang="zh-CN" altLang="en-US"/>
              <a:pPr>
                <a:defRPr/>
              </a:pPr>
              <a:t>2024/5/27</a:t>
            </a:fld>
            <a:endParaRPr lang="en-US" altLang="zh-CN"/>
          </a:p>
        </p:txBody>
      </p:sp>
      <p:sp>
        <p:nvSpPr>
          <p:cNvPr id="13" name="Rectangle 11"/>
          <p:cNvSpPr>
            <a:spLocks noGrp="1" noChangeArrowheads="1"/>
          </p:cNvSpPr>
          <p:nvPr>
            <p:ph type="sldNum" sz="quarter" idx="12"/>
          </p:nvPr>
        </p:nvSpPr>
        <p:spPr bwMode="auto">
          <a:xfrm>
            <a:off x="8534400" y="6477000"/>
            <a:ext cx="457200" cy="244475"/>
          </a:xfrm>
        </p:spPr>
        <p:txBody>
          <a:bodyPr/>
          <a:lstStyle>
            <a:lvl1pPr algn="ctr">
              <a:defRPr sz="1400">
                <a:latin typeface="Arial" pitchFamily="34" charset="0"/>
              </a:defRPr>
            </a:lvl1pPr>
          </a:lstStyle>
          <a:p>
            <a:pPr>
              <a:defRPr/>
            </a:pPr>
            <a:fld id="{54905DF5-0A7E-4BF7-8D36-06E458EA8E7A}" type="slidenum">
              <a:rPr lang="en-US" altLang="zh-CN"/>
              <a:pPr>
                <a:defRPr/>
              </a:pPr>
              <a:t>‹#›</a:t>
            </a:fld>
            <a:endParaRPr lang="en-US" altLang="zh-CN"/>
          </a:p>
        </p:txBody>
      </p:sp>
    </p:spTree>
    <p:extLst>
      <p:ext uri="{BB962C8B-B14F-4D97-AF65-F5344CB8AC3E}">
        <p14:creationId xmlns:p14="http://schemas.microsoft.com/office/powerpoint/2010/main" val="16980560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92090025-B65D-48A4-A81E-257A66FAF8C1}" type="datetime1">
              <a:rPr lang="zh-CN" altLang="en-US"/>
              <a:pPr>
                <a:defRPr/>
              </a:pPr>
              <a:t>2024/5/27</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37CA93B0-4EDB-464D-BD6C-6C7E23681C59}"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5274990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350838"/>
            <a:ext cx="20955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350838"/>
            <a:ext cx="61341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B7149E98-0F20-47A0-81E3-5AE311BE64D6}" type="datetime1">
              <a:rPr lang="zh-CN" altLang="en-US"/>
              <a:pPr>
                <a:defRPr/>
              </a:pPr>
              <a:t>2024/5/27</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4D7E4943-AF62-473E-9278-4019B71CEC91}"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9807264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a:t>单击此处编辑母版标题样式</a:t>
            </a:r>
          </a:p>
        </p:txBody>
      </p:sp>
      <p:sp>
        <p:nvSpPr>
          <p:cNvPr id="3" name="表格占位符 2"/>
          <p:cNvSpPr>
            <a:spLocks noGrp="1"/>
          </p:cNvSpPr>
          <p:nvPr>
            <p:ph type="tbl" idx="1"/>
          </p:nvPr>
        </p:nvSpPr>
        <p:spPr>
          <a:xfrm>
            <a:off x="304800" y="1219200"/>
            <a:ext cx="8382000" cy="5105400"/>
          </a:xfrm>
        </p:spPr>
        <p:txBody>
          <a:bodyPr/>
          <a:lstStyle/>
          <a:p>
            <a:pPr lvl="0"/>
            <a:r>
              <a:rPr lang="zh-CN" altLang="en-US" noProof="0"/>
              <a:t>单击图标添加表格</a:t>
            </a:r>
          </a:p>
        </p:txBody>
      </p:sp>
      <p:sp>
        <p:nvSpPr>
          <p:cNvPr id="4" name="Rectangle 8"/>
          <p:cNvSpPr>
            <a:spLocks noGrp="1" noChangeArrowheads="1"/>
          </p:cNvSpPr>
          <p:nvPr>
            <p:ph type="dt" sz="half" idx="10"/>
          </p:nvPr>
        </p:nvSpPr>
        <p:spPr>
          <a:ln/>
        </p:spPr>
        <p:txBody>
          <a:bodyPr/>
          <a:lstStyle>
            <a:lvl1pPr>
              <a:defRPr/>
            </a:lvl1pPr>
          </a:lstStyle>
          <a:p>
            <a:pPr>
              <a:defRPr/>
            </a:pPr>
            <a:fld id="{1EAC7660-351C-430D-8301-D0BF441CD614}" type="datetime1">
              <a:rPr lang="zh-CN" altLang="en-US"/>
              <a:pPr>
                <a:defRPr/>
              </a:pPr>
              <a:t>2024/5/27</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9250B133-AEB4-4656-8706-C1A699F25C41}"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66309003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350838"/>
            <a:ext cx="8382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dt" sz="half" idx="10"/>
          </p:nvPr>
        </p:nvSpPr>
        <p:spPr>
          <a:ln/>
        </p:spPr>
        <p:txBody>
          <a:bodyPr/>
          <a:lstStyle>
            <a:lvl1pPr>
              <a:defRPr/>
            </a:lvl1pPr>
          </a:lstStyle>
          <a:p>
            <a:pPr>
              <a:defRPr/>
            </a:pPr>
            <a:fld id="{74CD1742-AF22-4C8C-A52F-FBA51FF21155}" type="datetime1">
              <a:rPr lang="zh-CN" altLang="en-US"/>
              <a:pPr>
                <a:defRPr/>
              </a:pPr>
              <a:t>2024/5/27</a:t>
            </a:fld>
            <a:endParaRPr lang="en-US" altLang="zh-CN"/>
          </a:p>
        </p:txBody>
      </p:sp>
      <p:sp>
        <p:nvSpPr>
          <p:cNvPr id="4" name="Rectangle 10"/>
          <p:cNvSpPr>
            <a:spLocks noGrp="1" noChangeArrowheads="1"/>
          </p:cNvSpPr>
          <p:nvPr>
            <p:ph type="sldNum" sz="quarter" idx="11"/>
          </p:nvPr>
        </p:nvSpPr>
        <p:spPr>
          <a:ln/>
        </p:spPr>
        <p:txBody>
          <a:bodyPr/>
          <a:lstStyle>
            <a:lvl1pPr>
              <a:defRPr/>
            </a:lvl1pPr>
          </a:lstStyle>
          <a:p>
            <a:pPr>
              <a:defRPr/>
            </a:pPr>
            <a:fld id="{03CEFF49-ADF3-48FF-8DEE-E53A0B83B222}" type="slidenum">
              <a:rPr lang="en-US" altLang="zh-CN"/>
              <a:pPr>
                <a:defRPr/>
              </a:pPr>
              <a:t>‹#›</a:t>
            </a:fld>
            <a:endParaRPr lang="en-US" altLang="zh-CN"/>
          </a:p>
        </p:txBody>
      </p:sp>
      <p:sp>
        <p:nvSpPr>
          <p:cNvPr id="5"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34130903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微软雅黑 Light"/>
                <a:cs typeface="微软雅黑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5087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微软雅黑 Light"/>
                <a:cs typeface="微软雅黑 Light"/>
              </a:defRPr>
            </a:lvl1pPr>
          </a:lstStyle>
          <a:p>
            <a:endParaRPr/>
          </a:p>
        </p:txBody>
      </p:sp>
      <p:sp>
        <p:nvSpPr>
          <p:cNvPr id="3" name="Holder 3"/>
          <p:cNvSpPr>
            <a:spLocks noGrp="1"/>
          </p:cNvSpPr>
          <p:nvPr>
            <p:ph sz="half" idx="2"/>
          </p:nvPr>
        </p:nvSpPr>
        <p:spPr>
          <a:xfrm>
            <a:off x="457200" y="1577340"/>
            <a:ext cx="3977640" cy="4616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616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4950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F626210A-025A-482E-A1F1-6FD4A4714135}" type="datetime1">
              <a:rPr lang="zh-CN" altLang="en-US"/>
              <a:pPr>
                <a:defRPr/>
              </a:pPr>
              <a:t>2024/5/27</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924DA50A-9525-4AB5-80F4-51DD34C4B33B}"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163485994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2A84AE23-8F24-41D4-8849-AB45F5A542A4}" type="datetime1">
              <a:rPr lang="zh-CN" altLang="en-US"/>
              <a:pPr>
                <a:defRPr/>
              </a:pPr>
              <a:t>2024/5/27</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C6035716-52CF-45B4-831F-CFC58EBE5E36}"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419384803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13E1E818-64B7-4244-B170-3C38E5FD806C}" type="datetime1">
              <a:rPr lang="zh-CN" altLang="en-US"/>
              <a:pPr>
                <a:defRPr/>
              </a:pPr>
              <a:t>2024/5/27</a:t>
            </a:fld>
            <a:endParaRPr lang="en-US" altLang="zh-CN"/>
          </a:p>
        </p:txBody>
      </p:sp>
      <p:sp>
        <p:nvSpPr>
          <p:cNvPr id="6" name="灯片编号占位符 5"/>
          <p:cNvSpPr>
            <a:spLocks noGrp="1"/>
          </p:cNvSpPr>
          <p:nvPr>
            <p:ph type="sldNum" sz="quarter" idx="11"/>
          </p:nvPr>
        </p:nvSpPr>
        <p:spPr/>
        <p:txBody>
          <a:bodyPr/>
          <a:lstStyle>
            <a:lvl1pPr>
              <a:defRPr/>
            </a:lvl1pPr>
          </a:lstStyle>
          <a:p>
            <a:pPr>
              <a:defRPr/>
            </a:pPr>
            <a:fld id="{BBA35E95-1473-4123-A3AD-6E95FA56CE54}" type="slidenum">
              <a:rPr lang="en-US" altLang="zh-CN"/>
              <a:pPr>
                <a:defRPr/>
              </a:pPr>
              <a:t>‹#›</a:t>
            </a:fld>
            <a:endParaRPr lang="en-US" altLang="zh-CN"/>
          </a:p>
        </p:txBody>
      </p:sp>
    </p:spTree>
    <p:extLst>
      <p:ext uri="{BB962C8B-B14F-4D97-AF65-F5344CB8AC3E}">
        <p14:creationId xmlns:p14="http://schemas.microsoft.com/office/powerpoint/2010/main" val="290366771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51AFD20F-02EC-4F34-9E38-3DDFE1E1FF6C}" type="datetime1">
              <a:rPr lang="zh-CN" altLang="en-US"/>
              <a:pPr>
                <a:defRPr/>
              </a:pPr>
              <a:t>2024/5/27</a:t>
            </a:fld>
            <a:endParaRPr lang="en-US" altLang="zh-CN"/>
          </a:p>
        </p:txBody>
      </p:sp>
      <p:sp>
        <p:nvSpPr>
          <p:cNvPr id="8" name="Rectangle 10"/>
          <p:cNvSpPr>
            <a:spLocks noGrp="1" noChangeArrowheads="1"/>
          </p:cNvSpPr>
          <p:nvPr>
            <p:ph type="sldNum" sz="quarter" idx="11"/>
          </p:nvPr>
        </p:nvSpPr>
        <p:spPr>
          <a:ln/>
        </p:spPr>
        <p:txBody>
          <a:bodyPr/>
          <a:lstStyle>
            <a:lvl1pPr>
              <a:defRPr/>
            </a:lvl1pPr>
          </a:lstStyle>
          <a:p>
            <a:pPr>
              <a:defRPr/>
            </a:pPr>
            <a:fld id="{1B15D6C4-4341-4570-A958-603E3B280EEA}" type="slidenum">
              <a:rPr lang="en-US" altLang="zh-CN"/>
              <a:pPr>
                <a:defRPr/>
              </a:pPr>
              <a:t>‹#›</a:t>
            </a:fld>
            <a:endParaRPr lang="en-US" altLang="zh-CN"/>
          </a:p>
        </p:txBody>
      </p:sp>
      <p:sp>
        <p:nvSpPr>
          <p:cNvPr id="9"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32507623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F01D49E4-E51B-47B1-B9EF-89B16455ED37}" type="datetime1">
              <a:rPr lang="zh-CN" altLang="en-US"/>
              <a:pPr>
                <a:defRPr/>
              </a:pPr>
              <a:t>2024/5/27</a:t>
            </a:fld>
            <a:endParaRPr lang="en-US" altLang="zh-CN"/>
          </a:p>
        </p:txBody>
      </p:sp>
      <p:sp>
        <p:nvSpPr>
          <p:cNvPr id="4" name="Rectangle 10"/>
          <p:cNvSpPr>
            <a:spLocks noGrp="1" noChangeArrowheads="1"/>
          </p:cNvSpPr>
          <p:nvPr>
            <p:ph type="sldNum" sz="quarter" idx="11"/>
          </p:nvPr>
        </p:nvSpPr>
        <p:spPr>
          <a:ln/>
        </p:spPr>
        <p:txBody>
          <a:bodyPr/>
          <a:lstStyle>
            <a:lvl1pPr>
              <a:defRPr/>
            </a:lvl1pPr>
          </a:lstStyle>
          <a:p>
            <a:pPr>
              <a:defRPr/>
            </a:pPr>
            <a:fld id="{9A8DB348-E1BC-4D02-B266-DD7226076FCC}" type="slidenum">
              <a:rPr lang="en-US" altLang="zh-CN"/>
              <a:pPr>
                <a:defRPr/>
              </a:pPr>
              <a:t>‹#›</a:t>
            </a:fld>
            <a:endParaRPr lang="en-US" altLang="zh-CN"/>
          </a:p>
        </p:txBody>
      </p:sp>
      <p:sp>
        <p:nvSpPr>
          <p:cNvPr id="5"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410791063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EC58F37-99BA-4216-A8F7-02D28AC66CCF}" type="datetime1">
              <a:rPr lang="zh-CN" altLang="en-US"/>
              <a:pPr>
                <a:defRPr/>
              </a:pPr>
              <a:t>2024/5/27</a:t>
            </a:fld>
            <a:endParaRPr lang="en-US" altLang="zh-CN"/>
          </a:p>
        </p:txBody>
      </p:sp>
      <p:sp>
        <p:nvSpPr>
          <p:cNvPr id="3" name="Rectangle 10"/>
          <p:cNvSpPr>
            <a:spLocks noGrp="1" noChangeArrowheads="1"/>
          </p:cNvSpPr>
          <p:nvPr>
            <p:ph type="sldNum" sz="quarter" idx="11"/>
          </p:nvPr>
        </p:nvSpPr>
        <p:spPr>
          <a:ln/>
        </p:spPr>
        <p:txBody>
          <a:bodyPr/>
          <a:lstStyle>
            <a:lvl1pPr>
              <a:defRPr/>
            </a:lvl1pPr>
          </a:lstStyle>
          <a:p>
            <a:pPr>
              <a:defRPr/>
            </a:pPr>
            <a:fld id="{05A2192B-B1B2-4AD6-9BD6-CA0AB754789F}" type="slidenum">
              <a:rPr lang="en-US" altLang="zh-CN"/>
              <a:pPr>
                <a:defRPr/>
              </a:pPr>
              <a:t>‹#›</a:t>
            </a:fld>
            <a:endParaRPr lang="en-US" altLang="zh-CN"/>
          </a:p>
        </p:txBody>
      </p:sp>
      <p:sp>
        <p:nvSpPr>
          <p:cNvPr id="4"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17849439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BCD1AE0E-6B57-4236-BBAD-17F555A28BC5}" type="datetime1">
              <a:rPr lang="zh-CN" altLang="en-US"/>
              <a:pPr>
                <a:defRPr/>
              </a:pPr>
              <a:t>2024/5/27</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E917731E-C978-4EA4-8F45-FCA70D922A79}"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368246541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2B2078D8-FBAD-4452-A3E7-75D7173D45F7}" type="datetime1">
              <a:rPr lang="zh-CN" altLang="en-US"/>
              <a:pPr>
                <a:defRPr/>
              </a:pPr>
              <a:t>2024/5/27</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37EDB2E9-5F14-4F49-AA46-32792526F4E7}"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65188802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1943100"/>
            <a:chOff x="0" y="0"/>
            <a:chExt cx="5760" cy="1224"/>
          </a:xfrm>
        </p:grpSpPr>
        <p:pic>
          <p:nvPicPr>
            <p:cNvPr id="1035" name="Picture 3" descr="4_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4" descr="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5" descr="1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9144000" cy="304800"/>
          </a:xfrm>
          <a:prstGeom prst="rect">
            <a:avLst/>
          </a:prstGeom>
          <a:gradFill rotWithShape="1">
            <a:gsLst>
              <a:gs pos="0">
                <a:schemeClr val="hlink"/>
              </a:gs>
              <a:gs pos="100000">
                <a:schemeClr val="hlink">
                  <a:gamma/>
                  <a:shade val="69804"/>
                  <a:invGamma/>
                </a:schemeClr>
              </a:gs>
            </a:gsLst>
            <a:lin ang="0" scaled="1"/>
          </a:gradFill>
          <a:ln>
            <a:noFill/>
          </a:ln>
          <a:effectLst/>
        </p:spPr>
        <p:txBody>
          <a:bodyPr wrap="none" anchor="ctr"/>
          <a:lstStyle/>
          <a:p>
            <a:pPr>
              <a:defRPr/>
            </a:pPr>
            <a:endParaRPr lang="zh-CN" altLang="en-US">
              <a:latin typeface="Arial" pitchFamily="34" charset="0"/>
            </a:endParaRPr>
          </a:p>
        </p:txBody>
      </p:sp>
      <p:pic>
        <p:nvPicPr>
          <p:cNvPr id="1028" name="Picture 7" descr="artplus_nature_naturalcity38_g"/>
          <p:cNvPicPr>
            <a:picLocks noChangeAspect="1" noChangeArrowheads="1"/>
          </p:cNvPicPr>
          <p:nvPr/>
        </p:nvPicPr>
        <p:blipFill>
          <a:blip r:embed="rId20">
            <a:lum bright="12000" contrast="12000"/>
            <a:extLst>
              <a:ext uri="{28A0092B-C50C-407E-A947-70E740481C1C}">
                <a14:useLocalDpi xmlns:a14="http://schemas.microsoft.com/office/drawing/2010/main" val="0"/>
              </a:ext>
            </a:extLst>
          </a:blip>
          <a:srcRect r="31580"/>
          <a:stretch>
            <a:fillRect/>
          </a:stretch>
        </p:blipFill>
        <p:spPr bwMode="auto">
          <a:xfrm>
            <a:off x="7543800" y="5322888"/>
            <a:ext cx="16002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41148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DB65F304-3C0A-4211-81DE-AA43CAA1C251}" type="datetime1">
              <a:rPr lang="zh-CN" altLang="en-US"/>
              <a:pPr>
                <a:defRPr/>
              </a:pPr>
              <a:t>2024/5/27</a:t>
            </a:fld>
            <a:endParaRPr lang="en-US" altLang="zh-CN"/>
          </a:p>
        </p:txBody>
      </p:sp>
      <p:sp>
        <p:nvSpPr>
          <p:cNvPr id="1030" name="Rectangle 9"/>
          <p:cNvSpPr>
            <a:spLocks noGrp="1" noChangeArrowheads="1"/>
          </p:cNvSpPr>
          <p:nvPr>
            <p:ph type="body" idx="1"/>
          </p:nvPr>
        </p:nvSpPr>
        <p:spPr bwMode="gray">
          <a:xfrm>
            <a:off x="304800" y="12192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304800" y="6537325"/>
            <a:ext cx="5334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000">
                <a:solidFill>
                  <a:schemeClr val="bg1"/>
                </a:solidFill>
                <a:latin typeface="Verdana" pitchFamily="34" charset="0"/>
                <a:ea typeface="宋体" pitchFamily="2" charset="-122"/>
              </a:defRPr>
            </a:lvl1pPr>
          </a:lstStyle>
          <a:p>
            <a:pPr>
              <a:defRPr/>
            </a:pPr>
            <a:fld id="{DD1D2613-26ED-4B4A-9B5E-841734A6348C}" type="slidenum">
              <a:rPr lang="en-US" altLang="zh-CN"/>
              <a:pPr>
                <a:defRPr/>
              </a:pPr>
              <a:t>‹#›</a:t>
            </a:fld>
            <a:endParaRPr lang="en-US" altLang="zh-CN"/>
          </a:p>
        </p:txBody>
      </p:sp>
      <p:sp>
        <p:nvSpPr>
          <p:cNvPr id="1032" name="Line 11"/>
          <p:cNvSpPr>
            <a:spLocks noChangeShapeType="1"/>
          </p:cNvSpPr>
          <p:nvPr/>
        </p:nvSpPr>
        <p:spPr bwMode="white">
          <a:xfrm>
            <a:off x="9525" y="5967413"/>
            <a:ext cx="64135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Rectangle 12"/>
          <p:cNvSpPr>
            <a:spLocks noGrp="1" noChangeArrowheads="1"/>
          </p:cNvSpPr>
          <p:nvPr>
            <p:ph type="title"/>
          </p:nvPr>
        </p:nvSpPr>
        <p:spPr bwMode="gray">
          <a:xfrm>
            <a:off x="838200" y="3508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914400" y="6537325"/>
            <a:ext cx="2895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solidFill>
                  <a:schemeClr val="bg1"/>
                </a:solidFill>
                <a:latin typeface="Arial" pitchFamily="34" charset="0"/>
                <a:ea typeface="宋体" pitchFamily="2" charset="-122"/>
              </a:defRPr>
            </a:lvl1pPr>
          </a:lstStyle>
          <a:p>
            <a:pPr>
              <a:defRPr/>
            </a:pPr>
            <a:r>
              <a:rPr lang="en-US" altLang="zh-CN"/>
              <a:t>南京邮电大学信息安全系</a:t>
            </a:r>
          </a:p>
        </p:txBody>
      </p:sp>
    </p:spTree>
  </p:cSld>
  <p:clrMap bg1="lt1" tx1="dk1" bg2="lt2" tx2="dk2" accent1="accent1" accent2="accent2" accent3="accent3" accent4="accent4" accent5="accent5" accent6="accent6" hlink="hlink" folHlink="folHlink"/>
  <p:sldLayoutIdLst>
    <p:sldLayoutId id="2147483759" r:id="rId1"/>
    <p:sldLayoutId id="2147483748" r:id="rId2"/>
    <p:sldLayoutId id="2147483749" r:id="rId3"/>
    <p:sldLayoutId id="2147483760"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62" r:id="rId14"/>
    <p:sldLayoutId id="2147483763" r:id="rId15"/>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slide" Target="slide5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3techs.com/technologies"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2164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web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web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webp"/><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web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3.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pPr eaLnBrk="1" hangingPunct="1">
              <a:defRPr/>
            </a:pPr>
            <a:r>
              <a:rPr lang="zh-CN" altLang="en-US" b="1"/>
              <a:t>南京邮电大学网络空间安全</a:t>
            </a:r>
            <a:r>
              <a:rPr lang="zh-CN" altLang="en-US" b="1" dirty="0"/>
              <a:t>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
        <p:nvSpPr>
          <p:cNvPr id="5123" name="日期占位符 3"/>
          <p:cNvSpPr>
            <a:spLocks noGrp="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0E5E05C-F5FA-44AE-80B9-867FC9D83AC0}" type="datetime1">
              <a:rPr lang="zh-CN" altLang="en-US" sz="1400" b="0" smtClean="0">
                <a:latin typeface="Arial" charset="0"/>
                <a:ea typeface="宋体" pitchFamily="2" charset="-122"/>
              </a:rPr>
              <a:pPr eaLnBrk="1" hangingPunct="1">
                <a:spcBef>
                  <a:spcPct val="0"/>
                </a:spcBef>
                <a:buClrTx/>
                <a:buFontTx/>
                <a:buNone/>
              </a:pPr>
              <a:t>2024/5/27</a:t>
            </a:fld>
            <a:endParaRPr lang="en-US" altLang="zh-CN" sz="1400" b="0">
              <a:latin typeface="Arial" charset="0"/>
              <a:ea typeface="宋体" pitchFamily="2" charset="-122"/>
            </a:endParaRPr>
          </a:p>
        </p:txBody>
      </p:sp>
      <p:sp>
        <p:nvSpPr>
          <p:cNvPr id="512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526FBC4-D677-40ED-A61C-778E92000AC7}" type="slidenum">
              <a:rPr lang="en-US" altLang="zh-CN" sz="1400" b="0" smtClean="0">
                <a:solidFill>
                  <a:schemeClr val="bg1"/>
                </a:solidFill>
                <a:latin typeface="Arial" charset="0"/>
                <a:ea typeface="宋体" pitchFamily="2" charset="-122"/>
              </a:rPr>
              <a:pPr eaLnBrk="1" hangingPunct="1">
                <a:spcBef>
                  <a:spcPct val="0"/>
                </a:spcBef>
                <a:buClrTx/>
                <a:buFontTx/>
                <a:buNone/>
              </a:pPr>
              <a:t>1</a:t>
            </a:fld>
            <a:endParaRPr lang="en-US" altLang="zh-CN" sz="1400" b="0">
              <a:solidFill>
                <a:schemeClr val="bg1"/>
              </a:solidFill>
              <a:latin typeface="Arial" charset="0"/>
              <a:ea typeface="宋体" pitchFamily="2" charset="-122"/>
            </a:endParaRPr>
          </a:p>
        </p:txBody>
      </p:sp>
      <p:sp>
        <p:nvSpPr>
          <p:cNvPr id="5125" name="Rectangle 2"/>
          <p:cNvSpPr>
            <a:spLocks noGrp="1" noChangeArrowheads="1"/>
          </p:cNvSpPr>
          <p:nvPr>
            <p:ph type="ctrTitle"/>
          </p:nvPr>
        </p:nvSpPr>
        <p:spPr>
          <a:effectLst>
            <a:outerShdw dist="28398" dir="1593903" algn="ctr" rotWithShape="0">
              <a:schemeClr val="bg1">
                <a:alpha val="50000"/>
              </a:schemeClr>
            </a:outerShdw>
          </a:effectLst>
        </p:spPr>
        <p:txBody>
          <a:bodyPr/>
          <a:lstStyle/>
          <a:p>
            <a:pPr eaLnBrk="1" hangingPunct="1"/>
            <a:r>
              <a:rPr lang="zh-CN" altLang="en-US">
                <a:latin typeface="Times New Roman" pitchFamily="18" charset="0"/>
              </a:rPr>
              <a:t>第</a:t>
            </a:r>
            <a:r>
              <a:rPr lang="en-US" altLang="zh-CN">
                <a:latin typeface="Times New Roman" pitchFamily="18" charset="0"/>
              </a:rPr>
              <a:t>12</a:t>
            </a:r>
            <a:r>
              <a:rPr lang="zh-CN" altLang="en-US">
                <a:latin typeface="Times New Roman" pitchFamily="18" charset="0"/>
              </a:rPr>
              <a:t>章  </a:t>
            </a:r>
            <a:r>
              <a:rPr lang="en-US" altLang="zh-CN">
                <a:latin typeface="Times New Roman" pitchFamily="18" charset="0"/>
              </a:rPr>
              <a:t>Web</a:t>
            </a:r>
            <a:r>
              <a:rPr lang="zh-CN" altLang="en-US">
                <a:latin typeface="Times New Roman" pitchFamily="18" charset="0"/>
              </a:rPr>
              <a:t>安全</a:t>
            </a:r>
            <a:r>
              <a:rPr lang="zh-CN" altLang="en-US">
                <a:latin typeface="Arial"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B49A9-53FF-47AF-A17B-5A65AB897CDB}"/>
              </a:ext>
            </a:extLst>
          </p:cNvPr>
          <p:cNvSpPr>
            <a:spLocks noGrp="1"/>
          </p:cNvSpPr>
          <p:nvPr>
            <p:ph type="title"/>
          </p:nvPr>
        </p:nvSpPr>
        <p:spPr/>
        <p:txBody>
          <a:bodyPr/>
          <a:lstStyle/>
          <a:p>
            <a:r>
              <a:rPr lang="en-US" altLang="zh-CN" spc="-4" dirty="0"/>
              <a:t>Cookie</a:t>
            </a:r>
            <a:endParaRPr lang="zh-CN" altLang="en-US" dirty="0"/>
          </a:p>
        </p:txBody>
      </p:sp>
      <p:sp>
        <p:nvSpPr>
          <p:cNvPr id="3" name="内容占位符 2">
            <a:extLst>
              <a:ext uri="{FF2B5EF4-FFF2-40B4-BE49-F238E27FC236}">
                <a16:creationId xmlns:a16="http://schemas.microsoft.com/office/drawing/2014/main" id="{1E0D94DE-4BC3-41E4-A6A7-21F07C20BB73}"/>
              </a:ext>
            </a:extLst>
          </p:cNvPr>
          <p:cNvSpPr>
            <a:spLocks noGrp="1"/>
          </p:cNvSpPr>
          <p:nvPr>
            <p:ph idx="1"/>
          </p:nvPr>
        </p:nvSpPr>
        <p:spPr>
          <a:xfrm>
            <a:off x="266700" y="1340768"/>
            <a:ext cx="8553772" cy="4176464"/>
          </a:xfrm>
        </p:spPr>
        <p:txBody>
          <a:bodyPr/>
          <a:lstStyle/>
          <a:p>
            <a:pPr marL="9525"/>
            <a:r>
              <a:rPr lang="en-US" altLang="zh-CN" sz="2000" b="1" spc="-8" dirty="0">
                <a:latin typeface="微软雅黑"/>
                <a:cs typeface="微软雅黑"/>
              </a:rPr>
              <a:t>R</a:t>
            </a:r>
            <a:r>
              <a:rPr lang="en-US" altLang="zh-CN" sz="2000" b="1" spc="-4" dirty="0">
                <a:latin typeface="微软雅黑"/>
                <a:cs typeface="微软雅黑"/>
              </a:rPr>
              <a:t>F</a:t>
            </a:r>
            <a:r>
              <a:rPr lang="en-US" altLang="zh-CN" sz="2000" b="1" spc="-8" dirty="0">
                <a:latin typeface="微软雅黑"/>
                <a:cs typeface="微软雅黑"/>
              </a:rPr>
              <a:t>C</a:t>
            </a:r>
            <a:r>
              <a:rPr lang="en-US" altLang="zh-CN" sz="2000" b="1" spc="-4" dirty="0">
                <a:latin typeface="微软雅黑"/>
                <a:cs typeface="微软雅黑"/>
              </a:rPr>
              <a:t>6265, H</a:t>
            </a:r>
            <a:r>
              <a:rPr lang="en-US" altLang="zh-CN" sz="2000" b="1" spc="26" dirty="0">
                <a:latin typeface="微软雅黑"/>
                <a:cs typeface="微软雅黑"/>
              </a:rPr>
              <a:t>T</a:t>
            </a:r>
            <a:r>
              <a:rPr lang="en-US" altLang="zh-CN" sz="2000" b="1" spc="-4" dirty="0">
                <a:latin typeface="微软雅黑"/>
                <a:cs typeface="微软雅黑"/>
              </a:rPr>
              <a:t>T</a:t>
            </a:r>
            <a:r>
              <a:rPr lang="en-US" altLang="zh-CN" sz="2000" b="1" spc="-8" dirty="0">
                <a:latin typeface="微软雅黑"/>
                <a:cs typeface="微软雅黑"/>
              </a:rPr>
              <a:t>P</a:t>
            </a:r>
            <a:r>
              <a:rPr lang="en-US" altLang="zh-CN" sz="2000" b="1" dirty="0">
                <a:latin typeface="微软雅黑"/>
                <a:cs typeface="微软雅黑"/>
              </a:rPr>
              <a:t> </a:t>
            </a:r>
            <a:r>
              <a:rPr lang="en-US" altLang="zh-CN" sz="2000" b="1" spc="-64" dirty="0">
                <a:latin typeface="微软雅黑"/>
                <a:cs typeface="微软雅黑"/>
              </a:rPr>
              <a:t>S</a:t>
            </a:r>
            <a:r>
              <a:rPr lang="en-US" altLang="zh-CN" sz="2000" b="1" spc="-4" dirty="0">
                <a:latin typeface="微软雅黑"/>
                <a:cs typeface="微软雅黑"/>
              </a:rPr>
              <a:t>ta</a:t>
            </a:r>
            <a:r>
              <a:rPr lang="en-US" altLang="zh-CN" sz="2000" b="1" spc="-19" dirty="0">
                <a:latin typeface="微软雅黑"/>
                <a:cs typeface="微软雅黑"/>
              </a:rPr>
              <a:t>t</a:t>
            </a:r>
            <a:r>
              <a:rPr lang="en-US" altLang="zh-CN" sz="2000" b="1" spc="-4" dirty="0">
                <a:latin typeface="微软雅黑"/>
                <a:cs typeface="微软雅黑"/>
              </a:rPr>
              <a:t>e</a:t>
            </a:r>
            <a:r>
              <a:rPr lang="en-US" altLang="zh-CN" sz="2000" b="1" dirty="0">
                <a:latin typeface="微软雅黑"/>
                <a:cs typeface="微软雅黑"/>
              </a:rPr>
              <a:t> M</a:t>
            </a:r>
            <a:r>
              <a:rPr lang="en-US" altLang="zh-CN" sz="2000" b="1" spc="-4" dirty="0">
                <a:latin typeface="微软雅黑"/>
                <a:cs typeface="微软雅黑"/>
              </a:rPr>
              <a:t>ana</a:t>
            </a:r>
            <a:r>
              <a:rPr lang="en-US" altLang="zh-CN" sz="2000" b="1" spc="-8" dirty="0">
                <a:latin typeface="微软雅黑"/>
                <a:cs typeface="微软雅黑"/>
              </a:rPr>
              <a:t>g</a:t>
            </a:r>
            <a:r>
              <a:rPr lang="en-US" altLang="zh-CN" sz="2000" b="1" dirty="0">
                <a:latin typeface="微软雅黑"/>
                <a:cs typeface="微软雅黑"/>
              </a:rPr>
              <a:t>e</a:t>
            </a:r>
            <a:r>
              <a:rPr lang="en-US" altLang="zh-CN" sz="2000" b="1" spc="-4" dirty="0">
                <a:latin typeface="微软雅黑"/>
                <a:cs typeface="微软雅黑"/>
              </a:rPr>
              <a:t>m</a:t>
            </a:r>
            <a:r>
              <a:rPr lang="en-US" altLang="zh-CN" sz="2000" b="1" dirty="0">
                <a:latin typeface="微软雅黑"/>
                <a:cs typeface="微软雅黑"/>
              </a:rPr>
              <a:t>e</a:t>
            </a:r>
            <a:r>
              <a:rPr lang="en-US" altLang="zh-CN" sz="2000" b="1" spc="-4" dirty="0">
                <a:latin typeface="微软雅黑"/>
                <a:cs typeface="微软雅黑"/>
              </a:rPr>
              <a:t>nt</a:t>
            </a:r>
            <a:r>
              <a:rPr lang="en-US" altLang="zh-CN" sz="2000" b="1" dirty="0">
                <a:latin typeface="微软雅黑"/>
                <a:cs typeface="微软雅黑"/>
              </a:rPr>
              <a:t> Mec</a:t>
            </a:r>
            <a:r>
              <a:rPr lang="en-US" altLang="zh-CN" sz="2000" b="1" spc="-4" dirty="0">
                <a:latin typeface="微软雅黑"/>
                <a:cs typeface="微软雅黑"/>
              </a:rPr>
              <a:t>hani</a:t>
            </a:r>
            <a:r>
              <a:rPr lang="en-US" altLang="zh-CN" sz="2000" b="1" dirty="0">
                <a:latin typeface="微软雅黑"/>
                <a:cs typeface="微软雅黑"/>
              </a:rPr>
              <a:t>s</a:t>
            </a:r>
            <a:r>
              <a:rPr lang="en-US" altLang="zh-CN" sz="2000" b="1" spc="-4" dirty="0">
                <a:latin typeface="微软雅黑"/>
                <a:cs typeface="微软雅黑"/>
              </a:rPr>
              <a:t>m</a:t>
            </a:r>
            <a:endParaRPr lang="en-US" altLang="zh-CN" sz="2000" b="1" dirty="0">
              <a:latin typeface="微软雅黑"/>
              <a:cs typeface="微软雅黑"/>
            </a:endParaRPr>
          </a:p>
          <a:p>
            <a:pPr marL="9525" marR="1141095">
              <a:lnSpc>
                <a:spcPct val="150000"/>
              </a:lnSpc>
            </a:pPr>
            <a:r>
              <a:rPr lang="zh-CN" altLang="en-US" sz="2000" dirty="0">
                <a:latin typeface="微软雅黑 Light"/>
                <a:cs typeface="微软雅黑 Light"/>
              </a:rPr>
              <a:t>保存在客户端、由浏览器维护、表示</a:t>
            </a:r>
            <a:r>
              <a:rPr lang="zh-CN" altLang="en-US" sz="2000" spc="-4" dirty="0">
                <a:latin typeface="微软雅黑 Light"/>
                <a:cs typeface="微软雅黑 Light"/>
              </a:rPr>
              <a:t>应 </a:t>
            </a:r>
            <a:r>
              <a:rPr lang="zh-CN" altLang="en-US" sz="2000" dirty="0">
                <a:latin typeface="微软雅黑 Light"/>
                <a:cs typeface="微软雅黑 Light"/>
              </a:rPr>
              <a:t>用状态</a:t>
            </a:r>
            <a:r>
              <a:rPr lang="zh-CN" altLang="en-US" sz="2000" spc="-4" dirty="0">
                <a:latin typeface="微软雅黑 Light"/>
                <a:cs typeface="微软雅黑 Light"/>
              </a:rPr>
              <a:t>的</a:t>
            </a:r>
            <a:r>
              <a:rPr lang="zh-CN" altLang="en-US" sz="2000" spc="8" dirty="0">
                <a:latin typeface="微软雅黑 Light"/>
                <a:cs typeface="微软雅黑 Light"/>
              </a:rPr>
              <a:t> </a:t>
            </a:r>
            <a:r>
              <a:rPr lang="en-US" altLang="zh-CN" sz="2000" dirty="0">
                <a:latin typeface="微软雅黑 Light"/>
                <a:cs typeface="微软雅黑 Light"/>
              </a:rPr>
              <a:t>H</a:t>
            </a:r>
            <a:r>
              <a:rPr lang="en-US" altLang="zh-CN" sz="2000" spc="45" dirty="0">
                <a:latin typeface="微软雅黑 Light"/>
                <a:cs typeface="微软雅黑 Light"/>
              </a:rPr>
              <a:t>T</a:t>
            </a:r>
            <a:r>
              <a:rPr lang="en-US" altLang="zh-CN" sz="2000" dirty="0">
                <a:latin typeface="微软雅黑 Light"/>
                <a:cs typeface="微软雅黑 Light"/>
              </a:rPr>
              <a:t>T</a:t>
            </a:r>
            <a:r>
              <a:rPr lang="en-US" altLang="zh-CN" sz="2000" spc="-4" dirty="0">
                <a:latin typeface="微软雅黑 Light"/>
                <a:cs typeface="微软雅黑 Light"/>
              </a:rPr>
              <a:t>P</a:t>
            </a:r>
            <a:r>
              <a:rPr lang="en-US" altLang="zh-CN" sz="2000" spc="8" dirty="0">
                <a:latin typeface="微软雅黑 Light"/>
                <a:cs typeface="微软雅黑 Light"/>
              </a:rPr>
              <a:t> </a:t>
            </a:r>
            <a:r>
              <a:rPr lang="zh-CN" altLang="en-US" sz="2000" dirty="0">
                <a:latin typeface="微软雅黑 Light"/>
                <a:cs typeface="微软雅黑 Light"/>
              </a:rPr>
              <a:t>头</a:t>
            </a:r>
            <a:r>
              <a:rPr lang="zh-CN" altLang="en-US" sz="2000" spc="-4" dirty="0">
                <a:latin typeface="微软雅黑 Light"/>
                <a:cs typeface="微软雅黑 Light"/>
              </a:rPr>
              <a:t>部</a:t>
            </a:r>
            <a:endParaRPr lang="zh-CN" altLang="en-US" sz="2000" dirty="0">
              <a:latin typeface="微软雅黑 Light"/>
              <a:cs typeface="微软雅黑 Light"/>
            </a:endParaRPr>
          </a:p>
          <a:p>
            <a:pPr marL="352425">
              <a:spcBef>
                <a:spcPts val="1298"/>
              </a:spcBef>
              <a:tabLst>
                <a:tab pos="523399" algn="l"/>
              </a:tabLst>
            </a:pPr>
            <a:r>
              <a:rPr lang="zh-CN" altLang="en-US" sz="2000" dirty="0">
                <a:latin typeface="微软雅黑 Light"/>
                <a:cs typeface="微软雅黑 Light"/>
              </a:rPr>
              <a:t>存放在内存或者磁盘</a:t>
            </a:r>
            <a:r>
              <a:rPr lang="zh-CN" altLang="en-US" sz="2000" spc="4" dirty="0">
                <a:latin typeface="微软雅黑 Light"/>
                <a:cs typeface="微软雅黑 Light"/>
              </a:rPr>
              <a:t>中</a:t>
            </a:r>
            <a:endParaRPr lang="zh-CN" altLang="en-US" sz="2000" dirty="0">
              <a:latin typeface="微软雅黑 Light"/>
              <a:cs typeface="微软雅黑 Light"/>
            </a:endParaRPr>
          </a:p>
          <a:p>
            <a:pPr lvl="1"/>
            <a:r>
              <a:rPr lang="zh-CN" altLang="en-US" sz="2000" dirty="0"/>
              <a:t>服务器端生成 </a:t>
            </a:r>
            <a:r>
              <a:rPr lang="en-US" altLang="zh-CN" sz="2000" dirty="0"/>
              <a:t>Cookie </a:t>
            </a:r>
            <a:r>
              <a:rPr lang="zh-CN" altLang="en-US" sz="2000" dirty="0"/>
              <a:t>在响应中通过 </a:t>
            </a:r>
            <a:r>
              <a:rPr lang="en-US" altLang="zh-CN" sz="2000" dirty="0"/>
              <a:t>Set-Cookie </a:t>
            </a:r>
            <a:r>
              <a:rPr lang="zh-CN" altLang="en-US" sz="2000" dirty="0"/>
              <a:t>头部告知客户端（允许多 个 </a:t>
            </a:r>
            <a:r>
              <a:rPr lang="en-US" altLang="zh-CN" sz="2000" dirty="0"/>
              <a:t>Set-Cookie </a:t>
            </a:r>
            <a:r>
              <a:rPr lang="zh-CN" altLang="en-US" sz="2000" dirty="0"/>
              <a:t>头部传递多个值）</a:t>
            </a:r>
          </a:p>
          <a:p>
            <a:pPr lvl="1"/>
            <a:r>
              <a:rPr lang="zh-CN" altLang="en-US" sz="2000" dirty="0"/>
              <a:t>客户端得到 </a:t>
            </a:r>
            <a:r>
              <a:rPr lang="en-US" altLang="zh-CN" sz="2000" dirty="0"/>
              <a:t>Cookie </a:t>
            </a:r>
            <a:r>
              <a:rPr lang="zh-CN" altLang="en-US" sz="2000" dirty="0"/>
              <a:t>后，后续请求都会 自动将 </a:t>
            </a:r>
            <a:r>
              <a:rPr lang="en-US" altLang="zh-CN" sz="2000" dirty="0"/>
              <a:t>Cookie </a:t>
            </a:r>
            <a:r>
              <a:rPr lang="zh-CN" altLang="en-US" sz="2000" dirty="0"/>
              <a:t>头部携带至请求中</a:t>
            </a:r>
          </a:p>
        </p:txBody>
      </p:sp>
      <p:sp>
        <p:nvSpPr>
          <p:cNvPr id="4" name="日期占位符 3">
            <a:extLst>
              <a:ext uri="{FF2B5EF4-FFF2-40B4-BE49-F238E27FC236}">
                <a16:creationId xmlns:a16="http://schemas.microsoft.com/office/drawing/2014/main" id="{4EC39498-6DD4-48A4-8D7F-F48F621BC394}"/>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47D93EF1-FD04-4B29-B3E6-A7887CDEE092}"/>
              </a:ext>
            </a:extLst>
          </p:cNvPr>
          <p:cNvSpPr>
            <a:spLocks noGrp="1"/>
          </p:cNvSpPr>
          <p:nvPr>
            <p:ph type="sldNum" sz="quarter" idx="11"/>
          </p:nvPr>
        </p:nvSpPr>
        <p:spPr/>
        <p:txBody>
          <a:bodyPr/>
          <a:lstStyle/>
          <a:p>
            <a:pPr>
              <a:defRPr/>
            </a:pPr>
            <a:fld id="{924DA50A-9525-4AB5-80F4-51DD34C4B33B}" type="slidenum">
              <a:rPr lang="en-US" altLang="zh-CN" smtClean="0"/>
              <a:pPr>
                <a:defRPr/>
              </a:pPr>
              <a:t>10</a:t>
            </a:fld>
            <a:endParaRPr lang="en-US" altLang="zh-CN"/>
          </a:p>
        </p:txBody>
      </p:sp>
      <p:pic>
        <p:nvPicPr>
          <p:cNvPr id="7" name="图片 6">
            <a:extLst>
              <a:ext uri="{FF2B5EF4-FFF2-40B4-BE49-F238E27FC236}">
                <a16:creationId xmlns:a16="http://schemas.microsoft.com/office/drawing/2014/main" id="{E32B3FB9-1410-4815-9982-D060941CA06E}"/>
              </a:ext>
            </a:extLst>
          </p:cNvPr>
          <p:cNvPicPr>
            <a:picLocks noChangeAspect="1"/>
          </p:cNvPicPr>
          <p:nvPr/>
        </p:nvPicPr>
        <p:blipFill>
          <a:blip r:embed="rId2"/>
          <a:stretch>
            <a:fillRect/>
          </a:stretch>
        </p:blipFill>
        <p:spPr>
          <a:xfrm>
            <a:off x="1979712" y="3789040"/>
            <a:ext cx="5544616" cy="2584314"/>
          </a:xfrm>
          <a:prstGeom prst="rect">
            <a:avLst/>
          </a:prstGeom>
        </p:spPr>
      </p:pic>
    </p:spTree>
    <p:extLst>
      <p:ext uri="{BB962C8B-B14F-4D97-AF65-F5344CB8AC3E}">
        <p14:creationId xmlns:p14="http://schemas.microsoft.com/office/powerpoint/2010/main" val="29297022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D6760-73CD-4D50-A65D-328BB291F907}"/>
              </a:ext>
            </a:extLst>
          </p:cNvPr>
          <p:cNvSpPr>
            <a:spLocks noGrp="1"/>
          </p:cNvSpPr>
          <p:nvPr>
            <p:ph type="title"/>
          </p:nvPr>
        </p:nvSpPr>
        <p:spPr/>
        <p:txBody>
          <a:bodyPr/>
          <a:lstStyle/>
          <a:p>
            <a:r>
              <a:rPr lang="en-US" altLang="zh-CN" sz="3600" dirty="0"/>
              <a:t>Cookie</a:t>
            </a:r>
            <a:endParaRPr lang="zh-CN" altLang="en-US" dirty="0"/>
          </a:p>
        </p:txBody>
      </p:sp>
      <p:sp>
        <p:nvSpPr>
          <p:cNvPr id="3" name="内容占位符 2">
            <a:extLst>
              <a:ext uri="{FF2B5EF4-FFF2-40B4-BE49-F238E27FC236}">
                <a16:creationId xmlns:a16="http://schemas.microsoft.com/office/drawing/2014/main" id="{55D940E5-9148-49C3-8F60-DE2FC172C6E3}"/>
              </a:ext>
            </a:extLst>
          </p:cNvPr>
          <p:cNvSpPr>
            <a:spLocks noGrp="1"/>
          </p:cNvSpPr>
          <p:nvPr>
            <p:ph idx="1"/>
          </p:nvPr>
        </p:nvSpPr>
        <p:spPr/>
        <p:txBody>
          <a:bodyPr/>
          <a:lstStyle/>
          <a:p>
            <a:r>
              <a:rPr lang="en-US" altLang="zh-CN" sz="2000" dirty="0"/>
              <a:t>Cookie </a:t>
            </a:r>
            <a:r>
              <a:rPr lang="zh-CN" altLang="en-US" sz="2000" dirty="0"/>
              <a:t>是服务器委托浏览器存储的一些数据，让服务器有了“记忆能力”；</a:t>
            </a:r>
          </a:p>
          <a:p>
            <a:r>
              <a:rPr lang="zh-CN" altLang="en-US" sz="2000" dirty="0"/>
              <a:t>响应报文使用 </a:t>
            </a:r>
            <a:r>
              <a:rPr lang="en-US" altLang="zh-CN" sz="2000" dirty="0"/>
              <a:t>Set-Cookie </a:t>
            </a:r>
            <a:r>
              <a:rPr lang="zh-CN" altLang="en-US" sz="2000" dirty="0"/>
              <a:t>字段发送“</a:t>
            </a:r>
            <a:r>
              <a:rPr lang="en-US" altLang="zh-CN" sz="2000" dirty="0"/>
              <a:t>key=value”</a:t>
            </a:r>
            <a:r>
              <a:rPr lang="zh-CN" altLang="en-US" sz="2000" dirty="0"/>
              <a:t>形式的 </a:t>
            </a:r>
            <a:r>
              <a:rPr lang="en-US" altLang="zh-CN" sz="2000" dirty="0"/>
              <a:t>Cookie </a:t>
            </a:r>
            <a:r>
              <a:rPr lang="zh-CN" altLang="en-US" sz="2000" dirty="0"/>
              <a:t>值</a:t>
            </a:r>
          </a:p>
          <a:p>
            <a:r>
              <a:rPr lang="zh-CN" altLang="en-US" sz="2000" dirty="0"/>
              <a:t>请求报文里用 </a:t>
            </a:r>
            <a:r>
              <a:rPr lang="en-US" altLang="zh-CN" sz="2000" dirty="0"/>
              <a:t>Cookie </a:t>
            </a:r>
            <a:r>
              <a:rPr lang="zh-CN" altLang="en-US" sz="2000" dirty="0"/>
              <a:t>字段发送多个 </a:t>
            </a:r>
            <a:r>
              <a:rPr lang="en-US" altLang="zh-CN" sz="2000" dirty="0"/>
              <a:t>Cookie </a:t>
            </a:r>
            <a:r>
              <a:rPr lang="zh-CN" altLang="en-US" sz="2000" dirty="0"/>
              <a:t>值；</a:t>
            </a:r>
          </a:p>
          <a:p>
            <a:r>
              <a:rPr lang="zh-CN" altLang="en-US" sz="2000" dirty="0"/>
              <a:t>为了保护 </a:t>
            </a:r>
            <a:r>
              <a:rPr lang="en-US" altLang="zh-CN" sz="2000" dirty="0"/>
              <a:t>Cookie</a:t>
            </a:r>
            <a:r>
              <a:rPr lang="zh-CN" altLang="en-US" sz="2000" dirty="0"/>
              <a:t>，还要给它设置有效期、作用域等属性，常用的有 </a:t>
            </a:r>
            <a:r>
              <a:rPr lang="en-US" altLang="zh-CN" sz="2000" dirty="0"/>
              <a:t>Max-Age</a:t>
            </a:r>
            <a:r>
              <a:rPr lang="zh-CN" altLang="en-US" sz="2000" dirty="0"/>
              <a:t>、</a:t>
            </a:r>
            <a:r>
              <a:rPr lang="en-US" altLang="zh-CN" sz="2000" dirty="0"/>
              <a:t>Expires</a:t>
            </a:r>
            <a:r>
              <a:rPr lang="zh-CN" altLang="en-US" sz="2000" dirty="0"/>
              <a:t>、</a:t>
            </a:r>
            <a:r>
              <a:rPr lang="en-US" altLang="zh-CN" sz="2000" dirty="0"/>
              <a:t>Domain</a:t>
            </a:r>
            <a:r>
              <a:rPr lang="zh-CN" altLang="en-US" sz="2000" dirty="0"/>
              <a:t>、</a:t>
            </a:r>
            <a:r>
              <a:rPr lang="en-US" altLang="zh-CN" sz="2000" dirty="0" err="1"/>
              <a:t>HttpOnly</a:t>
            </a:r>
            <a:r>
              <a:rPr lang="en-US" altLang="zh-CN" sz="2000" dirty="0"/>
              <a:t> </a:t>
            </a:r>
            <a:r>
              <a:rPr lang="zh-CN" altLang="en-US" sz="2000" dirty="0"/>
              <a:t>等；</a:t>
            </a:r>
          </a:p>
          <a:p>
            <a:r>
              <a:rPr lang="en-US" altLang="zh-CN" sz="2000" dirty="0"/>
              <a:t>Cookie </a:t>
            </a:r>
            <a:r>
              <a:rPr lang="zh-CN" altLang="en-US" sz="2000" dirty="0"/>
              <a:t>最基本的用途是</a:t>
            </a:r>
            <a:r>
              <a:rPr lang="zh-CN" altLang="en-US" sz="2000" dirty="0">
                <a:solidFill>
                  <a:srgbClr val="0070C0"/>
                </a:solidFill>
              </a:rPr>
              <a:t>身份识别，广告追踪</a:t>
            </a:r>
            <a:r>
              <a:rPr lang="zh-CN" altLang="en-US" sz="2000" dirty="0"/>
              <a:t>等实现有状态的会话事务</a:t>
            </a:r>
            <a:endParaRPr lang="en-US" altLang="zh-CN" sz="2000" dirty="0"/>
          </a:p>
          <a:p>
            <a:r>
              <a:rPr lang="en-US" altLang="zh-CN" sz="2000" dirty="0"/>
              <a:t>Cookie</a:t>
            </a:r>
            <a:r>
              <a:rPr lang="zh-CN" altLang="en-US" sz="2000" dirty="0"/>
              <a:t>一旦创建成功，名称就无法修改</a:t>
            </a:r>
          </a:p>
          <a:p>
            <a:r>
              <a:rPr lang="en-US" altLang="zh-CN" sz="2000" dirty="0"/>
              <a:t>Cookie</a:t>
            </a:r>
            <a:r>
              <a:rPr lang="zh-CN" altLang="en-US" sz="2000" dirty="0"/>
              <a:t>是</a:t>
            </a:r>
            <a:r>
              <a:rPr lang="zh-CN" altLang="en-US" sz="2000" dirty="0">
                <a:solidFill>
                  <a:srgbClr val="0070C0"/>
                </a:solidFill>
              </a:rPr>
              <a:t>无法跨域名的</a:t>
            </a:r>
            <a:r>
              <a:rPr lang="zh-CN" altLang="en-US" sz="2000" dirty="0"/>
              <a:t>，由</a:t>
            </a:r>
            <a:r>
              <a:rPr lang="en-US" altLang="zh-CN" sz="2000" dirty="0"/>
              <a:t>Cookie</a:t>
            </a:r>
            <a:r>
              <a:rPr lang="zh-CN" altLang="en-US" sz="2000" dirty="0"/>
              <a:t>的隐私安全性决定的，这样就能够阻止非法获取其他网站的</a:t>
            </a:r>
            <a:r>
              <a:rPr lang="en-US" altLang="zh-CN" sz="2000" dirty="0"/>
              <a:t>Cookie</a:t>
            </a:r>
          </a:p>
          <a:p>
            <a:r>
              <a:rPr lang="zh-CN" altLang="en-US" sz="2000" dirty="0"/>
              <a:t>每个域名下</a:t>
            </a:r>
            <a:r>
              <a:rPr lang="en-US" altLang="zh-CN" sz="2000" dirty="0"/>
              <a:t>Cookie</a:t>
            </a:r>
            <a:r>
              <a:rPr lang="zh-CN" altLang="en-US" sz="2000" dirty="0"/>
              <a:t>的数量不能超过</a:t>
            </a:r>
            <a:r>
              <a:rPr lang="en-US" altLang="zh-CN" sz="2000" dirty="0"/>
              <a:t>20</a:t>
            </a:r>
            <a:r>
              <a:rPr lang="zh-CN" altLang="en-US" sz="2000" dirty="0"/>
              <a:t>个，每个</a:t>
            </a:r>
            <a:r>
              <a:rPr lang="en-US" altLang="zh-CN" sz="2000" dirty="0"/>
              <a:t>Cookie</a:t>
            </a:r>
            <a:r>
              <a:rPr lang="zh-CN" altLang="en-US" sz="2000" dirty="0"/>
              <a:t>的大小不能超过</a:t>
            </a:r>
            <a:r>
              <a:rPr lang="en-US" altLang="zh-CN" sz="2000" dirty="0"/>
              <a:t>4kb</a:t>
            </a:r>
          </a:p>
          <a:p>
            <a:r>
              <a:rPr lang="zh-CN" altLang="en-US" sz="2000" dirty="0"/>
              <a:t>有</a:t>
            </a:r>
            <a:r>
              <a:rPr lang="zh-CN" altLang="en-US" sz="2000" dirty="0">
                <a:solidFill>
                  <a:srgbClr val="FF0000"/>
                </a:solidFill>
              </a:rPr>
              <a:t>安全问题</a:t>
            </a:r>
            <a:r>
              <a:rPr lang="zh-CN" altLang="en-US" sz="2000" dirty="0"/>
              <a:t>，如果</a:t>
            </a:r>
            <a:r>
              <a:rPr lang="en-US" altLang="zh-CN" sz="2000" dirty="0"/>
              <a:t>Cookie</a:t>
            </a:r>
            <a:r>
              <a:rPr lang="zh-CN" altLang="en-US" sz="2000" dirty="0"/>
              <a:t>被拦截了，那就可获得</a:t>
            </a:r>
            <a:r>
              <a:rPr lang="en-US" altLang="zh-CN" sz="2000" dirty="0"/>
              <a:t>session</a:t>
            </a:r>
            <a:r>
              <a:rPr lang="zh-CN" altLang="en-US" sz="2000" dirty="0"/>
              <a:t>的所有信息，即使加密也于事无补，无需知道</a:t>
            </a:r>
            <a:r>
              <a:rPr lang="en-US" altLang="zh-CN" sz="2000" dirty="0"/>
              <a:t>cookie</a:t>
            </a:r>
            <a:r>
              <a:rPr lang="zh-CN" altLang="en-US" sz="2000" dirty="0"/>
              <a:t>的意义，只要转发</a:t>
            </a:r>
            <a:r>
              <a:rPr lang="en-US" altLang="zh-CN" sz="2000" dirty="0"/>
              <a:t>cookie</a:t>
            </a:r>
            <a:r>
              <a:rPr lang="zh-CN" altLang="en-US" sz="2000" dirty="0"/>
              <a:t>就能达到目的</a:t>
            </a:r>
          </a:p>
          <a:p>
            <a:pPr marL="0" indent="0">
              <a:buNone/>
            </a:pPr>
            <a:endParaRPr lang="zh-CN" altLang="en-US" dirty="0"/>
          </a:p>
        </p:txBody>
      </p:sp>
      <p:sp>
        <p:nvSpPr>
          <p:cNvPr id="4" name="日期占位符 3">
            <a:extLst>
              <a:ext uri="{FF2B5EF4-FFF2-40B4-BE49-F238E27FC236}">
                <a16:creationId xmlns:a16="http://schemas.microsoft.com/office/drawing/2014/main" id="{773A9AFF-1F2F-43E9-902D-3CB84BDF3B26}"/>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5314177B-5464-4418-9F2D-BC72F495B621}"/>
              </a:ext>
            </a:extLst>
          </p:cNvPr>
          <p:cNvSpPr>
            <a:spLocks noGrp="1"/>
          </p:cNvSpPr>
          <p:nvPr>
            <p:ph type="sldNum" sz="quarter" idx="11"/>
          </p:nvPr>
        </p:nvSpPr>
        <p:spPr/>
        <p:txBody>
          <a:bodyPr/>
          <a:lstStyle/>
          <a:p>
            <a:pPr>
              <a:defRPr/>
            </a:pPr>
            <a:fld id="{924DA50A-9525-4AB5-80F4-51DD34C4B33B}" type="slidenum">
              <a:rPr lang="en-US" altLang="zh-CN" smtClean="0"/>
              <a:pPr>
                <a:defRPr/>
              </a:pPr>
              <a:t>11</a:t>
            </a:fld>
            <a:endParaRPr lang="en-US" altLang="zh-CN" dirty="0"/>
          </a:p>
        </p:txBody>
      </p:sp>
    </p:spTree>
    <p:extLst>
      <p:ext uri="{BB962C8B-B14F-4D97-AF65-F5344CB8AC3E}">
        <p14:creationId xmlns:p14="http://schemas.microsoft.com/office/powerpoint/2010/main" val="35490925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3C710-E6BB-4E00-874A-514F852B3570}"/>
              </a:ext>
            </a:extLst>
          </p:cNvPr>
          <p:cNvSpPr>
            <a:spLocks noGrp="1"/>
          </p:cNvSpPr>
          <p:nvPr>
            <p:ph type="title"/>
          </p:nvPr>
        </p:nvSpPr>
        <p:spPr>
          <a:xfrm>
            <a:off x="457200" y="277814"/>
            <a:ext cx="8229600" cy="558898"/>
          </a:xfrm>
        </p:spPr>
        <p:txBody>
          <a:bodyPr/>
          <a:lstStyle/>
          <a:p>
            <a:r>
              <a:rPr lang="en-US" altLang="zh-CN" sz="3200" b="1" i="0" dirty="0">
                <a:solidFill>
                  <a:srgbClr val="000000"/>
                </a:solidFill>
                <a:effectLst/>
                <a:latin typeface="PingFang SC"/>
              </a:rPr>
              <a:t> </a:t>
            </a:r>
            <a:r>
              <a:rPr lang="en-US" altLang="zh-CN" sz="3200" dirty="0"/>
              <a:t>HTTP1.0</a:t>
            </a:r>
            <a:r>
              <a:rPr lang="zh-CN" altLang="en-US" sz="3200" dirty="0"/>
              <a:t>和</a:t>
            </a:r>
            <a:r>
              <a:rPr lang="en-US" altLang="zh-CN" sz="3200" dirty="0"/>
              <a:t>HTTP1.1</a:t>
            </a:r>
            <a:br>
              <a:rPr lang="en-US" altLang="zh-CN" b="1" i="0" dirty="0">
                <a:solidFill>
                  <a:srgbClr val="000000"/>
                </a:solidFill>
                <a:effectLst/>
                <a:latin typeface="PingFang SC"/>
              </a:rPr>
            </a:br>
            <a:endParaRPr lang="zh-CN" altLang="en-US" dirty="0"/>
          </a:p>
        </p:txBody>
      </p:sp>
      <p:sp>
        <p:nvSpPr>
          <p:cNvPr id="3" name="内容占位符 2">
            <a:extLst>
              <a:ext uri="{FF2B5EF4-FFF2-40B4-BE49-F238E27FC236}">
                <a16:creationId xmlns:a16="http://schemas.microsoft.com/office/drawing/2014/main" id="{37AB0BCB-9288-45FA-B294-6351647519CA}"/>
              </a:ext>
            </a:extLst>
          </p:cNvPr>
          <p:cNvSpPr>
            <a:spLocks noGrp="1"/>
          </p:cNvSpPr>
          <p:nvPr>
            <p:ph idx="1"/>
          </p:nvPr>
        </p:nvSpPr>
        <p:spPr>
          <a:xfrm>
            <a:off x="0" y="980729"/>
            <a:ext cx="8964488" cy="4855524"/>
          </a:xfrm>
        </p:spPr>
        <p:txBody>
          <a:bodyPr/>
          <a:lstStyle/>
          <a:p>
            <a:r>
              <a:rPr lang="zh-CN" altLang="en-US" sz="1800" dirty="0"/>
              <a:t>缓存处理，在</a:t>
            </a:r>
            <a:r>
              <a:rPr lang="en-US" altLang="zh-CN" sz="1800" dirty="0"/>
              <a:t>HTTP1.0</a:t>
            </a:r>
            <a:r>
              <a:rPr lang="zh-CN" altLang="en-US" sz="1800" dirty="0"/>
              <a:t>中主要使用</a:t>
            </a:r>
            <a:r>
              <a:rPr lang="en-US" altLang="zh-CN" sz="1800" dirty="0"/>
              <a:t>header</a:t>
            </a:r>
            <a:r>
              <a:rPr lang="zh-CN" altLang="en-US" sz="1800" dirty="0"/>
              <a:t>里的</a:t>
            </a:r>
            <a:r>
              <a:rPr lang="en-US" altLang="zh-CN" sz="1800" dirty="0"/>
              <a:t>If-Modified-</a:t>
            </a:r>
            <a:r>
              <a:rPr lang="en-US" altLang="zh-CN" sz="1800" dirty="0" err="1"/>
              <a:t>Since,Expires</a:t>
            </a:r>
            <a:r>
              <a:rPr lang="zh-CN" altLang="en-US" sz="1800" dirty="0"/>
              <a:t>来做为缓存判断的标准，</a:t>
            </a:r>
            <a:r>
              <a:rPr lang="en-US" altLang="zh-CN" sz="1800" dirty="0"/>
              <a:t>HTTP1.1</a:t>
            </a:r>
            <a:r>
              <a:rPr lang="zh-CN" altLang="en-US" sz="1800" dirty="0"/>
              <a:t>则引入了更多的缓存控制策略</a:t>
            </a:r>
          </a:p>
          <a:p>
            <a:r>
              <a:rPr lang="zh-CN" altLang="en-US" sz="1800" dirty="0"/>
              <a:t>带宽优化及网络连接的使用，</a:t>
            </a:r>
            <a:r>
              <a:rPr lang="en-US" altLang="zh-CN" sz="1800" dirty="0"/>
              <a:t>HTTP1.0</a:t>
            </a:r>
            <a:r>
              <a:rPr lang="zh-CN" altLang="en-US" sz="1800" dirty="0"/>
              <a:t>中，存在一些浪费带宽的现象，例如客户端只是需要某个对象的一部分，而服务器却将整个对象送过来了，并且不支持断点续传功能，</a:t>
            </a:r>
            <a:r>
              <a:rPr lang="en-US" altLang="zh-CN" sz="1800" dirty="0"/>
              <a:t>HTTP1.1</a:t>
            </a:r>
            <a:r>
              <a:rPr lang="zh-CN" altLang="en-US" sz="1800" dirty="0"/>
              <a:t>则在请求头引入了</a:t>
            </a:r>
            <a:r>
              <a:rPr lang="en-US" altLang="zh-CN" sz="1800" dirty="0"/>
              <a:t>range</a:t>
            </a:r>
            <a:r>
              <a:rPr lang="zh-CN" altLang="en-US" sz="1800" dirty="0"/>
              <a:t>头域，它允许只请求资源的某个部分，即返回码是</a:t>
            </a:r>
            <a:r>
              <a:rPr lang="en-US" altLang="zh-CN" sz="1800" dirty="0"/>
              <a:t>206</a:t>
            </a:r>
            <a:r>
              <a:rPr lang="zh-CN" altLang="en-US" sz="1800" dirty="0"/>
              <a:t>（</a:t>
            </a:r>
            <a:r>
              <a:rPr lang="en-US" altLang="zh-CN" sz="1800" dirty="0"/>
              <a:t>Partial Content</a:t>
            </a:r>
            <a:r>
              <a:rPr lang="zh-CN" altLang="en-US" sz="1800" dirty="0"/>
              <a:t>）</a:t>
            </a:r>
          </a:p>
          <a:p>
            <a:r>
              <a:rPr lang="zh-CN" altLang="en-US" sz="1800" dirty="0"/>
              <a:t>错误通知的管理，在</a:t>
            </a:r>
            <a:r>
              <a:rPr lang="en-US" altLang="zh-CN" sz="1800" dirty="0"/>
              <a:t>HTTP1.1</a:t>
            </a:r>
            <a:r>
              <a:rPr lang="zh-CN" altLang="en-US" sz="1800" dirty="0"/>
              <a:t>中新增了</a:t>
            </a:r>
            <a:r>
              <a:rPr lang="en-US" altLang="zh-CN" sz="1800" dirty="0"/>
              <a:t>24</a:t>
            </a:r>
            <a:r>
              <a:rPr lang="zh-CN" altLang="en-US" sz="1800" dirty="0"/>
              <a:t>个错误状态响应码，如</a:t>
            </a:r>
            <a:r>
              <a:rPr lang="en-US" altLang="zh-CN" sz="1800" dirty="0"/>
              <a:t>409</a:t>
            </a:r>
            <a:r>
              <a:rPr lang="zh-CN" altLang="en-US" sz="1800" dirty="0"/>
              <a:t>（</a:t>
            </a:r>
            <a:r>
              <a:rPr lang="en-US" altLang="zh-CN" sz="1800" dirty="0"/>
              <a:t>Conflict</a:t>
            </a:r>
            <a:r>
              <a:rPr lang="zh-CN" altLang="en-US" sz="1800" dirty="0"/>
              <a:t>）表示请求的资源与资源的当前状态发生冲突；</a:t>
            </a:r>
            <a:r>
              <a:rPr lang="en-US" altLang="zh-CN" sz="1800" dirty="0"/>
              <a:t>410</a:t>
            </a:r>
            <a:r>
              <a:rPr lang="zh-CN" altLang="en-US" sz="1800" dirty="0"/>
              <a:t>（</a:t>
            </a:r>
            <a:r>
              <a:rPr lang="en-US" altLang="zh-CN" sz="1800" dirty="0"/>
              <a:t>Gone</a:t>
            </a:r>
            <a:r>
              <a:rPr lang="zh-CN" altLang="en-US" sz="1800" dirty="0"/>
              <a:t>）表示服务器上的某个资源被永久性的删除。</a:t>
            </a:r>
          </a:p>
          <a:p>
            <a:r>
              <a:rPr lang="en-US" altLang="zh-CN" sz="1800" dirty="0"/>
              <a:t>Host</a:t>
            </a:r>
            <a:r>
              <a:rPr lang="zh-CN" altLang="en-US" sz="1800" dirty="0"/>
              <a:t>头处理，在</a:t>
            </a:r>
            <a:r>
              <a:rPr lang="en-US" altLang="zh-CN" sz="1800" dirty="0"/>
              <a:t>HTTP1.0</a:t>
            </a:r>
            <a:r>
              <a:rPr lang="zh-CN" altLang="en-US" sz="1800" dirty="0"/>
              <a:t>中认为每台服务器都绑定一个唯一的</a:t>
            </a:r>
            <a:r>
              <a:rPr lang="en-US" altLang="zh-CN" sz="1800" dirty="0"/>
              <a:t>IP</a:t>
            </a:r>
            <a:r>
              <a:rPr lang="zh-CN" altLang="en-US" sz="1800" dirty="0"/>
              <a:t>地址，因此，请求消息中的</a:t>
            </a:r>
            <a:r>
              <a:rPr lang="en-US" altLang="zh-CN" sz="1800" dirty="0"/>
              <a:t>URL</a:t>
            </a:r>
            <a:r>
              <a:rPr lang="zh-CN" altLang="en-US" sz="1800" dirty="0"/>
              <a:t>并没有传递主机名（</a:t>
            </a:r>
            <a:r>
              <a:rPr lang="en-US" altLang="zh-CN" sz="1800" dirty="0"/>
              <a:t>hostname</a:t>
            </a:r>
            <a:r>
              <a:rPr lang="zh-CN" altLang="en-US" sz="1800" dirty="0"/>
              <a:t>）。但随着虚拟主机技术的发展，在一台物理服务器上可以存在多个虚拟主机（</a:t>
            </a:r>
            <a:r>
              <a:rPr lang="en-US" altLang="zh-CN" sz="1800" dirty="0"/>
              <a:t>Multi-homed Web Servers</a:t>
            </a:r>
            <a:r>
              <a:rPr lang="zh-CN" altLang="en-US" sz="1800" dirty="0"/>
              <a:t>），并且它们共享一个</a:t>
            </a:r>
            <a:r>
              <a:rPr lang="en-US" altLang="zh-CN" sz="1800" dirty="0"/>
              <a:t>IP</a:t>
            </a:r>
            <a:r>
              <a:rPr lang="zh-CN" altLang="en-US" sz="1800" dirty="0"/>
              <a:t>地址。</a:t>
            </a:r>
            <a:r>
              <a:rPr lang="en-US" altLang="zh-CN" sz="1800" dirty="0"/>
              <a:t>HTTP1.1</a:t>
            </a:r>
            <a:r>
              <a:rPr lang="zh-CN" altLang="en-US" sz="1800" dirty="0"/>
              <a:t>的请求消息和响应消息都应支持</a:t>
            </a:r>
            <a:r>
              <a:rPr lang="en-US" altLang="zh-CN" sz="1800" dirty="0"/>
              <a:t>Host</a:t>
            </a:r>
            <a:r>
              <a:rPr lang="zh-CN" altLang="en-US" sz="1800" dirty="0"/>
              <a:t>头域，且请求消息中如果没有</a:t>
            </a:r>
            <a:r>
              <a:rPr lang="en-US" altLang="zh-CN" sz="1800" dirty="0"/>
              <a:t>Host</a:t>
            </a:r>
            <a:r>
              <a:rPr lang="zh-CN" altLang="en-US" sz="1800" dirty="0"/>
              <a:t>头域会报告一个错误（</a:t>
            </a:r>
            <a:r>
              <a:rPr lang="en-US" altLang="zh-CN" sz="1800" dirty="0"/>
              <a:t>400 Bad Request</a:t>
            </a:r>
            <a:r>
              <a:rPr lang="zh-CN" altLang="en-US" sz="1800" dirty="0"/>
              <a:t>）。</a:t>
            </a:r>
          </a:p>
          <a:p>
            <a:r>
              <a:rPr lang="zh-CN" altLang="en-US" sz="1800" dirty="0"/>
              <a:t>长连接，</a:t>
            </a:r>
            <a:r>
              <a:rPr lang="en-US" altLang="zh-CN" sz="1800" dirty="0"/>
              <a:t>HTTP 1.1</a:t>
            </a:r>
            <a:r>
              <a:rPr lang="zh-CN" altLang="en-US" sz="1800" dirty="0"/>
              <a:t>支持长连接（</a:t>
            </a:r>
            <a:r>
              <a:rPr lang="en-US" altLang="zh-CN" sz="1800" dirty="0" err="1"/>
              <a:t>PersistentConnection</a:t>
            </a:r>
            <a:r>
              <a:rPr lang="zh-CN" altLang="en-US" sz="1800" dirty="0"/>
              <a:t>）和请求的流水线（</a:t>
            </a:r>
            <a:r>
              <a:rPr lang="en-US" altLang="zh-CN" sz="1800" dirty="0"/>
              <a:t>Pipelining</a:t>
            </a:r>
            <a:r>
              <a:rPr lang="zh-CN" altLang="en-US" sz="1800" dirty="0"/>
              <a:t>）处理，在一个</a:t>
            </a:r>
            <a:r>
              <a:rPr lang="en-US" altLang="zh-CN" sz="1800" dirty="0"/>
              <a:t>TCP</a:t>
            </a:r>
            <a:r>
              <a:rPr lang="zh-CN" altLang="en-US" sz="1800" dirty="0"/>
              <a:t>连接上可以传送多个</a:t>
            </a:r>
            <a:r>
              <a:rPr lang="en-US" altLang="zh-CN" sz="1800" dirty="0"/>
              <a:t>HTTP</a:t>
            </a:r>
            <a:r>
              <a:rPr lang="zh-CN" altLang="en-US" sz="1800" dirty="0"/>
              <a:t>请求和响应，减少了建立和关闭连接的消耗和延迟，在</a:t>
            </a:r>
            <a:r>
              <a:rPr lang="en-US" altLang="zh-CN" sz="1800" dirty="0"/>
              <a:t>HTTP1.1</a:t>
            </a:r>
            <a:r>
              <a:rPr lang="zh-CN" altLang="en-US" sz="1800" dirty="0"/>
              <a:t>中默认开启</a:t>
            </a:r>
            <a:r>
              <a:rPr lang="en-US" altLang="zh-CN" sz="1800" dirty="0"/>
              <a:t>Connection</a:t>
            </a:r>
            <a:r>
              <a:rPr lang="zh-CN" altLang="en-US" sz="1800" dirty="0"/>
              <a:t>： </a:t>
            </a:r>
            <a:r>
              <a:rPr lang="en-US" altLang="zh-CN" sz="1800" dirty="0"/>
              <a:t>keep-alive</a:t>
            </a:r>
            <a:r>
              <a:rPr lang="zh-CN" altLang="en-US" sz="1800" dirty="0"/>
              <a:t>，一定程度上弥补了</a:t>
            </a:r>
            <a:r>
              <a:rPr lang="en-US" altLang="zh-CN" sz="1800" dirty="0"/>
              <a:t>HTTP1.0</a:t>
            </a:r>
            <a:r>
              <a:rPr lang="zh-CN" altLang="en-US" sz="1800" dirty="0"/>
              <a:t>每次请求都要创建连接的缺点</a:t>
            </a:r>
          </a:p>
        </p:txBody>
      </p:sp>
      <p:sp>
        <p:nvSpPr>
          <p:cNvPr id="5" name="灯片编号占位符 4">
            <a:extLst>
              <a:ext uri="{FF2B5EF4-FFF2-40B4-BE49-F238E27FC236}">
                <a16:creationId xmlns:a16="http://schemas.microsoft.com/office/drawing/2014/main" id="{3682C546-72DA-41E5-959F-082DD9108F9F}"/>
              </a:ext>
            </a:extLst>
          </p:cNvPr>
          <p:cNvSpPr>
            <a:spLocks noGrp="1"/>
          </p:cNvSpPr>
          <p:nvPr>
            <p:ph type="sldNum" sz="quarter" idx="12"/>
          </p:nvPr>
        </p:nvSpPr>
        <p:spPr/>
        <p:txBody>
          <a:bodyPr/>
          <a:lstStyle/>
          <a:p>
            <a:fld id="{E8A7F1D9-56D8-4467-AA6E-8565E4E11955}" type="slidenum">
              <a:rPr lang="en-US" altLang="zh-CN" smtClean="0"/>
              <a:pPr/>
              <a:t>12</a:t>
            </a:fld>
            <a:endParaRPr lang="en-US" altLang="zh-CN"/>
          </a:p>
        </p:txBody>
      </p:sp>
      <p:pic>
        <p:nvPicPr>
          <p:cNvPr id="16386" name="Picture 2">
            <a:extLst>
              <a:ext uri="{FF2B5EF4-FFF2-40B4-BE49-F238E27FC236}">
                <a16:creationId xmlns:a16="http://schemas.microsoft.com/office/drawing/2014/main" id="{D0D70720-D25A-4FCE-8609-B7E1BAD69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25" y="1196752"/>
            <a:ext cx="8794674" cy="291934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C8BC7F0-B12C-419E-AE4C-4DF75133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36" y="1196752"/>
            <a:ext cx="8230749" cy="4953691"/>
          </a:xfrm>
          <a:prstGeom prst="rect">
            <a:avLst/>
          </a:prstGeom>
        </p:spPr>
      </p:pic>
    </p:spTree>
    <p:extLst>
      <p:ext uri="{BB962C8B-B14F-4D97-AF65-F5344CB8AC3E}">
        <p14:creationId xmlns:p14="http://schemas.microsoft.com/office/powerpoint/2010/main" val="2388372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1000" fill="hold"/>
                                        <p:tgtEl>
                                          <p:spTgt spid="16386"/>
                                        </p:tgtEl>
                                        <p:attrNameLst>
                                          <p:attrName>ppt_w</p:attrName>
                                        </p:attrNameLst>
                                      </p:cBhvr>
                                      <p:tavLst>
                                        <p:tav tm="0">
                                          <p:val>
                                            <p:fltVal val="0"/>
                                          </p:val>
                                        </p:tav>
                                        <p:tav tm="100000">
                                          <p:val>
                                            <p:strVal val="#ppt_w"/>
                                          </p:val>
                                        </p:tav>
                                      </p:tavLst>
                                    </p:anim>
                                    <p:anim calcmode="lin" valueType="num">
                                      <p:cBhvr>
                                        <p:cTn id="8" dur="1000" fill="hold"/>
                                        <p:tgtEl>
                                          <p:spTgt spid="16386"/>
                                        </p:tgtEl>
                                        <p:attrNameLst>
                                          <p:attrName>ppt_h</p:attrName>
                                        </p:attrNameLst>
                                      </p:cBhvr>
                                      <p:tavLst>
                                        <p:tav tm="0">
                                          <p:val>
                                            <p:fltVal val="0"/>
                                          </p:val>
                                        </p:tav>
                                        <p:tav tm="100000">
                                          <p:val>
                                            <p:strVal val="#ppt_h"/>
                                          </p:val>
                                        </p:tav>
                                      </p:tavLst>
                                    </p:anim>
                                    <p:anim calcmode="lin" valueType="num">
                                      <p:cBhvr>
                                        <p:cTn id="9" dur="1000" fill="hold"/>
                                        <p:tgtEl>
                                          <p:spTgt spid="16386"/>
                                        </p:tgtEl>
                                        <p:attrNameLst>
                                          <p:attrName>style.rotation</p:attrName>
                                        </p:attrNameLst>
                                      </p:cBhvr>
                                      <p:tavLst>
                                        <p:tav tm="0">
                                          <p:val>
                                            <p:fltVal val="90"/>
                                          </p:val>
                                        </p:tav>
                                        <p:tav tm="100000">
                                          <p:val>
                                            <p:fltVal val="0"/>
                                          </p:val>
                                        </p:tav>
                                      </p:tavLst>
                                    </p:anim>
                                    <p:animEffect transition="in" filter="fade">
                                      <p:cBhvr>
                                        <p:cTn id="10" dur="1000"/>
                                        <p:tgtEl>
                                          <p:spTgt spid="1638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524FE-D8A9-4878-A7BF-EABD6048F8FB}"/>
              </a:ext>
            </a:extLst>
          </p:cNvPr>
          <p:cNvSpPr>
            <a:spLocks noGrp="1"/>
          </p:cNvSpPr>
          <p:nvPr>
            <p:ph type="title"/>
          </p:nvPr>
        </p:nvSpPr>
        <p:spPr>
          <a:xfrm>
            <a:off x="457200" y="277813"/>
            <a:ext cx="8229600" cy="630907"/>
          </a:xfrm>
        </p:spPr>
        <p:txBody>
          <a:bodyPr/>
          <a:lstStyle/>
          <a:p>
            <a:r>
              <a:rPr lang="en-US" altLang="zh-CN" sz="3600" dirty="0"/>
              <a:t>HTTP1.x</a:t>
            </a:r>
            <a:r>
              <a:rPr lang="zh-CN" altLang="en-US" sz="3600" dirty="0"/>
              <a:t>缺陷</a:t>
            </a:r>
            <a:br>
              <a:rPr lang="zh-CN" altLang="en-US" sz="1400" b="1" i="0" dirty="0">
                <a:solidFill>
                  <a:srgbClr val="000000"/>
                </a:solidFill>
                <a:effectLst/>
                <a:latin typeface="pingfang SC"/>
              </a:rPr>
            </a:br>
            <a:endParaRPr lang="zh-CN" altLang="en-US" sz="3600" dirty="0"/>
          </a:p>
        </p:txBody>
      </p:sp>
      <p:sp>
        <p:nvSpPr>
          <p:cNvPr id="3" name="内容占位符 2">
            <a:extLst>
              <a:ext uri="{FF2B5EF4-FFF2-40B4-BE49-F238E27FC236}">
                <a16:creationId xmlns:a16="http://schemas.microsoft.com/office/drawing/2014/main" id="{0E63ABD1-F58E-4482-9CF0-6333B4FBA47F}"/>
              </a:ext>
            </a:extLst>
          </p:cNvPr>
          <p:cNvSpPr>
            <a:spLocks noGrp="1"/>
          </p:cNvSpPr>
          <p:nvPr>
            <p:ph idx="1"/>
          </p:nvPr>
        </p:nvSpPr>
        <p:spPr>
          <a:xfrm>
            <a:off x="457200" y="908720"/>
            <a:ext cx="8229600" cy="5184576"/>
          </a:xfrm>
        </p:spPr>
        <p:txBody>
          <a:bodyPr/>
          <a:lstStyle/>
          <a:p>
            <a:r>
              <a:rPr lang="zh-CN" altLang="en-US" sz="2400" i="0" dirty="0">
                <a:solidFill>
                  <a:srgbClr val="0000FF"/>
                </a:solidFill>
                <a:effectLst/>
                <a:latin typeface="微软雅黑" panose="020B0503020204020204" pitchFamily="34" charset="-122"/>
                <a:ea typeface="微软雅黑" panose="020B0503020204020204" pitchFamily="34" charset="-122"/>
              </a:rPr>
              <a:t>连接无法复用</a:t>
            </a:r>
            <a:endParaRPr lang="en-US" altLang="zh-CN" sz="2400" i="0" dirty="0">
              <a:solidFill>
                <a:srgbClr val="0000FF"/>
              </a:solidFill>
              <a:effectLst/>
              <a:latin typeface="微软雅黑" panose="020B0503020204020204" pitchFamily="34" charset="-122"/>
              <a:ea typeface="微软雅黑" panose="020B0503020204020204" pitchFamily="34" charset="-122"/>
            </a:endParaRPr>
          </a:p>
          <a:p>
            <a:pPr lvl="1"/>
            <a:r>
              <a:rPr lang="en-US" altLang="zh-CN" sz="1800" b="1" i="0" dirty="0">
                <a:solidFill>
                  <a:srgbClr val="333333"/>
                </a:solidFill>
                <a:effectLst/>
                <a:latin typeface="+mn-ea"/>
              </a:rPr>
              <a:t>HTTP/1.0</a:t>
            </a:r>
            <a:r>
              <a:rPr lang="zh-CN" altLang="en-US" sz="1800" b="1" i="0" dirty="0">
                <a:solidFill>
                  <a:srgbClr val="333333"/>
                </a:solidFill>
                <a:effectLst/>
                <a:latin typeface="+mn-ea"/>
              </a:rPr>
              <a:t>传输数据时，每次都需要重新建立连接，增加延迟。</a:t>
            </a:r>
          </a:p>
          <a:p>
            <a:pPr lvl="1"/>
            <a:r>
              <a:rPr lang="en-US" altLang="zh-CN" sz="1800" b="1" i="0" dirty="0">
                <a:solidFill>
                  <a:srgbClr val="333333"/>
                </a:solidFill>
                <a:effectLst/>
                <a:latin typeface="+mn-ea"/>
              </a:rPr>
              <a:t>HTTP/1.1</a:t>
            </a:r>
            <a:r>
              <a:rPr lang="zh-CN" altLang="en-US" sz="1800" b="1" i="0" dirty="0">
                <a:solidFill>
                  <a:srgbClr val="333333"/>
                </a:solidFill>
                <a:effectLst/>
                <a:latin typeface="+mn-ea"/>
              </a:rPr>
              <a:t>虽然加入</a:t>
            </a:r>
            <a:r>
              <a:rPr lang="en-US" altLang="zh-CN" sz="1800" b="1" i="0" dirty="0">
                <a:solidFill>
                  <a:srgbClr val="333333"/>
                </a:solidFill>
                <a:effectLst/>
                <a:latin typeface="+mn-ea"/>
              </a:rPr>
              <a:t>keep-alive</a:t>
            </a:r>
            <a:r>
              <a:rPr lang="zh-CN" altLang="en-US" sz="1800" b="1" i="0" dirty="0">
                <a:solidFill>
                  <a:srgbClr val="333333"/>
                </a:solidFill>
                <a:effectLst/>
                <a:latin typeface="+mn-ea"/>
              </a:rPr>
              <a:t>可以复用一部分连接，但域名分片等情况下仍然需要建立多个</a:t>
            </a:r>
            <a:r>
              <a:rPr lang="en-US" altLang="zh-CN" sz="1800" b="1" i="0" dirty="0">
                <a:solidFill>
                  <a:srgbClr val="333333"/>
                </a:solidFill>
                <a:effectLst/>
                <a:latin typeface="+mn-ea"/>
              </a:rPr>
              <a:t>connection</a:t>
            </a:r>
            <a:r>
              <a:rPr lang="zh-CN" altLang="en-US" sz="1800" b="1" i="0" dirty="0">
                <a:solidFill>
                  <a:srgbClr val="333333"/>
                </a:solidFill>
                <a:effectLst/>
                <a:latin typeface="+mn-ea"/>
              </a:rPr>
              <a:t>，耗费资源，给服务器带来性能压力</a:t>
            </a:r>
            <a:endParaRPr lang="en-US" altLang="zh-CN" sz="1800" b="1" i="0" dirty="0">
              <a:solidFill>
                <a:srgbClr val="333333"/>
              </a:solidFill>
              <a:effectLst/>
              <a:latin typeface="+mn-ea"/>
            </a:endParaRPr>
          </a:p>
          <a:p>
            <a:r>
              <a:rPr lang="en-US" altLang="zh-CN" sz="2400" dirty="0">
                <a:solidFill>
                  <a:srgbClr val="0000FF"/>
                </a:solidFill>
                <a:latin typeface="微软雅黑" panose="020B0503020204020204" pitchFamily="34" charset="-122"/>
                <a:ea typeface="微软雅黑" panose="020B0503020204020204" pitchFamily="34" charset="-122"/>
              </a:rPr>
              <a:t>Head-Of-Line Blocking</a:t>
            </a:r>
            <a:r>
              <a:rPr lang="zh-CN" altLang="en-US" sz="2400" dirty="0">
                <a:solidFill>
                  <a:srgbClr val="0000FF"/>
                </a:solidFill>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HOLB</a:t>
            </a:r>
            <a:r>
              <a:rPr lang="zh-CN" altLang="en-US" sz="2400" dirty="0">
                <a:solidFill>
                  <a:srgbClr val="0000FF"/>
                </a:solidFill>
                <a:latin typeface="微软雅黑" panose="020B0503020204020204" pitchFamily="34" charset="-122"/>
                <a:ea typeface="微软雅黑" panose="020B0503020204020204" pitchFamily="34" charset="-122"/>
              </a:rPr>
              <a:t>）</a:t>
            </a:r>
            <a:endParaRPr lang="en-US" altLang="zh-CN" sz="2400" dirty="0">
              <a:solidFill>
                <a:srgbClr val="0000FF"/>
              </a:solidFill>
              <a:latin typeface="微软雅黑" panose="020B0503020204020204" pitchFamily="34" charset="-122"/>
              <a:ea typeface="微软雅黑" panose="020B0503020204020204" pitchFamily="34" charset="-122"/>
            </a:endParaRPr>
          </a:p>
          <a:p>
            <a:pPr lvl="1"/>
            <a:r>
              <a:rPr lang="en-US" altLang="zh-CN" sz="1800" b="1" dirty="0">
                <a:solidFill>
                  <a:srgbClr val="333333"/>
                </a:solidFill>
                <a:latin typeface="+mn-ea"/>
              </a:rPr>
              <a:t>HTTP 1.0</a:t>
            </a:r>
            <a:r>
              <a:rPr lang="zh-CN" altLang="en-US" sz="1800" b="1" dirty="0">
                <a:solidFill>
                  <a:srgbClr val="333333"/>
                </a:solidFill>
                <a:latin typeface="+mn-ea"/>
              </a:rPr>
              <a:t>：下个请求必须在前一个请求返回后才能发出，</a:t>
            </a:r>
            <a:r>
              <a:rPr lang="en-US" altLang="zh-CN" sz="1800" b="1" dirty="0">
                <a:solidFill>
                  <a:srgbClr val="333333"/>
                </a:solidFill>
                <a:latin typeface="+mn-ea"/>
              </a:rPr>
              <a:t>request-response</a:t>
            </a:r>
            <a:r>
              <a:rPr lang="zh-CN" altLang="en-US" sz="1800" b="1" dirty="0">
                <a:solidFill>
                  <a:srgbClr val="333333"/>
                </a:solidFill>
                <a:latin typeface="+mn-ea"/>
              </a:rPr>
              <a:t>对按序发生。显然，如果某个请求长时间没有返回，那么接下来的请求就全部阻塞了。</a:t>
            </a:r>
          </a:p>
          <a:p>
            <a:pPr lvl="1"/>
            <a:r>
              <a:rPr lang="en-US" altLang="zh-CN" sz="1800" b="1" dirty="0">
                <a:solidFill>
                  <a:srgbClr val="333333"/>
                </a:solidFill>
                <a:latin typeface="+mn-ea"/>
              </a:rPr>
              <a:t>HTTP 1.1</a:t>
            </a:r>
            <a:r>
              <a:rPr lang="zh-CN" altLang="en-US" sz="1800" b="1" dirty="0">
                <a:solidFill>
                  <a:srgbClr val="333333"/>
                </a:solidFill>
                <a:latin typeface="+mn-ea"/>
              </a:rPr>
              <a:t>：尝试使用 </a:t>
            </a:r>
            <a:r>
              <a:rPr lang="en-US" altLang="zh-CN" sz="1800" b="1" dirty="0" err="1">
                <a:solidFill>
                  <a:srgbClr val="333333"/>
                </a:solidFill>
                <a:latin typeface="+mn-ea"/>
              </a:rPr>
              <a:t>pipeling</a:t>
            </a:r>
            <a:r>
              <a:rPr lang="en-US" altLang="zh-CN" sz="1800" b="1" dirty="0">
                <a:solidFill>
                  <a:srgbClr val="333333"/>
                </a:solidFill>
                <a:latin typeface="+mn-ea"/>
              </a:rPr>
              <a:t> </a:t>
            </a:r>
            <a:r>
              <a:rPr lang="zh-CN" altLang="en-US" sz="1800" b="1" dirty="0">
                <a:solidFill>
                  <a:srgbClr val="333333"/>
                </a:solidFill>
                <a:latin typeface="+mn-ea"/>
              </a:rPr>
              <a:t>来解决，即浏览器可以一次性发出多个请求（同个域名，同一条 </a:t>
            </a:r>
            <a:r>
              <a:rPr lang="en-US" altLang="zh-CN" sz="1800" b="1" dirty="0">
                <a:solidFill>
                  <a:srgbClr val="333333"/>
                </a:solidFill>
                <a:latin typeface="+mn-ea"/>
              </a:rPr>
              <a:t>TCP </a:t>
            </a:r>
            <a:r>
              <a:rPr lang="zh-CN" altLang="en-US" sz="1800" b="1" dirty="0">
                <a:solidFill>
                  <a:srgbClr val="333333"/>
                </a:solidFill>
                <a:latin typeface="+mn-ea"/>
              </a:rPr>
              <a:t>链接）。但 </a:t>
            </a:r>
            <a:r>
              <a:rPr lang="en-US" altLang="zh-CN" sz="1800" b="1" dirty="0" err="1">
                <a:solidFill>
                  <a:srgbClr val="333333"/>
                </a:solidFill>
                <a:latin typeface="+mn-ea"/>
              </a:rPr>
              <a:t>pipeling</a:t>
            </a:r>
            <a:r>
              <a:rPr lang="en-US" altLang="zh-CN" sz="1800" b="1" dirty="0">
                <a:solidFill>
                  <a:srgbClr val="333333"/>
                </a:solidFill>
                <a:latin typeface="+mn-ea"/>
              </a:rPr>
              <a:t> </a:t>
            </a:r>
            <a:r>
              <a:rPr lang="zh-CN" altLang="en-US" sz="1800" b="1" dirty="0">
                <a:solidFill>
                  <a:srgbClr val="333333"/>
                </a:solidFill>
                <a:latin typeface="+mn-ea"/>
              </a:rPr>
              <a:t>要求返回是按序的，那么前一个请求如果很耗时（比如处理大图片），那么后面的请求即使服务器已经处理完，仍会等待前面的请求处理完才开始按序返回</a:t>
            </a:r>
            <a:endParaRPr lang="en-US" altLang="zh-CN" sz="1800" b="1" dirty="0">
              <a:solidFill>
                <a:srgbClr val="333333"/>
              </a:solidFill>
              <a:latin typeface="+mn-ea"/>
            </a:endParaRPr>
          </a:p>
          <a:p>
            <a:r>
              <a:rPr lang="zh-CN" altLang="en-US" sz="2400" dirty="0">
                <a:solidFill>
                  <a:srgbClr val="7030A0"/>
                </a:solidFill>
                <a:latin typeface="微软雅黑" panose="020B0503020204020204" pitchFamily="34" charset="-122"/>
                <a:ea typeface="微软雅黑" panose="020B0503020204020204" pitchFamily="34" charset="-122"/>
              </a:rPr>
              <a:t>协议开销大</a:t>
            </a:r>
            <a:endParaRPr lang="en-US" altLang="zh-CN" sz="2400" dirty="0">
              <a:solidFill>
                <a:srgbClr val="7030A0"/>
              </a:solidFill>
              <a:latin typeface="微软雅黑" panose="020B0503020204020204" pitchFamily="34" charset="-122"/>
              <a:ea typeface="微软雅黑" panose="020B0503020204020204" pitchFamily="34" charset="-122"/>
            </a:endParaRPr>
          </a:p>
          <a:p>
            <a:r>
              <a:rPr lang="zh-CN" altLang="en-US" sz="2400" dirty="0">
                <a:solidFill>
                  <a:srgbClr val="FF0000"/>
                </a:solidFill>
                <a:latin typeface="微软雅黑" panose="020B0503020204020204" pitchFamily="34" charset="-122"/>
                <a:ea typeface="微软雅黑" panose="020B0503020204020204" pitchFamily="34" charset="-122"/>
              </a:rPr>
              <a:t>安全因素</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HTTP 1.1</a:t>
            </a:r>
            <a:r>
              <a:rPr lang="zh-CN" altLang="en-US" sz="2400" dirty="0">
                <a:solidFill>
                  <a:schemeClr val="accent6">
                    <a:lumMod val="75000"/>
                  </a:schemeClr>
                </a:solidFill>
                <a:latin typeface="微软雅黑" panose="020B0503020204020204" pitchFamily="34" charset="-122"/>
                <a:ea typeface="微软雅黑" panose="020B0503020204020204" pitchFamily="34" charset="-122"/>
              </a:rPr>
              <a:t>包含了过多选项</a:t>
            </a:r>
          </a:p>
        </p:txBody>
      </p:sp>
      <p:sp>
        <p:nvSpPr>
          <p:cNvPr id="5" name="灯片编号占位符 4">
            <a:extLst>
              <a:ext uri="{FF2B5EF4-FFF2-40B4-BE49-F238E27FC236}">
                <a16:creationId xmlns:a16="http://schemas.microsoft.com/office/drawing/2014/main" id="{344C9CA4-10CD-4E7E-AAEA-E99340FFB71A}"/>
              </a:ext>
            </a:extLst>
          </p:cNvPr>
          <p:cNvSpPr>
            <a:spLocks noGrp="1"/>
          </p:cNvSpPr>
          <p:nvPr>
            <p:ph type="sldNum" sz="quarter" idx="12"/>
          </p:nvPr>
        </p:nvSpPr>
        <p:spPr/>
        <p:txBody>
          <a:bodyPr/>
          <a:lstStyle/>
          <a:p>
            <a:fld id="{E8A7F1D9-56D8-4467-AA6E-8565E4E11955}" type="slidenum">
              <a:rPr lang="en-US" altLang="zh-CN" smtClean="0"/>
              <a:pPr/>
              <a:t>13</a:t>
            </a:fld>
            <a:endParaRPr lang="en-US" altLang="zh-CN"/>
          </a:p>
        </p:txBody>
      </p:sp>
    </p:spTree>
    <p:extLst>
      <p:ext uri="{BB962C8B-B14F-4D97-AF65-F5344CB8AC3E}">
        <p14:creationId xmlns:p14="http://schemas.microsoft.com/office/powerpoint/2010/main" val="11596892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C0907-CBAA-4633-A053-3BF72707D15D}"/>
              </a:ext>
            </a:extLst>
          </p:cNvPr>
          <p:cNvSpPr>
            <a:spLocks noGrp="1"/>
          </p:cNvSpPr>
          <p:nvPr>
            <p:ph type="title"/>
          </p:nvPr>
        </p:nvSpPr>
        <p:spPr>
          <a:xfrm>
            <a:off x="457200" y="277813"/>
            <a:ext cx="8229600" cy="630907"/>
          </a:xfrm>
        </p:spPr>
        <p:txBody>
          <a:bodyPr/>
          <a:lstStyle/>
          <a:p>
            <a:r>
              <a:rPr lang="en-US" altLang="zh-CN" sz="3200" dirty="0"/>
              <a:t>HTTP/1.1 </a:t>
            </a:r>
            <a:r>
              <a:rPr lang="zh-CN" altLang="en-US" sz="3200" dirty="0"/>
              <a:t>为了解决性能问题做过的努力</a:t>
            </a:r>
          </a:p>
        </p:txBody>
      </p:sp>
      <p:sp>
        <p:nvSpPr>
          <p:cNvPr id="3" name="内容占位符 2">
            <a:extLst>
              <a:ext uri="{FF2B5EF4-FFF2-40B4-BE49-F238E27FC236}">
                <a16:creationId xmlns:a16="http://schemas.microsoft.com/office/drawing/2014/main" id="{005F4123-FB5C-4218-807E-3F7D11EE4E2A}"/>
              </a:ext>
            </a:extLst>
          </p:cNvPr>
          <p:cNvSpPr>
            <a:spLocks noGrp="1"/>
          </p:cNvSpPr>
          <p:nvPr>
            <p:ph idx="1"/>
          </p:nvPr>
        </p:nvSpPr>
        <p:spPr>
          <a:xfrm>
            <a:off x="457200" y="892311"/>
            <a:ext cx="8229600" cy="4896544"/>
          </a:xfrm>
        </p:spPr>
        <p:txBody>
          <a:bodyPr/>
          <a:lstStyle/>
          <a:p>
            <a:r>
              <a:rPr lang="en-US" altLang="zh-CN" sz="2000" dirty="0" err="1"/>
              <a:t>Spriting</a:t>
            </a:r>
            <a:r>
              <a:rPr lang="en-US" altLang="zh-CN" sz="2000" dirty="0"/>
              <a:t> </a:t>
            </a:r>
            <a:r>
              <a:rPr lang="zh-CN" altLang="en-US" sz="2000" dirty="0"/>
              <a:t>合并多张小图为一张大图供浏览器 </a:t>
            </a:r>
            <a:r>
              <a:rPr lang="en-US" altLang="zh-CN" sz="2000" dirty="0"/>
              <a:t>JS </a:t>
            </a:r>
            <a:r>
              <a:rPr lang="zh-CN" altLang="en-US" sz="2000" dirty="0"/>
              <a:t>切割使用</a:t>
            </a:r>
          </a:p>
          <a:p>
            <a:pPr marL="679450" lvl="2" indent="0">
              <a:buNone/>
            </a:pPr>
            <a:r>
              <a:rPr lang="zh-CN" altLang="en-US" sz="2000" dirty="0"/>
              <a:t>不能区别对待</a:t>
            </a:r>
          </a:p>
          <a:p>
            <a:r>
              <a:rPr lang="en-US" altLang="zh-CN" sz="2000" dirty="0" err="1"/>
              <a:t>Inlining</a:t>
            </a:r>
            <a:r>
              <a:rPr lang="en-US" altLang="zh-CN" sz="2000" dirty="0"/>
              <a:t> </a:t>
            </a:r>
            <a:r>
              <a:rPr lang="zh-CN" altLang="en-US" sz="2000" dirty="0"/>
              <a:t>内联，将图片嵌入到 </a:t>
            </a:r>
            <a:r>
              <a:rPr lang="en-US" altLang="zh-CN" sz="2000" dirty="0"/>
              <a:t>CSS </a:t>
            </a:r>
            <a:r>
              <a:rPr lang="zh-CN" altLang="en-US" sz="2000" dirty="0"/>
              <a:t>或者 </a:t>
            </a:r>
            <a:r>
              <a:rPr lang="en-US" altLang="zh-CN" sz="2000" dirty="0"/>
              <a:t>HTML </a:t>
            </a:r>
            <a:r>
              <a:rPr lang="zh-CN" altLang="en-US" sz="2000" dirty="0"/>
              <a:t>文件中，减少网络请求次数</a:t>
            </a:r>
          </a:p>
          <a:p>
            <a:r>
              <a:rPr lang="en-US" altLang="zh-CN" sz="2000" dirty="0"/>
              <a:t>Concatenation </a:t>
            </a:r>
            <a:r>
              <a:rPr lang="zh-CN" altLang="en-US" sz="2000" dirty="0"/>
              <a:t>拼接，将多个体积较小的 </a:t>
            </a:r>
            <a:r>
              <a:rPr lang="en-US" altLang="zh-CN" sz="2000" dirty="0"/>
              <a:t>JavaScript </a:t>
            </a:r>
            <a:r>
              <a:rPr lang="zh-CN" altLang="en-US" sz="2000" dirty="0"/>
              <a:t>使用 </a:t>
            </a:r>
            <a:r>
              <a:rPr lang="en-US" altLang="zh-CN" sz="2000" dirty="0"/>
              <a:t>webpack </a:t>
            </a:r>
            <a:r>
              <a:rPr lang="zh-CN" altLang="en-US" sz="2000" dirty="0"/>
              <a:t>等工具打包成 </a:t>
            </a:r>
            <a:r>
              <a:rPr lang="en-US" altLang="zh-CN" sz="2000" dirty="0"/>
              <a:t>1 </a:t>
            </a:r>
            <a:r>
              <a:rPr lang="zh-CN" altLang="en-US" sz="2000" dirty="0"/>
              <a:t>个体积更大的 </a:t>
            </a:r>
            <a:r>
              <a:rPr lang="en-US" altLang="zh-CN" sz="2000" dirty="0"/>
              <a:t>JavaScript </a:t>
            </a:r>
            <a:r>
              <a:rPr lang="zh-CN" altLang="en-US" sz="2000" dirty="0"/>
              <a:t>文件</a:t>
            </a:r>
          </a:p>
          <a:p>
            <a:pPr marL="850900" lvl="2" indent="-171450">
              <a:buFont typeface="Wingdings" panose="05000000000000000000" pitchFamily="2" charset="2"/>
              <a:buChar char="u"/>
            </a:pPr>
            <a:r>
              <a:rPr lang="en-US" altLang="zh-CN" sz="2400" dirty="0"/>
              <a:t>1 </a:t>
            </a:r>
            <a:r>
              <a:rPr lang="zh-CN" altLang="en-US" sz="2400" dirty="0"/>
              <a:t>个文件的改动导致用户重新下载多个文件</a:t>
            </a:r>
          </a:p>
          <a:p>
            <a:r>
              <a:rPr lang="en-US" altLang="zh-CN" sz="2000" dirty="0" err="1"/>
              <a:t>Sharding</a:t>
            </a:r>
            <a:r>
              <a:rPr lang="en-US" altLang="zh-CN" sz="2000" dirty="0"/>
              <a:t> </a:t>
            </a:r>
            <a:r>
              <a:rPr lang="zh-CN" altLang="en-US" sz="2000" dirty="0"/>
              <a:t>分片，将同一页面的资源分散到不同域名下，提升连接上限</a:t>
            </a:r>
            <a:endParaRPr lang="en-US" altLang="zh-CN" sz="2000" dirty="0"/>
          </a:p>
          <a:p>
            <a:r>
              <a:rPr lang="zh-CN" altLang="en-US" sz="2000" dirty="0"/>
              <a:t>新增了连接管理即 </a:t>
            </a:r>
            <a:r>
              <a:rPr lang="en-US" altLang="zh-CN" sz="2000" dirty="0"/>
              <a:t>keepalive </a:t>
            </a:r>
            <a:r>
              <a:rPr lang="zh-CN" altLang="en-US" sz="2000" dirty="0"/>
              <a:t>，允许持久连接。支持 </a:t>
            </a:r>
            <a:r>
              <a:rPr lang="en-US" altLang="zh-CN" sz="2000" dirty="0"/>
              <a:t>pipeline</a:t>
            </a:r>
            <a:r>
              <a:rPr lang="zh-CN" altLang="en-US" sz="2000" dirty="0"/>
              <a:t>，无需等待前面的请求响应，即可发送第二次请求</a:t>
            </a:r>
          </a:p>
          <a:p>
            <a:r>
              <a:rPr lang="zh-CN" altLang="en-US" sz="2000" dirty="0">
                <a:solidFill>
                  <a:srgbClr val="0000FF"/>
                </a:solidFill>
              </a:rPr>
              <a:t>避免重定向</a:t>
            </a:r>
            <a:r>
              <a:rPr lang="en-US" altLang="zh-CN" sz="2000" dirty="0">
                <a:solidFill>
                  <a:srgbClr val="0000FF"/>
                </a:solidFill>
              </a:rPr>
              <a:t>:</a:t>
            </a:r>
            <a:r>
              <a:rPr lang="zh-CN" altLang="en-US" sz="2000" dirty="0">
                <a:solidFill>
                  <a:srgbClr val="0000FF"/>
                </a:solidFill>
              </a:rPr>
              <a:t>利用</a:t>
            </a:r>
            <a:r>
              <a:rPr lang="en-US" altLang="zh-CN" sz="2000" dirty="0">
                <a:solidFill>
                  <a:srgbClr val="0000FF"/>
                </a:solidFill>
              </a:rPr>
              <a:t>CDN</a:t>
            </a:r>
            <a:r>
              <a:rPr lang="zh-CN" altLang="en-US" sz="2000" dirty="0">
                <a:solidFill>
                  <a:srgbClr val="0000FF"/>
                </a:solidFill>
              </a:rPr>
              <a:t>代替客户端在云端实现重定向</a:t>
            </a:r>
            <a:r>
              <a:rPr lang="en-US" altLang="zh-CN" sz="2000" dirty="0">
                <a:solidFill>
                  <a:srgbClr val="0000FF"/>
                </a:solidFill>
              </a:rPr>
              <a:t>;</a:t>
            </a:r>
            <a:r>
              <a:rPr lang="zh-CN" altLang="en-US" sz="2000" dirty="0">
                <a:solidFill>
                  <a:srgbClr val="0000FF"/>
                </a:solidFill>
              </a:rPr>
              <a:t>如果是同一域名的重定向</a:t>
            </a:r>
            <a:r>
              <a:rPr lang="en-US" altLang="zh-CN" sz="2000" dirty="0">
                <a:solidFill>
                  <a:srgbClr val="0000FF"/>
                </a:solidFill>
              </a:rPr>
              <a:t>,</a:t>
            </a:r>
            <a:r>
              <a:rPr lang="zh-CN" altLang="en-US" sz="2000" dirty="0">
                <a:solidFill>
                  <a:srgbClr val="0000FF"/>
                </a:solidFill>
              </a:rPr>
              <a:t>使用</a:t>
            </a:r>
            <a:r>
              <a:rPr lang="en-US" altLang="zh-CN" sz="2000" dirty="0">
                <a:solidFill>
                  <a:srgbClr val="0000FF"/>
                </a:solidFill>
              </a:rPr>
              <a:t>WEB</a:t>
            </a:r>
            <a:r>
              <a:rPr lang="zh-CN" altLang="en-US" sz="2000" dirty="0">
                <a:solidFill>
                  <a:srgbClr val="0000FF"/>
                </a:solidFill>
              </a:rPr>
              <a:t>服务器上的</a:t>
            </a:r>
            <a:r>
              <a:rPr lang="en-US" altLang="zh-CN" sz="2000" dirty="0">
                <a:solidFill>
                  <a:srgbClr val="0000FF"/>
                </a:solidFill>
              </a:rPr>
              <a:t>rewrite</a:t>
            </a:r>
            <a:r>
              <a:rPr lang="zh-CN" altLang="en-US" sz="2000" dirty="0">
                <a:solidFill>
                  <a:srgbClr val="0000FF"/>
                </a:solidFill>
              </a:rPr>
              <a:t>规则</a:t>
            </a:r>
            <a:r>
              <a:rPr lang="en-US" altLang="zh-CN" sz="2000" dirty="0">
                <a:solidFill>
                  <a:srgbClr val="0000FF"/>
                </a:solidFill>
              </a:rPr>
              <a:t>,</a:t>
            </a:r>
            <a:r>
              <a:rPr lang="zh-CN" altLang="en-US" sz="2000" dirty="0">
                <a:solidFill>
                  <a:srgbClr val="0000FF"/>
                </a:solidFill>
              </a:rPr>
              <a:t>避免重定向</a:t>
            </a:r>
            <a:endParaRPr lang="en-US" altLang="zh-CN" sz="2000" dirty="0">
              <a:solidFill>
                <a:srgbClr val="0000FF"/>
              </a:solidFill>
            </a:endParaRPr>
          </a:p>
          <a:p>
            <a:r>
              <a:rPr lang="zh-CN" altLang="en-US" sz="2000" dirty="0">
                <a:solidFill>
                  <a:srgbClr val="0000FF"/>
                </a:solidFill>
              </a:rPr>
              <a:t>客户端缓存、条件缓存</a:t>
            </a:r>
            <a:r>
              <a:rPr lang="en-US" altLang="zh-CN" sz="2000" dirty="0">
                <a:solidFill>
                  <a:srgbClr val="0000FF"/>
                </a:solidFill>
              </a:rPr>
              <a:t>:</a:t>
            </a:r>
            <a:r>
              <a:rPr lang="zh-CN" altLang="en-US" sz="2000" dirty="0">
                <a:solidFill>
                  <a:srgbClr val="0000FF"/>
                </a:solidFill>
              </a:rPr>
              <a:t>利用通过</a:t>
            </a:r>
            <a:r>
              <a:rPr lang="en-US" altLang="zh-CN" sz="2000" dirty="0">
                <a:solidFill>
                  <a:srgbClr val="0000FF"/>
                </a:solidFill>
              </a:rPr>
              <a:t>HTTP</a:t>
            </a:r>
            <a:r>
              <a:rPr lang="zh-CN" altLang="en-US" sz="2000" dirty="0">
                <a:solidFill>
                  <a:srgbClr val="0000FF"/>
                </a:solidFill>
              </a:rPr>
              <a:t>提供条件请求机制</a:t>
            </a:r>
            <a:r>
              <a:rPr lang="en-US" altLang="zh-CN" sz="2000" dirty="0">
                <a:solidFill>
                  <a:srgbClr val="0000FF"/>
                </a:solidFill>
              </a:rPr>
              <a:t>,</a:t>
            </a:r>
            <a:r>
              <a:rPr lang="zh-CN" altLang="en-US" sz="2000" dirty="0">
                <a:solidFill>
                  <a:srgbClr val="0000FF"/>
                </a:solidFill>
              </a:rPr>
              <a:t>客户端做到有效询问服务器即</a:t>
            </a:r>
            <a:r>
              <a:rPr lang="en-US" altLang="zh-CN" sz="2000" dirty="0">
                <a:solidFill>
                  <a:srgbClr val="0000FF"/>
                </a:solidFill>
              </a:rPr>
              <a:t>"</a:t>
            </a:r>
            <a:r>
              <a:rPr lang="zh-CN" altLang="en-US" sz="2000" dirty="0">
                <a:solidFill>
                  <a:srgbClr val="0000FF"/>
                </a:solidFill>
              </a:rPr>
              <a:t>有内容改变返回新内容</a:t>
            </a:r>
            <a:r>
              <a:rPr lang="en-US" altLang="zh-CN" sz="2000" dirty="0">
                <a:solidFill>
                  <a:srgbClr val="0000FF"/>
                </a:solidFill>
              </a:rPr>
              <a:t>,</a:t>
            </a:r>
            <a:r>
              <a:rPr lang="zh-CN" altLang="en-US" sz="2000" dirty="0">
                <a:solidFill>
                  <a:srgbClr val="0000FF"/>
                </a:solidFill>
              </a:rPr>
              <a:t>没内容改变则告知</a:t>
            </a:r>
            <a:r>
              <a:rPr lang="en-US" altLang="zh-CN" sz="2000" dirty="0">
                <a:solidFill>
                  <a:srgbClr val="0000FF"/>
                </a:solidFill>
              </a:rPr>
              <a:t>"</a:t>
            </a:r>
            <a:endParaRPr lang="zh-CN" altLang="en-US" sz="2000" dirty="0">
              <a:solidFill>
                <a:srgbClr val="0000FF"/>
              </a:solidFill>
            </a:endParaRPr>
          </a:p>
        </p:txBody>
      </p:sp>
      <p:sp>
        <p:nvSpPr>
          <p:cNvPr id="5" name="灯片编号占位符 4">
            <a:extLst>
              <a:ext uri="{FF2B5EF4-FFF2-40B4-BE49-F238E27FC236}">
                <a16:creationId xmlns:a16="http://schemas.microsoft.com/office/drawing/2014/main" id="{A828B83C-932F-46F5-BE98-A9F025A479F8}"/>
              </a:ext>
            </a:extLst>
          </p:cNvPr>
          <p:cNvSpPr>
            <a:spLocks noGrp="1"/>
          </p:cNvSpPr>
          <p:nvPr>
            <p:ph type="sldNum" sz="quarter" idx="12"/>
          </p:nvPr>
        </p:nvSpPr>
        <p:spPr/>
        <p:txBody>
          <a:bodyPr/>
          <a:lstStyle/>
          <a:p>
            <a:fld id="{E8A7F1D9-56D8-4467-AA6E-8565E4E11955}" type="slidenum">
              <a:rPr lang="en-US" altLang="zh-CN" smtClean="0"/>
              <a:pPr/>
              <a:t>14</a:t>
            </a:fld>
            <a:endParaRPr lang="en-US" altLang="zh-CN"/>
          </a:p>
        </p:txBody>
      </p:sp>
    </p:spTree>
    <p:extLst>
      <p:ext uri="{BB962C8B-B14F-4D97-AF65-F5344CB8AC3E}">
        <p14:creationId xmlns:p14="http://schemas.microsoft.com/office/powerpoint/2010/main" val="3183186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404664"/>
            <a:ext cx="8352928" cy="553998"/>
          </a:xfrm>
          <a:prstGeom prst="rect">
            <a:avLst/>
          </a:prstGeom>
        </p:spPr>
        <p:txBody>
          <a:bodyPr vert="horz" wrap="square" lIns="0" tIns="0" rIns="0" bIns="0" numCol="1" rtlCol="0" anchor="t" anchorCtr="0" compatLnSpc="1">
            <a:prstTxWarp prst="textNoShape">
              <a:avLst/>
            </a:prstTxWarp>
            <a:spAutoFit/>
          </a:bodyPr>
          <a:lstStyle/>
          <a:p>
            <a:pPr marL="9525"/>
            <a:r>
              <a:rPr sz="3600" dirty="0"/>
              <a:t>解</a:t>
            </a:r>
            <a:r>
              <a:rPr sz="3600" spc="-4" dirty="0"/>
              <a:t>决</a:t>
            </a:r>
            <a:r>
              <a:rPr sz="3600" dirty="0"/>
              <a:t> </a:t>
            </a:r>
            <a:r>
              <a:rPr sz="3600" spc="-4" dirty="0"/>
              <a:t>H</a:t>
            </a:r>
            <a:r>
              <a:rPr sz="3600" spc="75" dirty="0"/>
              <a:t>T</a:t>
            </a:r>
            <a:r>
              <a:rPr sz="3600" dirty="0"/>
              <a:t>T</a:t>
            </a:r>
            <a:r>
              <a:rPr sz="3600" spc="-4" dirty="0"/>
              <a:t>P</a:t>
            </a:r>
            <a:r>
              <a:rPr sz="3600" spc="-8" dirty="0"/>
              <a:t>/1</a:t>
            </a:r>
            <a:r>
              <a:rPr sz="3600" spc="4" dirty="0"/>
              <a:t> </a:t>
            </a:r>
            <a:r>
              <a:rPr sz="3600" dirty="0"/>
              <a:t>性能问题</a:t>
            </a:r>
            <a:r>
              <a:rPr sz="3600" spc="-4" dirty="0"/>
              <a:t>的</a:t>
            </a:r>
            <a:r>
              <a:rPr sz="3600" dirty="0"/>
              <a:t> </a:t>
            </a:r>
            <a:r>
              <a:rPr sz="3600" spc="-4" dirty="0"/>
              <a:t>H</a:t>
            </a:r>
            <a:r>
              <a:rPr sz="3600" spc="75" dirty="0"/>
              <a:t>T</a:t>
            </a:r>
            <a:r>
              <a:rPr sz="3600" dirty="0"/>
              <a:t>T</a:t>
            </a:r>
            <a:r>
              <a:rPr sz="3600" spc="-4" dirty="0"/>
              <a:t>P</a:t>
            </a:r>
            <a:r>
              <a:rPr sz="3600" spc="-8" dirty="0"/>
              <a:t>/</a:t>
            </a:r>
            <a:r>
              <a:rPr sz="3600" spc="-4" dirty="0"/>
              <a:t>2</a:t>
            </a:r>
          </a:p>
        </p:txBody>
      </p:sp>
      <p:sp>
        <p:nvSpPr>
          <p:cNvPr id="3" name="object 3"/>
          <p:cNvSpPr txBox="1"/>
          <p:nvPr/>
        </p:nvSpPr>
        <p:spPr>
          <a:xfrm>
            <a:off x="323528" y="989494"/>
            <a:ext cx="8784976" cy="3385542"/>
          </a:xfrm>
          <a:prstGeom prst="rect">
            <a:avLst/>
          </a:prstGeom>
        </p:spPr>
        <p:txBody>
          <a:bodyPr vert="horz" wrap="square" lIns="0" tIns="0" rIns="0" bIns="0" rtlCol="0">
            <a:spAutoFit/>
          </a:bodyPr>
          <a:lstStyle/>
          <a:p>
            <a:pPr marL="352425" indent="-342900">
              <a:buFont typeface="Wingdings" panose="05000000000000000000" pitchFamily="2" charset="2"/>
              <a:buChar char="u"/>
              <a:tabLst>
                <a:tab pos="180499" algn="l"/>
              </a:tabLst>
            </a:pPr>
            <a:r>
              <a:rPr sz="2400" spc="-4" dirty="0">
                <a:solidFill>
                  <a:srgbClr val="002060"/>
                </a:solidFill>
                <a:latin typeface="微软雅黑"/>
                <a:cs typeface="微软雅黑"/>
              </a:rPr>
              <a:t>S</a:t>
            </a:r>
            <a:r>
              <a:rPr sz="2400" dirty="0">
                <a:solidFill>
                  <a:srgbClr val="002060"/>
                </a:solidFill>
                <a:latin typeface="微软雅黑"/>
                <a:cs typeface="微软雅黑"/>
              </a:rPr>
              <a:t>P</a:t>
            </a:r>
            <a:r>
              <a:rPr sz="2400" spc="-4" dirty="0">
                <a:solidFill>
                  <a:srgbClr val="002060"/>
                </a:solidFill>
                <a:latin typeface="微软雅黑"/>
                <a:cs typeface="微软雅黑"/>
              </a:rPr>
              <a:t>DY</a:t>
            </a:r>
            <a:r>
              <a:rPr sz="2400" dirty="0">
                <a:solidFill>
                  <a:srgbClr val="002060"/>
                </a:solidFill>
                <a:latin typeface="微软雅黑"/>
                <a:cs typeface="微软雅黑"/>
              </a:rPr>
              <a:t>（2012</a:t>
            </a:r>
            <a:r>
              <a:rPr sz="2400" spc="-4" dirty="0">
                <a:solidFill>
                  <a:srgbClr val="002060"/>
                </a:solidFill>
                <a:latin typeface="微软雅黑"/>
                <a:cs typeface="微软雅黑"/>
              </a:rPr>
              <a:t>-</a:t>
            </a:r>
            <a:r>
              <a:rPr sz="2400" dirty="0">
                <a:solidFill>
                  <a:srgbClr val="002060"/>
                </a:solidFill>
                <a:latin typeface="微软雅黑"/>
                <a:cs typeface="微软雅黑"/>
              </a:rPr>
              <a:t>2016）</a:t>
            </a:r>
          </a:p>
          <a:p>
            <a:pPr marL="352425" indent="-342900">
              <a:buFont typeface="Wingdings" panose="05000000000000000000" pitchFamily="2" charset="2"/>
              <a:buChar char="u"/>
              <a:tabLst>
                <a:tab pos="180499" algn="l"/>
              </a:tabLst>
            </a:pPr>
            <a:r>
              <a:rPr sz="2400" spc="-4" dirty="0">
                <a:solidFill>
                  <a:srgbClr val="FF0000"/>
                </a:solidFill>
                <a:latin typeface="微软雅黑"/>
                <a:cs typeface="微软雅黑"/>
              </a:rPr>
              <a:t>H</a:t>
            </a:r>
            <a:r>
              <a:rPr sz="2400" spc="26" dirty="0">
                <a:solidFill>
                  <a:srgbClr val="FF0000"/>
                </a:solidFill>
                <a:latin typeface="微软雅黑"/>
                <a:cs typeface="微软雅黑"/>
              </a:rPr>
              <a:t>T</a:t>
            </a:r>
            <a:r>
              <a:rPr sz="2400" spc="-4" dirty="0">
                <a:solidFill>
                  <a:srgbClr val="FF0000"/>
                </a:solidFill>
                <a:latin typeface="微软雅黑"/>
                <a:cs typeface="微软雅黑"/>
              </a:rPr>
              <a:t>T</a:t>
            </a:r>
            <a:r>
              <a:rPr sz="2400" dirty="0">
                <a:solidFill>
                  <a:srgbClr val="FF0000"/>
                </a:solidFill>
                <a:latin typeface="微软雅黑"/>
                <a:cs typeface="微软雅黑"/>
              </a:rPr>
              <a:t>P2（</a:t>
            </a:r>
            <a:r>
              <a:rPr sz="2400" spc="-4" dirty="0">
                <a:solidFill>
                  <a:srgbClr val="FF0000"/>
                </a:solidFill>
                <a:latin typeface="微软雅黑"/>
                <a:cs typeface="微软雅黑"/>
              </a:rPr>
              <a:t>R</a:t>
            </a:r>
            <a:r>
              <a:rPr sz="2400" dirty="0">
                <a:solidFill>
                  <a:srgbClr val="FF0000"/>
                </a:solidFill>
                <a:latin typeface="微软雅黑"/>
                <a:cs typeface="微软雅黑"/>
              </a:rPr>
              <a:t>FC7540，2015</a:t>
            </a:r>
            <a:r>
              <a:rPr sz="2400" spc="-8" dirty="0">
                <a:solidFill>
                  <a:srgbClr val="FF0000"/>
                </a:solidFill>
                <a:latin typeface="微软雅黑"/>
                <a:cs typeface="微软雅黑"/>
              </a:rPr>
              <a:t>.</a:t>
            </a:r>
            <a:r>
              <a:rPr sz="2400" dirty="0">
                <a:solidFill>
                  <a:srgbClr val="FF0000"/>
                </a:solidFill>
                <a:latin typeface="微软雅黑"/>
                <a:cs typeface="微软雅黑"/>
              </a:rPr>
              <a:t>5）</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 </a:t>
            </a:r>
            <a:r>
              <a:rPr lang="zh-CN" altLang="en-US" sz="1600" dirty="0">
                <a:latin typeface="微软雅黑 Light"/>
                <a:cs typeface="微软雅黑 Light"/>
              </a:rPr>
              <a:t>协议取消了小版本号，所以 </a:t>
            </a:r>
            <a:r>
              <a:rPr lang="en-US" altLang="zh-CN" sz="1600" dirty="0">
                <a:latin typeface="微软雅黑 Light"/>
                <a:cs typeface="微软雅黑 Light"/>
              </a:rPr>
              <a:t>HTTP/2 </a:t>
            </a:r>
            <a:r>
              <a:rPr lang="zh-CN" altLang="en-US" sz="1600" dirty="0">
                <a:latin typeface="微软雅黑 Light"/>
                <a:cs typeface="微软雅黑 Light"/>
              </a:rPr>
              <a:t>的正式名字不是 </a:t>
            </a:r>
            <a:r>
              <a:rPr lang="en-US" altLang="zh-CN" sz="1600" dirty="0">
                <a:latin typeface="微软雅黑 Light"/>
                <a:cs typeface="微软雅黑 Light"/>
              </a:rPr>
              <a:t>2.0</a:t>
            </a:r>
            <a:r>
              <a:rPr lang="zh-CN" altLang="en-US" sz="1600" dirty="0">
                <a:latin typeface="微软雅黑 Light"/>
                <a:cs typeface="微软雅黑 Light"/>
              </a:rPr>
              <a:t>；</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HTTP/2 </a:t>
            </a:r>
            <a:r>
              <a:rPr lang="zh-CN" altLang="en-US" sz="1600" dirty="0">
                <a:latin typeface="微软雅黑 Light"/>
                <a:cs typeface="微软雅黑 Light"/>
              </a:rPr>
              <a:t>在“语义”上兼容 </a:t>
            </a:r>
            <a:r>
              <a:rPr lang="en-US" altLang="zh-CN" sz="1600" dirty="0">
                <a:latin typeface="微软雅黑 Light"/>
                <a:cs typeface="微软雅黑 Light"/>
              </a:rPr>
              <a:t>HTTP/1</a:t>
            </a:r>
            <a:r>
              <a:rPr lang="zh-CN" altLang="en-US" sz="1600" dirty="0">
                <a:latin typeface="微软雅黑 Light"/>
                <a:cs typeface="微软雅黑 Light"/>
              </a:rPr>
              <a:t>，保留了请求方法、</a:t>
            </a:r>
            <a:r>
              <a:rPr lang="en-US" altLang="zh-CN" sz="1600" dirty="0">
                <a:latin typeface="微软雅黑 Light"/>
                <a:cs typeface="微软雅黑 Light"/>
              </a:rPr>
              <a:t>URI </a:t>
            </a:r>
            <a:r>
              <a:rPr lang="zh-CN" altLang="en-US" sz="1600" dirty="0">
                <a:latin typeface="微软雅黑 Light"/>
                <a:cs typeface="微软雅黑 Light"/>
              </a:rPr>
              <a:t>等传统概念；</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HTTP/2 </a:t>
            </a:r>
            <a:r>
              <a:rPr lang="zh-CN" altLang="en-US" sz="1600" dirty="0">
                <a:latin typeface="微软雅黑 Light"/>
                <a:cs typeface="微软雅黑 Light"/>
              </a:rPr>
              <a:t>使用“</a:t>
            </a:r>
            <a:r>
              <a:rPr lang="en-US" altLang="zh-CN" sz="1600" dirty="0">
                <a:latin typeface="微软雅黑 Light"/>
                <a:cs typeface="微软雅黑 Light"/>
              </a:rPr>
              <a:t>HPACK”</a:t>
            </a:r>
            <a:r>
              <a:rPr lang="zh-CN" altLang="en-US" sz="1600" dirty="0">
                <a:latin typeface="微软雅黑 Light"/>
                <a:cs typeface="微软雅黑 Light"/>
              </a:rPr>
              <a:t>算法压缩头部信息，消除冗余数据节约带宽；</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HTTP/2 </a:t>
            </a:r>
            <a:r>
              <a:rPr lang="zh-CN" altLang="en-US" sz="1600" dirty="0">
                <a:latin typeface="微软雅黑 Light"/>
                <a:cs typeface="微软雅黑 Light"/>
              </a:rPr>
              <a:t>的消息不再是“</a:t>
            </a:r>
            <a:r>
              <a:rPr lang="en-US" altLang="zh-CN" sz="1600" dirty="0" err="1">
                <a:latin typeface="微软雅黑 Light"/>
                <a:cs typeface="微软雅黑 Light"/>
              </a:rPr>
              <a:t>Header+Body</a:t>
            </a:r>
            <a:r>
              <a:rPr lang="en-US" altLang="zh-CN" sz="1600" dirty="0">
                <a:latin typeface="微软雅黑 Light"/>
                <a:cs typeface="微软雅黑 Light"/>
              </a:rPr>
              <a:t>”</a:t>
            </a:r>
            <a:r>
              <a:rPr lang="zh-CN" altLang="en-US" sz="1600" dirty="0">
                <a:latin typeface="微软雅黑 Light"/>
                <a:cs typeface="微软雅黑 Light"/>
              </a:rPr>
              <a:t>的形式，而是分散为多个二进制“帧”；</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HTTP/2 </a:t>
            </a:r>
            <a:r>
              <a:rPr lang="zh-CN" altLang="en-US" sz="1600" dirty="0">
                <a:latin typeface="微软雅黑 Light"/>
                <a:cs typeface="微软雅黑 Light"/>
              </a:rPr>
              <a:t>使用虚拟的“流”传输消息，解决了困扰多年的“队头阻塞”问题，同时实现了“多路复用”，提高连接的利用率；</a:t>
            </a:r>
          </a:p>
          <a:p>
            <a:pPr marL="638175" indent="-285750">
              <a:spcBef>
                <a:spcPts val="1178"/>
              </a:spcBef>
              <a:buFont typeface="Wingdings" panose="05000000000000000000" pitchFamily="2" charset="2"/>
              <a:buChar char="n"/>
              <a:tabLst>
                <a:tab pos="523399" algn="l"/>
              </a:tabLst>
            </a:pPr>
            <a:r>
              <a:rPr lang="en-US" altLang="zh-CN" sz="1600" dirty="0">
                <a:latin typeface="微软雅黑 Light"/>
                <a:cs typeface="微软雅黑 Light"/>
              </a:rPr>
              <a:t>HTTP/2 </a:t>
            </a:r>
            <a:r>
              <a:rPr lang="zh-CN" altLang="en-US" sz="1600" dirty="0">
                <a:latin typeface="微软雅黑 Light"/>
                <a:cs typeface="微软雅黑 Light"/>
              </a:rPr>
              <a:t>也增强了安全性，要求至少是 </a:t>
            </a:r>
            <a:r>
              <a:rPr lang="en-US" altLang="zh-CN" sz="1600" dirty="0">
                <a:latin typeface="微软雅黑 Light"/>
                <a:cs typeface="微软雅黑 Light"/>
              </a:rPr>
              <a:t>TLS1.2</a:t>
            </a:r>
            <a:r>
              <a:rPr lang="zh-CN" altLang="en-US" sz="1600" dirty="0">
                <a:latin typeface="微软雅黑 Light"/>
                <a:cs typeface="微软雅黑 Light"/>
              </a:rPr>
              <a:t>，而且禁用了很多不安全的密码套件。</a:t>
            </a:r>
            <a:endParaRPr sz="1600" dirty="0">
              <a:latin typeface="微软雅黑 Light"/>
              <a:cs typeface="微软雅黑 Light"/>
            </a:endParaRPr>
          </a:p>
        </p:txBody>
      </p:sp>
      <p:sp>
        <p:nvSpPr>
          <p:cNvPr id="5" name="页脚占位符 3">
            <a:extLst>
              <a:ext uri="{FF2B5EF4-FFF2-40B4-BE49-F238E27FC236}">
                <a16:creationId xmlns:a16="http://schemas.microsoft.com/office/drawing/2014/main" id="{72121079-F766-4CB8-B419-3F14EF59519C}"/>
              </a:ext>
            </a:extLst>
          </p:cNvPr>
          <p:cNvSpPr>
            <a:spLocks noGrp="1"/>
          </p:cNvSpPr>
          <p:nvPr>
            <p:ph type="ftr" sz="quarter" idx="11"/>
          </p:nvPr>
        </p:nvSpPr>
        <p:spPr>
          <a:xfrm>
            <a:off x="3124200" y="6248400"/>
            <a:ext cx="2895600" cy="457200"/>
          </a:xfrm>
        </p:spPr>
        <p:txBody>
          <a:bodyPr/>
          <a:lstStyle/>
          <a:p>
            <a:pPr>
              <a:defRPr/>
            </a:pPr>
            <a:r>
              <a:rPr lang="zh-CN" altLang="en-US"/>
              <a:t>计算机网络高级教程（第</a:t>
            </a:r>
            <a:r>
              <a:rPr lang="en-US" altLang="zh-CN"/>
              <a:t>2</a:t>
            </a:r>
            <a:r>
              <a:rPr lang="zh-CN" altLang="en-US"/>
              <a:t>版）</a:t>
            </a:r>
            <a:endParaRPr lang="en-US" altLang="zh-CN"/>
          </a:p>
        </p:txBody>
      </p:sp>
      <p:pic>
        <p:nvPicPr>
          <p:cNvPr id="6" name="图片 5">
            <a:extLst>
              <a:ext uri="{FF2B5EF4-FFF2-40B4-BE49-F238E27FC236}">
                <a16:creationId xmlns:a16="http://schemas.microsoft.com/office/drawing/2014/main" id="{70932E46-0D23-466D-BE8B-95DF6291E709}"/>
              </a:ext>
            </a:extLst>
          </p:cNvPr>
          <p:cNvPicPr>
            <a:picLocks noChangeAspect="1"/>
          </p:cNvPicPr>
          <p:nvPr/>
        </p:nvPicPr>
        <p:blipFill>
          <a:blip r:embed="rId3"/>
          <a:stretch>
            <a:fillRect/>
          </a:stretch>
        </p:blipFill>
        <p:spPr>
          <a:xfrm>
            <a:off x="1043608" y="4359624"/>
            <a:ext cx="6192688" cy="213456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933" y="332656"/>
            <a:ext cx="6172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marL="9525"/>
            <a:r>
              <a:rPr sz="3600" dirty="0">
                <a:solidFill>
                  <a:schemeClr val="tx2"/>
                </a:solidFill>
                <a:latin typeface="+mj-lt"/>
                <a:cs typeface="+mj-cs"/>
              </a:rPr>
              <a:t>多路复用带来的提升</a:t>
            </a:r>
          </a:p>
        </p:txBody>
      </p:sp>
      <p:sp>
        <p:nvSpPr>
          <p:cNvPr id="3" name="object 3"/>
          <p:cNvSpPr/>
          <p:nvPr/>
        </p:nvSpPr>
        <p:spPr>
          <a:xfrm>
            <a:off x="4067944" y="1196752"/>
            <a:ext cx="4968552" cy="475252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23528" y="1196752"/>
            <a:ext cx="3960440" cy="396043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C1315-A7B0-4F19-A5C9-EB4FAAFFA0B2}"/>
              </a:ext>
            </a:extLst>
          </p:cNvPr>
          <p:cNvSpPr>
            <a:spLocks noGrp="1"/>
          </p:cNvSpPr>
          <p:nvPr>
            <p:ph type="title"/>
          </p:nvPr>
        </p:nvSpPr>
        <p:spPr>
          <a:xfrm>
            <a:off x="457200" y="277813"/>
            <a:ext cx="8229600" cy="457201"/>
          </a:xfrm>
        </p:spPr>
        <p:txBody>
          <a:bodyPr/>
          <a:lstStyle/>
          <a:p>
            <a:r>
              <a:rPr lang="en-US" altLang="zh-CN" sz="3600" dirty="0">
                <a:solidFill>
                  <a:schemeClr val="tx2"/>
                </a:solidFill>
                <a:latin typeface="+mj-lt"/>
                <a:cs typeface="+mj-cs"/>
              </a:rPr>
              <a:t>HTTP/1.x &amp; HTTP/2 PUSH</a:t>
            </a:r>
            <a:endParaRPr lang="zh-CN" altLang="en-US" sz="3600" dirty="0">
              <a:solidFill>
                <a:schemeClr val="tx2"/>
              </a:solidFill>
              <a:latin typeface="+mj-lt"/>
              <a:cs typeface="+mj-cs"/>
            </a:endParaRPr>
          </a:p>
        </p:txBody>
      </p:sp>
      <p:sp>
        <p:nvSpPr>
          <p:cNvPr id="4" name="灯片编号占位符 3">
            <a:extLst>
              <a:ext uri="{FF2B5EF4-FFF2-40B4-BE49-F238E27FC236}">
                <a16:creationId xmlns:a16="http://schemas.microsoft.com/office/drawing/2014/main" id="{E2235E05-8A4B-4D00-8119-34C18AAD6861}"/>
              </a:ext>
            </a:extLst>
          </p:cNvPr>
          <p:cNvSpPr>
            <a:spLocks noGrp="1"/>
          </p:cNvSpPr>
          <p:nvPr>
            <p:ph type="sldNum" sz="quarter" idx="7"/>
          </p:nvPr>
        </p:nvSpPr>
        <p:spPr/>
        <p:txBody>
          <a:bodyPr/>
          <a:lstStyle/>
          <a:p>
            <a:fld id="{B6F15528-21DE-4FAA-801E-634DDDAF4B2B}" type="slidenum">
              <a:rPr lang="en-US" altLang="zh-CN" smtClean="0"/>
              <a:t>17</a:t>
            </a:fld>
            <a:endParaRPr lang="zh-CN" altLang="en-US" dirty="0"/>
          </a:p>
        </p:txBody>
      </p:sp>
      <p:pic>
        <p:nvPicPr>
          <p:cNvPr id="6" name="图片 5">
            <a:extLst>
              <a:ext uri="{FF2B5EF4-FFF2-40B4-BE49-F238E27FC236}">
                <a16:creationId xmlns:a16="http://schemas.microsoft.com/office/drawing/2014/main" id="{C6A22A3D-C629-45FC-9D78-88AB386D9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940732"/>
            <a:ext cx="7128792" cy="3712404"/>
          </a:xfrm>
          <a:prstGeom prst="rect">
            <a:avLst/>
          </a:prstGeom>
        </p:spPr>
      </p:pic>
      <p:pic>
        <p:nvPicPr>
          <p:cNvPr id="8" name="图片 7">
            <a:extLst>
              <a:ext uri="{FF2B5EF4-FFF2-40B4-BE49-F238E27FC236}">
                <a16:creationId xmlns:a16="http://schemas.microsoft.com/office/drawing/2014/main" id="{CC84020C-48C1-4B40-88FA-D3226ADAC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55" y="4697191"/>
            <a:ext cx="3983913" cy="1462411"/>
          </a:xfrm>
          <a:prstGeom prst="rect">
            <a:avLst/>
          </a:prstGeom>
        </p:spPr>
      </p:pic>
      <p:pic>
        <p:nvPicPr>
          <p:cNvPr id="10" name="图片 9">
            <a:extLst>
              <a:ext uri="{FF2B5EF4-FFF2-40B4-BE49-F238E27FC236}">
                <a16:creationId xmlns:a16="http://schemas.microsoft.com/office/drawing/2014/main" id="{EC6B9A78-17CC-41C4-A311-9497211CA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040" y="4694831"/>
            <a:ext cx="4212905" cy="1326458"/>
          </a:xfrm>
          <a:prstGeom prst="rect">
            <a:avLst/>
          </a:prstGeom>
        </p:spPr>
      </p:pic>
      <p:pic>
        <p:nvPicPr>
          <p:cNvPr id="12" name="图片 11">
            <a:extLst>
              <a:ext uri="{FF2B5EF4-FFF2-40B4-BE49-F238E27FC236}">
                <a16:creationId xmlns:a16="http://schemas.microsoft.com/office/drawing/2014/main" id="{28421A9A-985B-44DC-BD9F-04AF1EFC6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445149"/>
            <a:ext cx="4412051" cy="905576"/>
          </a:xfrm>
          <a:prstGeom prst="rect">
            <a:avLst/>
          </a:prstGeom>
        </p:spPr>
      </p:pic>
      <p:sp>
        <p:nvSpPr>
          <p:cNvPr id="13" name="矩形 12">
            <a:extLst>
              <a:ext uri="{FF2B5EF4-FFF2-40B4-BE49-F238E27FC236}">
                <a16:creationId xmlns:a16="http://schemas.microsoft.com/office/drawing/2014/main" id="{64FE06DE-FA34-43ED-A430-629054431FFE}"/>
              </a:ext>
            </a:extLst>
          </p:cNvPr>
          <p:cNvSpPr/>
          <p:nvPr/>
        </p:nvSpPr>
        <p:spPr>
          <a:xfrm>
            <a:off x="2676647" y="4166059"/>
            <a:ext cx="1159292" cy="369332"/>
          </a:xfrm>
          <a:prstGeom prst="rect">
            <a:avLst/>
          </a:prstGeom>
        </p:spPr>
        <p:txBody>
          <a:bodyPr wrap="none">
            <a:spAutoFit/>
          </a:bodyPr>
          <a:lstStyle/>
          <a:p>
            <a:r>
              <a:rPr lang="zh-CN" altLang="en-US" dirty="0"/>
              <a:t>HTTP/1.x</a:t>
            </a:r>
          </a:p>
        </p:txBody>
      </p:sp>
      <p:sp>
        <p:nvSpPr>
          <p:cNvPr id="14" name="矩形 13">
            <a:extLst>
              <a:ext uri="{FF2B5EF4-FFF2-40B4-BE49-F238E27FC236}">
                <a16:creationId xmlns:a16="http://schemas.microsoft.com/office/drawing/2014/main" id="{46E868A6-581F-43B4-AE31-C981206132AF}"/>
              </a:ext>
            </a:extLst>
          </p:cNvPr>
          <p:cNvSpPr/>
          <p:nvPr/>
        </p:nvSpPr>
        <p:spPr>
          <a:xfrm>
            <a:off x="6806750" y="2796934"/>
            <a:ext cx="979755" cy="369332"/>
          </a:xfrm>
          <a:prstGeom prst="rect">
            <a:avLst/>
          </a:prstGeom>
        </p:spPr>
        <p:txBody>
          <a:bodyPr wrap="none">
            <a:spAutoFit/>
          </a:bodyPr>
          <a:lstStyle/>
          <a:p>
            <a:r>
              <a:rPr lang="zh-CN" altLang="en-US" dirty="0"/>
              <a:t>HTTP/</a:t>
            </a:r>
            <a:r>
              <a:rPr lang="en-US" altLang="zh-CN" dirty="0"/>
              <a:t>2</a:t>
            </a:r>
            <a:endParaRPr lang="zh-CN" altLang="en-US" dirty="0"/>
          </a:p>
        </p:txBody>
      </p:sp>
    </p:spTree>
    <p:extLst>
      <p:ext uri="{BB962C8B-B14F-4D97-AF65-F5344CB8AC3E}">
        <p14:creationId xmlns:p14="http://schemas.microsoft.com/office/powerpoint/2010/main" val="186633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4E509-93EE-4CFF-8CEC-DA1774BD1E4D}"/>
              </a:ext>
            </a:extLst>
          </p:cNvPr>
          <p:cNvSpPr>
            <a:spLocks noGrp="1"/>
          </p:cNvSpPr>
          <p:nvPr>
            <p:ph type="title"/>
          </p:nvPr>
        </p:nvSpPr>
        <p:spPr>
          <a:xfrm>
            <a:off x="457200" y="277813"/>
            <a:ext cx="8229600" cy="558899"/>
          </a:xfrm>
        </p:spPr>
        <p:txBody>
          <a:bodyPr/>
          <a:lstStyle/>
          <a:p>
            <a:r>
              <a:rPr lang="en-US" altLang="zh-CN" sz="3600" dirty="0">
                <a:solidFill>
                  <a:schemeClr val="tx2"/>
                </a:solidFill>
                <a:latin typeface="+mj-lt"/>
                <a:cs typeface="+mj-cs"/>
              </a:rPr>
              <a:t>HTTP/2 </a:t>
            </a:r>
            <a:r>
              <a:rPr lang="zh-CN" altLang="en-US" sz="3600" dirty="0">
                <a:solidFill>
                  <a:schemeClr val="tx2"/>
                </a:solidFill>
                <a:latin typeface="+mj-lt"/>
                <a:cs typeface="+mj-cs"/>
              </a:rPr>
              <a:t>的流</a:t>
            </a:r>
          </a:p>
        </p:txBody>
      </p:sp>
      <p:sp>
        <p:nvSpPr>
          <p:cNvPr id="4" name="灯片编号占位符 3">
            <a:extLst>
              <a:ext uri="{FF2B5EF4-FFF2-40B4-BE49-F238E27FC236}">
                <a16:creationId xmlns:a16="http://schemas.microsoft.com/office/drawing/2014/main" id="{24DF09CE-C6D6-421D-BB18-2A58EF6589FB}"/>
              </a:ext>
            </a:extLst>
          </p:cNvPr>
          <p:cNvSpPr>
            <a:spLocks noGrp="1"/>
          </p:cNvSpPr>
          <p:nvPr>
            <p:ph type="sldNum" sz="quarter" idx="7"/>
          </p:nvPr>
        </p:nvSpPr>
        <p:spPr/>
        <p:txBody>
          <a:bodyPr/>
          <a:lstStyle/>
          <a:p>
            <a:fld id="{B6F15528-21DE-4FAA-801E-634DDDAF4B2B}" type="slidenum">
              <a:rPr lang="en-US" altLang="zh-CN" smtClean="0"/>
              <a:t>18</a:t>
            </a:fld>
            <a:endParaRPr lang="zh-CN" altLang="en-US"/>
          </a:p>
        </p:txBody>
      </p:sp>
      <p:sp>
        <p:nvSpPr>
          <p:cNvPr id="7" name="内容占位符 2">
            <a:extLst>
              <a:ext uri="{FF2B5EF4-FFF2-40B4-BE49-F238E27FC236}">
                <a16:creationId xmlns:a16="http://schemas.microsoft.com/office/drawing/2014/main" id="{D337872A-B23C-4376-BDD3-135075C5ACB0}"/>
              </a:ext>
            </a:extLst>
          </p:cNvPr>
          <p:cNvSpPr txBox="1">
            <a:spLocks/>
          </p:cNvSpPr>
          <p:nvPr/>
        </p:nvSpPr>
        <p:spPr>
          <a:xfrm>
            <a:off x="457200" y="865866"/>
            <a:ext cx="8229600" cy="5377772"/>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a:buNone/>
            </a:pPr>
            <a:r>
              <a:rPr lang="zh-CN" altLang="en-US" sz="2000" b="1" i="0" dirty="0">
                <a:solidFill>
                  <a:srgbClr val="0000FF"/>
                </a:solidFill>
                <a:effectLst/>
                <a:latin typeface="PingFang SC"/>
              </a:rPr>
              <a:t>流是 </a:t>
            </a:r>
            <a:r>
              <a:rPr lang="en-US" altLang="zh-CN" sz="2000" b="1" i="0" dirty="0">
                <a:solidFill>
                  <a:srgbClr val="0000FF"/>
                </a:solidFill>
                <a:effectLst/>
                <a:latin typeface="PingFang SC"/>
              </a:rPr>
              <a:t>HTTP/2 </a:t>
            </a:r>
            <a:r>
              <a:rPr lang="zh-CN" altLang="en-US" sz="2000" b="1" i="0" dirty="0">
                <a:solidFill>
                  <a:srgbClr val="0000FF"/>
                </a:solidFill>
                <a:effectLst/>
                <a:latin typeface="PingFang SC"/>
              </a:rPr>
              <a:t>虚拟的概念，是帧的双向传输序列，相当于 </a:t>
            </a:r>
            <a:r>
              <a:rPr lang="en-US" altLang="zh-CN" sz="2000" b="1" i="0" dirty="0">
                <a:solidFill>
                  <a:srgbClr val="0000FF"/>
                </a:solidFill>
                <a:effectLst/>
                <a:latin typeface="PingFang SC"/>
              </a:rPr>
              <a:t>HTTP/1 </a:t>
            </a:r>
            <a:r>
              <a:rPr lang="zh-CN" altLang="en-US" sz="2000" b="1" i="0" dirty="0">
                <a:solidFill>
                  <a:srgbClr val="0000FF"/>
                </a:solidFill>
                <a:effectLst/>
                <a:latin typeface="PingFang SC"/>
              </a:rPr>
              <a:t>里的一次“请求 </a:t>
            </a:r>
            <a:r>
              <a:rPr lang="en-US" altLang="zh-CN" sz="2000" b="1" i="0" dirty="0">
                <a:solidFill>
                  <a:srgbClr val="0000FF"/>
                </a:solidFill>
                <a:effectLst/>
                <a:latin typeface="PingFang SC"/>
              </a:rPr>
              <a:t>- </a:t>
            </a:r>
            <a:r>
              <a:rPr lang="zh-CN" altLang="en-US" sz="2000" b="1" i="0" dirty="0">
                <a:solidFill>
                  <a:srgbClr val="0000FF"/>
                </a:solidFill>
                <a:effectLst/>
                <a:latin typeface="PingFang SC"/>
              </a:rPr>
              <a:t>应答”；在一个 </a:t>
            </a:r>
            <a:r>
              <a:rPr lang="en-US" altLang="zh-CN" sz="2000" b="1" i="0" dirty="0">
                <a:solidFill>
                  <a:srgbClr val="0000FF"/>
                </a:solidFill>
                <a:effectLst/>
                <a:latin typeface="PingFang SC"/>
              </a:rPr>
              <a:t>HTTP/2 </a:t>
            </a:r>
            <a:r>
              <a:rPr lang="zh-CN" altLang="en-US" sz="2000" b="1" i="0" dirty="0">
                <a:solidFill>
                  <a:srgbClr val="0000FF"/>
                </a:solidFill>
                <a:effectLst/>
                <a:latin typeface="PingFang SC"/>
              </a:rPr>
              <a:t>连接上可以并发多个流，也就是多个“请求 </a:t>
            </a:r>
            <a:r>
              <a:rPr lang="en-US" altLang="zh-CN" sz="2000" b="1" i="0" dirty="0">
                <a:solidFill>
                  <a:srgbClr val="0000FF"/>
                </a:solidFill>
                <a:effectLst/>
                <a:latin typeface="PingFang SC"/>
              </a:rPr>
              <a:t>- </a:t>
            </a:r>
            <a:r>
              <a:rPr lang="zh-CN" altLang="en-US" sz="2000" b="1" i="0" dirty="0">
                <a:solidFill>
                  <a:srgbClr val="0000FF"/>
                </a:solidFill>
                <a:effectLst/>
                <a:latin typeface="PingFang SC"/>
              </a:rPr>
              <a:t>响应”报文，这就是“多路复用”</a:t>
            </a:r>
            <a:endParaRPr lang="en-US" altLang="zh-CN" sz="2000" b="1" kern="0" dirty="0">
              <a:solidFill>
                <a:srgbClr val="0000FF"/>
              </a:solidFill>
            </a:endParaRPr>
          </a:p>
          <a:p>
            <a:r>
              <a:rPr lang="zh-CN" altLang="en-US" sz="1800" kern="0" dirty="0"/>
              <a:t>流是可并发的，一个 </a:t>
            </a:r>
            <a:r>
              <a:rPr lang="en-US" altLang="zh-CN" sz="1800" kern="0" dirty="0"/>
              <a:t>HTTP/2 </a:t>
            </a:r>
            <a:r>
              <a:rPr lang="zh-CN" altLang="en-US" sz="1800" kern="0" dirty="0"/>
              <a:t>连接上可以同时发出多个流传输数据，也就是并发多请求，实现“多路复用”；</a:t>
            </a:r>
          </a:p>
          <a:p>
            <a:r>
              <a:rPr lang="zh-CN" altLang="en-US" sz="1800" kern="0" dirty="0"/>
              <a:t>客户端和服务器都可以创建流，双方互不干扰；</a:t>
            </a:r>
          </a:p>
          <a:p>
            <a:r>
              <a:rPr lang="zh-CN" altLang="en-US" sz="1800" kern="0" dirty="0"/>
              <a:t>流是双向的，一个流里面客户端和服务器都可以发送或接收数据帧，也就是一个“请求 </a:t>
            </a:r>
            <a:r>
              <a:rPr lang="en-US" altLang="zh-CN" sz="1800" kern="0" dirty="0"/>
              <a:t>- </a:t>
            </a:r>
            <a:r>
              <a:rPr lang="zh-CN" altLang="en-US" sz="1800" kern="0" dirty="0"/>
              <a:t>应答”来回；</a:t>
            </a:r>
          </a:p>
          <a:p>
            <a:r>
              <a:rPr lang="zh-CN" altLang="en-US" sz="1800" kern="0" dirty="0"/>
              <a:t>流之间没有固定关系，彼此独立，但流内部的帧是有严格顺序的；</a:t>
            </a:r>
          </a:p>
          <a:p>
            <a:r>
              <a:rPr lang="zh-CN" altLang="en-US" sz="1800" kern="0" dirty="0"/>
              <a:t>流可以设置优先级，让服务器优先处理，比如先传 </a:t>
            </a:r>
            <a:r>
              <a:rPr lang="en-US" altLang="zh-CN" sz="1800" kern="0" dirty="0"/>
              <a:t>HTML/CSS</a:t>
            </a:r>
            <a:r>
              <a:rPr lang="zh-CN" altLang="en-US" sz="1800" kern="0" dirty="0"/>
              <a:t>，后传图片，优化用户体验；</a:t>
            </a:r>
          </a:p>
          <a:p>
            <a:r>
              <a:rPr lang="zh-CN" altLang="en-US" sz="1800" kern="0" dirty="0"/>
              <a:t>流 </a:t>
            </a:r>
            <a:r>
              <a:rPr lang="en-US" altLang="zh-CN" sz="1800" kern="0" dirty="0"/>
              <a:t>ID </a:t>
            </a:r>
            <a:r>
              <a:rPr lang="zh-CN" altLang="en-US" sz="1800" kern="0" dirty="0"/>
              <a:t>不能重用，只能顺序递增，客户端发起的 </a:t>
            </a:r>
            <a:r>
              <a:rPr lang="en-US" altLang="zh-CN" sz="1800" kern="0" dirty="0"/>
              <a:t>ID </a:t>
            </a:r>
            <a:r>
              <a:rPr lang="zh-CN" altLang="en-US" sz="1800" kern="0" dirty="0"/>
              <a:t>是奇数，服务器端发起的 </a:t>
            </a:r>
            <a:r>
              <a:rPr lang="en-US" altLang="zh-CN" sz="1800" kern="0" dirty="0"/>
              <a:t>ID </a:t>
            </a:r>
            <a:r>
              <a:rPr lang="zh-CN" altLang="en-US" sz="1800" kern="0" dirty="0"/>
              <a:t>是偶数；</a:t>
            </a:r>
          </a:p>
          <a:p>
            <a:r>
              <a:rPr lang="zh-CN" altLang="en-US" sz="1800" kern="0" dirty="0"/>
              <a:t>在流上发送“</a:t>
            </a:r>
            <a:r>
              <a:rPr lang="en-US" altLang="zh-CN" sz="1800" kern="0" dirty="0"/>
              <a:t>RST_STREAM”</a:t>
            </a:r>
            <a:r>
              <a:rPr lang="zh-CN" altLang="en-US" sz="1800" kern="0" dirty="0"/>
              <a:t>帧可以随时终止流，取消接收或发送；</a:t>
            </a:r>
          </a:p>
          <a:p>
            <a:r>
              <a:rPr lang="zh-CN" altLang="en-US" sz="1800" kern="0" dirty="0"/>
              <a:t>第 </a:t>
            </a:r>
            <a:r>
              <a:rPr lang="en-US" altLang="zh-CN" sz="1800" kern="0" dirty="0"/>
              <a:t>0 </a:t>
            </a:r>
            <a:r>
              <a:rPr lang="zh-CN" altLang="en-US" sz="1800" kern="0" dirty="0"/>
              <a:t>号流比较特殊，不能关闭，也不能发送数据帧，只能发送控制帧，用于流量控制。</a:t>
            </a:r>
          </a:p>
        </p:txBody>
      </p:sp>
      <p:pic>
        <p:nvPicPr>
          <p:cNvPr id="5" name="图片 4">
            <a:extLst>
              <a:ext uri="{FF2B5EF4-FFF2-40B4-BE49-F238E27FC236}">
                <a16:creationId xmlns:a16="http://schemas.microsoft.com/office/drawing/2014/main" id="{F6DD571C-3FAD-4EC1-A1C8-667E7E796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85257"/>
            <a:ext cx="8075240" cy="3504000"/>
          </a:xfrm>
          <a:prstGeom prst="rect">
            <a:avLst/>
          </a:prstGeom>
        </p:spPr>
      </p:pic>
      <p:pic>
        <p:nvPicPr>
          <p:cNvPr id="10" name="图片 9">
            <a:extLst>
              <a:ext uri="{FF2B5EF4-FFF2-40B4-BE49-F238E27FC236}">
                <a16:creationId xmlns:a16="http://schemas.microsoft.com/office/drawing/2014/main" id="{B7A6AC58-E3FD-4AE6-A8A0-28F147FFC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293096"/>
            <a:ext cx="8075240" cy="1985642"/>
          </a:xfrm>
          <a:prstGeom prst="rect">
            <a:avLst/>
          </a:prstGeom>
        </p:spPr>
      </p:pic>
    </p:spTree>
    <p:extLst>
      <p:ext uri="{BB962C8B-B14F-4D97-AF65-F5344CB8AC3E}">
        <p14:creationId xmlns:p14="http://schemas.microsoft.com/office/powerpoint/2010/main" val="37727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C1315-A7B0-4F19-A5C9-EB4FAAFFA0B2}"/>
              </a:ext>
            </a:extLst>
          </p:cNvPr>
          <p:cNvSpPr>
            <a:spLocks noGrp="1"/>
          </p:cNvSpPr>
          <p:nvPr>
            <p:ph type="title"/>
          </p:nvPr>
        </p:nvSpPr>
        <p:spPr>
          <a:xfrm>
            <a:off x="457200" y="277813"/>
            <a:ext cx="8229600" cy="457201"/>
          </a:xfrm>
        </p:spPr>
        <p:txBody>
          <a:bodyPr/>
          <a:lstStyle/>
          <a:p>
            <a:r>
              <a:rPr lang="en-US" altLang="zh-CN" sz="3600" dirty="0">
                <a:solidFill>
                  <a:schemeClr val="tx2"/>
                </a:solidFill>
                <a:latin typeface="+mj-lt"/>
                <a:cs typeface="+mj-cs"/>
              </a:rPr>
              <a:t>HTTP/2 PUSH </a:t>
            </a:r>
            <a:r>
              <a:rPr lang="zh-CN" altLang="en-US" sz="3600" dirty="0">
                <a:solidFill>
                  <a:schemeClr val="tx2"/>
                </a:solidFill>
                <a:latin typeface="+mj-lt"/>
                <a:cs typeface="+mj-cs"/>
              </a:rPr>
              <a:t>实现</a:t>
            </a:r>
          </a:p>
        </p:txBody>
      </p:sp>
      <p:sp>
        <p:nvSpPr>
          <p:cNvPr id="4" name="灯片编号占位符 3">
            <a:extLst>
              <a:ext uri="{FF2B5EF4-FFF2-40B4-BE49-F238E27FC236}">
                <a16:creationId xmlns:a16="http://schemas.microsoft.com/office/drawing/2014/main" id="{E2235E05-8A4B-4D00-8119-34C18AAD6861}"/>
              </a:ext>
            </a:extLst>
          </p:cNvPr>
          <p:cNvSpPr>
            <a:spLocks noGrp="1"/>
          </p:cNvSpPr>
          <p:nvPr>
            <p:ph type="sldNum" sz="quarter" idx="7"/>
          </p:nvPr>
        </p:nvSpPr>
        <p:spPr/>
        <p:txBody>
          <a:bodyPr/>
          <a:lstStyle/>
          <a:p>
            <a:fld id="{B6F15528-21DE-4FAA-801E-634DDDAF4B2B}" type="slidenum">
              <a:rPr lang="en-US" altLang="zh-CN" smtClean="0"/>
              <a:t>19</a:t>
            </a:fld>
            <a:endParaRPr lang="zh-CN" altLang="en-US" dirty="0"/>
          </a:p>
        </p:txBody>
      </p:sp>
      <p:pic>
        <p:nvPicPr>
          <p:cNvPr id="5" name="图片 4">
            <a:extLst>
              <a:ext uri="{FF2B5EF4-FFF2-40B4-BE49-F238E27FC236}">
                <a16:creationId xmlns:a16="http://schemas.microsoft.com/office/drawing/2014/main" id="{01EE016D-3B7D-4795-B1EB-8FCE19052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60805"/>
            <a:ext cx="6840760" cy="2450421"/>
          </a:xfrm>
          <a:prstGeom prst="rect">
            <a:avLst/>
          </a:prstGeom>
        </p:spPr>
      </p:pic>
      <p:pic>
        <p:nvPicPr>
          <p:cNvPr id="9" name="图片 8">
            <a:extLst>
              <a:ext uri="{FF2B5EF4-FFF2-40B4-BE49-F238E27FC236}">
                <a16:creationId xmlns:a16="http://schemas.microsoft.com/office/drawing/2014/main" id="{EC838C90-18FA-45B3-8DCC-7A4EA2781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4" y="3929246"/>
            <a:ext cx="4503005" cy="1990725"/>
          </a:xfrm>
          <a:prstGeom prst="rect">
            <a:avLst/>
          </a:prstGeom>
        </p:spPr>
      </p:pic>
      <p:pic>
        <p:nvPicPr>
          <p:cNvPr id="16" name="图片 15">
            <a:extLst>
              <a:ext uri="{FF2B5EF4-FFF2-40B4-BE49-F238E27FC236}">
                <a16:creationId xmlns:a16="http://schemas.microsoft.com/office/drawing/2014/main" id="{9FBCA74F-36DA-4144-ABED-5A0C59249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3799406"/>
            <a:ext cx="4572001" cy="1619295"/>
          </a:xfrm>
          <a:prstGeom prst="rect">
            <a:avLst/>
          </a:prstGeom>
        </p:spPr>
      </p:pic>
    </p:spTree>
    <p:extLst>
      <p:ext uri="{BB962C8B-B14F-4D97-AF65-F5344CB8AC3E}">
        <p14:creationId xmlns:p14="http://schemas.microsoft.com/office/powerpoint/2010/main" val="69163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a:t>主要内容</a:t>
            </a:r>
          </a:p>
        </p:txBody>
      </p:sp>
      <p:sp>
        <p:nvSpPr>
          <p:cNvPr id="6147" name="Rectangle 3"/>
          <p:cNvSpPr>
            <a:spLocks noGrp="1" noChangeArrowheads="1"/>
          </p:cNvSpPr>
          <p:nvPr>
            <p:ph idx="1"/>
          </p:nvPr>
        </p:nvSpPr>
        <p:spPr/>
        <p:txBody>
          <a:bodyPr/>
          <a:lstStyle/>
          <a:p>
            <a:pPr eaLnBrk="1" hangingPunct="1">
              <a:buFontTx/>
              <a:buNone/>
            </a:pPr>
            <a:r>
              <a:rPr lang="en-US" altLang="zh-CN" dirty="0">
                <a:latin typeface="Times New Roman" pitchFamily="18" charset="0"/>
                <a:hlinkClick r:id="rId2" action="ppaction://hlinksldjump"/>
              </a:rPr>
              <a:t>12.1  Web</a:t>
            </a:r>
            <a:r>
              <a:rPr lang="zh-CN" altLang="en-US" dirty="0">
                <a:latin typeface="Times New Roman" pitchFamily="18" charset="0"/>
                <a:hlinkClick r:id="rId2" action="ppaction://hlinksldjump"/>
              </a:rPr>
              <a:t>安全威胁 </a:t>
            </a:r>
            <a:endParaRPr lang="zh-CN" altLang="en-US" dirty="0">
              <a:latin typeface="Times New Roman" pitchFamily="18" charset="0"/>
            </a:endParaRPr>
          </a:p>
          <a:p>
            <a:pPr eaLnBrk="1" hangingPunct="1">
              <a:buFontTx/>
              <a:buNone/>
            </a:pPr>
            <a:r>
              <a:rPr lang="en-US" altLang="zh-CN" dirty="0">
                <a:latin typeface="Times New Roman" pitchFamily="18" charset="0"/>
                <a:hlinkClick r:id="rId3" action="ppaction://hlinksldjump"/>
              </a:rPr>
              <a:t>12.2  Web</a:t>
            </a:r>
            <a:r>
              <a:rPr lang="zh-CN" altLang="en-US" dirty="0">
                <a:latin typeface="Times New Roman" pitchFamily="18" charset="0"/>
                <a:hlinkClick r:id="rId3" action="ppaction://hlinksldjump"/>
              </a:rPr>
              <a:t>安全的实现方法 </a:t>
            </a:r>
            <a:endParaRPr lang="en-US" altLang="zh-CN" dirty="0">
              <a:latin typeface="Times New Roman" pitchFamily="18" charset="0"/>
            </a:endParaRPr>
          </a:p>
          <a:p>
            <a:pPr eaLnBrk="1" hangingPunct="1">
              <a:buFontTx/>
              <a:buNone/>
            </a:pPr>
            <a:endParaRPr lang="en-US" altLang="zh-CN" dirty="0">
              <a:latin typeface="Times New Roman" pitchFamily="18" charset="0"/>
            </a:endParaRP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hlinkClick r:id="rId4" action="ppaction://hlinksldjump"/>
              </a:rPr>
              <a:t>12.3  SSL</a:t>
            </a:r>
            <a:r>
              <a:rPr lang="zh-CN" altLang="en-US" dirty="0">
                <a:latin typeface="Times New Roman" pitchFamily="18" charset="0"/>
                <a:hlinkClick r:id="rId4" action="ppaction://hlinksldjump"/>
              </a:rPr>
              <a:t>协议 </a:t>
            </a:r>
            <a:endParaRPr lang="zh-CN" altLang="en-US" dirty="0">
              <a:latin typeface="Times New Roman" pitchFamily="18" charset="0"/>
            </a:endParaRPr>
          </a:p>
          <a:p>
            <a:pPr eaLnBrk="1" hangingPunct="1">
              <a:buFontTx/>
              <a:buNone/>
            </a:pPr>
            <a:endParaRPr lang="zh-CN" altLang="en-US" dirty="0">
              <a:latin typeface="Times New Roman" pitchFamily="18" charset="0"/>
            </a:endParaRPr>
          </a:p>
          <a:p>
            <a:pPr eaLnBrk="1" hangingPunct="1">
              <a:buFontTx/>
              <a:buNone/>
            </a:pPr>
            <a:endParaRPr lang="zh-CN" altLang="en-US" dirty="0">
              <a:latin typeface="Times New Roman" pitchFamily="18" charset="0"/>
            </a:endParaRPr>
          </a:p>
          <a:p>
            <a:pPr eaLnBrk="1" hangingPunct="1">
              <a:buFontTx/>
              <a:buNone/>
            </a:pPr>
            <a:endParaRPr lang="zh-CN" altLang="en-US" dirty="0">
              <a:latin typeface="Times New Roman" pitchFamily="18" charset="0"/>
            </a:endParaRPr>
          </a:p>
        </p:txBody>
      </p:sp>
      <p:sp>
        <p:nvSpPr>
          <p:cNvPr id="614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E7627E4-CE0A-4687-8F17-8C2B7FC4093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614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42C732F-8D9D-42B3-A372-FE1BE8CFB60C}"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a:t>
            </a:fld>
            <a:endParaRPr lang="en-US" altLang="zh-CN" sz="1000" b="0">
              <a:solidFill>
                <a:schemeClr val="bg1"/>
              </a:solidFill>
              <a:latin typeface="Verdana" pitchFamily="34" charset="0"/>
              <a:ea typeface="宋体" pitchFamily="2" charset="-122"/>
            </a:endParaRPr>
          </a:p>
        </p:txBody>
      </p:sp>
      <p:sp>
        <p:nvSpPr>
          <p:cNvPr id="48132" name="AutoShape 4"/>
          <p:cNvSpPr>
            <a:spLocks noChangeArrowheads="1"/>
          </p:cNvSpPr>
          <p:nvPr/>
        </p:nvSpPr>
        <p:spPr bwMode="auto">
          <a:xfrm>
            <a:off x="3635375" y="2502595"/>
            <a:ext cx="3887788" cy="3230661"/>
          </a:xfrm>
          <a:prstGeom prst="wedgeRoundRectCallout">
            <a:avLst>
              <a:gd name="adj1" fmla="val -76257"/>
              <a:gd name="adj2" fmla="val -1399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400" dirty="0">
                <a:latin typeface="Times New Roman" pitchFamily="18" charset="0"/>
                <a:ea typeface="宋体" pitchFamily="2" charset="-122"/>
              </a:rPr>
              <a:t>12.3.1  SSL</a:t>
            </a:r>
            <a:r>
              <a:rPr lang="zh-CN" altLang="en-US" sz="2400" dirty="0">
                <a:latin typeface="Times New Roman" pitchFamily="18" charset="0"/>
                <a:ea typeface="宋体" pitchFamily="2" charset="-122"/>
              </a:rPr>
              <a:t>概述 </a:t>
            </a:r>
          </a:p>
          <a:p>
            <a:pPr eaLnBrk="1" hangingPunct="1">
              <a:spcBef>
                <a:spcPct val="0"/>
              </a:spcBef>
              <a:buClrTx/>
              <a:buFontTx/>
              <a:buNone/>
            </a:pPr>
            <a:r>
              <a:rPr lang="en-US" altLang="zh-CN" sz="2400" dirty="0">
                <a:latin typeface="Times New Roman" pitchFamily="18" charset="0"/>
                <a:ea typeface="宋体" pitchFamily="2" charset="-122"/>
              </a:rPr>
              <a:t>12.3.2  </a:t>
            </a:r>
            <a:r>
              <a:rPr lang="zh-CN" altLang="en-US" sz="2400" dirty="0">
                <a:latin typeface="Times New Roman" pitchFamily="18" charset="0"/>
                <a:ea typeface="宋体" pitchFamily="2" charset="-122"/>
              </a:rPr>
              <a:t>更改密码规格协议</a:t>
            </a:r>
          </a:p>
          <a:p>
            <a:pPr eaLnBrk="1" hangingPunct="1">
              <a:spcBef>
                <a:spcPct val="0"/>
              </a:spcBef>
              <a:buClrTx/>
              <a:buFontTx/>
              <a:buNone/>
            </a:pPr>
            <a:r>
              <a:rPr lang="en-US" altLang="zh-CN" sz="2400" dirty="0">
                <a:latin typeface="Times New Roman" pitchFamily="18" charset="0"/>
                <a:ea typeface="宋体" pitchFamily="2" charset="-122"/>
              </a:rPr>
              <a:t>12.3.3  </a:t>
            </a:r>
            <a:r>
              <a:rPr lang="zh-CN" altLang="en-US" sz="2400" dirty="0">
                <a:latin typeface="Times New Roman" pitchFamily="18" charset="0"/>
                <a:ea typeface="宋体" pitchFamily="2" charset="-122"/>
              </a:rPr>
              <a:t>警告协议 </a:t>
            </a:r>
          </a:p>
          <a:p>
            <a:pPr eaLnBrk="1" hangingPunct="1">
              <a:spcBef>
                <a:spcPct val="0"/>
              </a:spcBef>
              <a:buClrTx/>
              <a:buFontTx/>
              <a:buNone/>
            </a:pPr>
            <a:r>
              <a:rPr lang="en-US" altLang="zh-CN" sz="2400" dirty="0">
                <a:latin typeface="Times New Roman" pitchFamily="18" charset="0"/>
                <a:ea typeface="宋体" pitchFamily="2" charset="-122"/>
              </a:rPr>
              <a:t>12.3.4  SSL</a:t>
            </a:r>
            <a:r>
              <a:rPr lang="zh-CN" altLang="en-US" sz="2400" dirty="0">
                <a:latin typeface="Times New Roman" pitchFamily="18" charset="0"/>
                <a:ea typeface="宋体" pitchFamily="2" charset="-122"/>
              </a:rPr>
              <a:t>记录协议 </a:t>
            </a:r>
          </a:p>
          <a:p>
            <a:pPr eaLnBrk="1" hangingPunct="1">
              <a:spcBef>
                <a:spcPct val="0"/>
              </a:spcBef>
              <a:buClrTx/>
              <a:buFontTx/>
              <a:buNone/>
            </a:pPr>
            <a:r>
              <a:rPr lang="en-US" altLang="zh-CN" sz="2400" dirty="0">
                <a:latin typeface="Times New Roman" pitchFamily="18" charset="0"/>
                <a:ea typeface="宋体" pitchFamily="2" charset="-122"/>
              </a:rPr>
              <a:t>12.3.5  SSL</a:t>
            </a:r>
            <a:r>
              <a:rPr lang="zh-CN" altLang="en-US" sz="2400" dirty="0">
                <a:latin typeface="Times New Roman" pitchFamily="18" charset="0"/>
                <a:ea typeface="宋体" pitchFamily="2" charset="-122"/>
              </a:rPr>
              <a:t>握手协议</a:t>
            </a:r>
          </a:p>
          <a:p>
            <a:pPr eaLnBrk="1" hangingPunct="1">
              <a:spcBef>
                <a:spcPct val="0"/>
              </a:spcBef>
              <a:buClrTx/>
              <a:buFontTx/>
              <a:buNone/>
            </a:pPr>
            <a:r>
              <a:rPr lang="en-US" altLang="zh-CN" sz="2400" dirty="0">
                <a:latin typeface="Times New Roman" pitchFamily="18" charset="0"/>
                <a:ea typeface="宋体" pitchFamily="2" charset="-122"/>
              </a:rPr>
              <a:t>12.3.6  SSL</a:t>
            </a:r>
            <a:r>
              <a:rPr lang="zh-CN" altLang="en-US" sz="2400" dirty="0">
                <a:latin typeface="Times New Roman" pitchFamily="18" charset="0"/>
                <a:ea typeface="宋体" pitchFamily="2" charset="-122"/>
              </a:rPr>
              <a:t>的安全性分析 </a:t>
            </a:r>
            <a:r>
              <a:rPr lang="en-US" altLang="zh-CN" sz="2400" dirty="0">
                <a:latin typeface="Times New Roman" pitchFamily="18" charset="0"/>
                <a:ea typeface="宋体" pitchFamily="2" charset="-122"/>
              </a:rPr>
              <a:t>12.3.7  TLS</a:t>
            </a:r>
            <a:r>
              <a:rPr lang="zh-CN" altLang="en-US" sz="2400" dirty="0">
                <a:latin typeface="Times New Roman" pitchFamily="18" charset="0"/>
                <a:ea typeface="宋体" pitchFamily="2" charset="-122"/>
              </a:rPr>
              <a:t>协议</a:t>
            </a:r>
            <a:endParaRPr lang="en-US" altLang="zh-CN" sz="2400" dirty="0">
              <a:latin typeface="Times New Roman" pitchFamily="18" charset="0"/>
              <a:ea typeface="宋体" pitchFamily="2" charset="-122"/>
            </a:endParaRPr>
          </a:p>
          <a:p>
            <a:pPr eaLnBrk="1" hangingPunct="1">
              <a:spcBef>
                <a:spcPct val="0"/>
              </a:spcBef>
              <a:buClrTx/>
              <a:buFontTx/>
              <a:buNone/>
            </a:pPr>
            <a:r>
              <a:rPr lang="en-US" altLang="zh-CN" sz="2400" dirty="0">
                <a:latin typeface="Times New Roman" pitchFamily="18" charset="0"/>
                <a:ea typeface="宋体" pitchFamily="2" charset="-122"/>
              </a:rPr>
              <a:t>12.3.8</a:t>
            </a:r>
            <a:r>
              <a:rPr lang="zh-CN" altLang="en-US" sz="2400" dirty="0">
                <a:latin typeface="Times New Roman" pitchFamily="18" charset="0"/>
                <a:ea typeface="宋体" pitchFamily="2" charset="-122"/>
              </a:rPr>
              <a:t>  </a:t>
            </a:r>
            <a:r>
              <a:rPr lang="en-US" altLang="zh-CN" sz="2400" dirty="0">
                <a:latin typeface="Times New Roman" pitchFamily="18" charset="0"/>
                <a:ea typeface="宋体" pitchFamily="2" charset="-122"/>
              </a:rPr>
              <a:t>OpenSSL</a:t>
            </a:r>
            <a:r>
              <a:rPr lang="zh-CN" altLang="en-US" sz="2400" dirty="0">
                <a:latin typeface="Times New Roman" pitchFamily="18" charset="0"/>
                <a:ea typeface="宋体" pitchFamily="2" charset="-122"/>
              </a:rPr>
              <a:t>简介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ppt_x"/>
                                          </p:val>
                                        </p:tav>
                                        <p:tav tm="100000">
                                          <p:val>
                                            <p:strVal val="#ppt_x"/>
                                          </p:val>
                                        </p:tav>
                                      </p:tavLst>
                                    </p:anim>
                                    <p:anim calcmode="lin" valueType="num">
                                      <p:cBhvr additive="base">
                                        <p:cTn id="8" dur="500" fill="hold"/>
                                        <p:tgtEl>
                                          <p:spTgt spid="48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3568" y="332656"/>
            <a:ext cx="57606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9525" eaLnBrk="0" hangingPunct="0">
              <a:defRPr sz="3600" b="0" i="0">
                <a:solidFill>
                  <a:schemeClr val="tx2"/>
                </a:solidFill>
                <a:latin typeface="+mj-lt"/>
                <a:ea typeface="+mj-ea"/>
                <a:cs typeface="+mj-cs"/>
              </a:defRPr>
            </a:lvl1pPr>
            <a:lvl2pPr eaLnBrk="0" hangingPunct="0">
              <a:defRPr sz="4200">
                <a:solidFill>
                  <a:schemeClr val="tx2"/>
                </a:solidFill>
                <a:latin typeface="Garamond" pitchFamily="18" charset="0"/>
              </a:defRPr>
            </a:lvl2pPr>
            <a:lvl3pPr eaLnBrk="0" hangingPunct="0">
              <a:defRPr sz="4200">
                <a:solidFill>
                  <a:schemeClr val="tx2"/>
                </a:solidFill>
                <a:latin typeface="Garamond" pitchFamily="18" charset="0"/>
              </a:defRPr>
            </a:lvl3pPr>
            <a:lvl4pPr eaLnBrk="0" hangingPunct="0">
              <a:defRPr sz="4200">
                <a:solidFill>
                  <a:schemeClr val="tx2"/>
                </a:solidFill>
                <a:latin typeface="Garamond" pitchFamily="18" charset="0"/>
              </a:defRPr>
            </a:lvl4pPr>
            <a:lvl5pPr eaLnBrk="0" hangingPunct="0">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dirty="0"/>
              <a:t>HTTP/2 主要特性</a:t>
            </a:r>
          </a:p>
        </p:txBody>
      </p:sp>
      <p:sp>
        <p:nvSpPr>
          <p:cNvPr id="3" name="object 3"/>
          <p:cNvSpPr txBox="1"/>
          <p:nvPr/>
        </p:nvSpPr>
        <p:spPr>
          <a:xfrm>
            <a:off x="467544" y="1196752"/>
            <a:ext cx="3312368" cy="3847207"/>
          </a:xfrm>
          <a:prstGeom prst="rect">
            <a:avLst/>
          </a:prstGeom>
        </p:spPr>
        <p:txBody>
          <a:bodyPr vert="horz" wrap="square" lIns="0" tIns="0" rIns="0" bIns="0" rtlCol="0">
            <a:spAutoFit/>
          </a:bodyPr>
          <a:lstStyle/>
          <a:p>
            <a:pPr marL="9525">
              <a:tabLst>
                <a:tab pos="223361" algn="l"/>
              </a:tabLst>
            </a:pPr>
            <a:r>
              <a:rPr sz="1500" dirty="0">
                <a:latin typeface="Arial"/>
                <a:cs typeface="Arial"/>
              </a:rPr>
              <a:t>•	</a:t>
            </a:r>
            <a:r>
              <a:rPr sz="2000" b="1" spc="4" dirty="0">
                <a:solidFill>
                  <a:srgbClr val="0000FF"/>
                </a:solidFill>
                <a:latin typeface="微软雅黑 Light"/>
                <a:cs typeface="微软雅黑 Light"/>
              </a:rPr>
              <a:t>传输数据量的大幅减少</a:t>
            </a:r>
            <a:endParaRPr sz="2000" b="1" dirty="0">
              <a:solidFill>
                <a:srgbClr val="0000FF"/>
              </a:solidFill>
              <a:latin typeface="微软雅黑 Light"/>
              <a:cs typeface="微软雅黑 Light"/>
            </a:endParaRPr>
          </a:p>
          <a:p>
            <a:pPr marL="352425">
              <a:spcBef>
                <a:spcPts val="900"/>
              </a:spcBef>
              <a:tabLst>
                <a:tab pos="566261" algn="l"/>
              </a:tabLst>
            </a:pPr>
            <a:r>
              <a:rPr sz="2000" dirty="0">
                <a:latin typeface="Arial"/>
                <a:cs typeface="Arial"/>
              </a:rPr>
              <a:t>•	</a:t>
            </a:r>
            <a:r>
              <a:rPr sz="2000" dirty="0">
                <a:latin typeface="微软雅黑 Light"/>
                <a:cs typeface="微软雅黑 Light"/>
              </a:rPr>
              <a:t>以二进制方式传</a:t>
            </a:r>
            <a:r>
              <a:rPr sz="2000" spc="4" dirty="0">
                <a:latin typeface="微软雅黑 Light"/>
                <a:cs typeface="微软雅黑 Light"/>
              </a:rPr>
              <a:t>输</a:t>
            </a:r>
            <a:endParaRPr sz="2000" dirty="0">
              <a:latin typeface="微软雅黑 Light"/>
              <a:cs typeface="微软雅黑 Light"/>
            </a:endParaRPr>
          </a:p>
          <a:p>
            <a:pPr marL="352425">
              <a:spcBef>
                <a:spcPts val="900"/>
              </a:spcBef>
              <a:tabLst>
                <a:tab pos="566261" algn="l"/>
              </a:tabLst>
            </a:pPr>
            <a:r>
              <a:rPr sz="2000" dirty="0">
                <a:latin typeface="Arial"/>
                <a:cs typeface="Arial"/>
              </a:rPr>
              <a:t>•	</a:t>
            </a:r>
            <a:r>
              <a:rPr sz="2000" dirty="0">
                <a:latin typeface="微软雅黑 Light"/>
                <a:cs typeface="微软雅黑 Light"/>
              </a:rPr>
              <a:t>标头压</a:t>
            </a:r>
            <a:r>
              <a:rPr sz="2000" spc="4" dirty="0">
                <a:latin typeface="微软雅黑 Light"/>
                <a:cs typeface="微软雅黑 Light"/>
              </a:rPr>
              <a:t>缩</a:t>
            </a:r>
            <a:endParaRPr sz="2000" dirty="0">
              <a:latin typeface="微软雅黑 Light"/>
              <a:cs typeface="微软雅黑 Light"/>
            </a:endParaRPr>
          </a:p>
          <a:p>
            <a:pPr>
              <a:spcBef>
                <a:spcPts val="20"/>
              </a:spcBef>
            </a:pPr>
            <a:endParaRPr sz="2000" dirty="0">
              <a:latin typeface="Times New Roman"/>
              <a:cs typeface="Times New Roman"/>
            </a:endParaRPr>
          </a:p>
          <a:p>
            <a:pPr marL="9525">
              <a:tabLst>
                <a:tab pos="223361" algn="l"/>
              </a:tabLst>
            </a:pPr>
            <a:r>
              <a:rPr sz="2000" dirty="0">
                <a:latin typeface="Arial"/>
                <a:cs typeface="Arial"/>
              </a:rPr>
              <a:t>•	</a:t>
            </a:r>
            <a:r>
              <a:rPr sz="2000" b="1" spc="4" dirty="0">
                <a:solidFill>
                  <a:srgbClr val="0000FF"/>
                </a:solidFill>
                <a:latin typeface="微软雅黑 Light"/>
                <a:cs typeface="微软雅黑 Light"/>
              </a:rPr>
              <a:t>多路复用及相关功能</a:t>
            </a:r>
            <a:endParaRPr sz="2000" b="1" dirty="0">
              <a:solidFill>
                <a:srgbClr val="0000FF"/>
              </a:solidFill>
              <a:latin typeface="微软雅黑 Light"/>
              <a:cs typeface="微软雅黑 Light"/>
            </a:endParaRPr>
          </a:p>
          <a:p>
            <a:pPr marL="352425">
              <a:spcBef>
                <a:spcPts val="900"/>
              </a:spcBef>
              <a:tabLst>
                <a:tab pos="566261" algn="l"/>
              </a:tabLst>
            </a:pPr>
            <a:r>
              <a:rPr sz="2000" dirty="0">
                <a:latin typeface="Arial"/>
                <a:cs typeface="Arial"/>
              </a:rPr>
              <a:t>•	</a:t>
            </a:r>
            <a:r>
              <a:rPr sz="2000" dirty="0">
                <a:latin typeface="微软雅黑 Light"/>
                <a:cs typeface="微软雅黑 Light"/>
              </a:rPr>
              <a:t>消息优先</a:t>
            </a:r>
            <a:r>
              <a:rPr sz="2000" spc="4" dirty="0">
                <a:latin typeface="微软雅黑 Light"/>
                <a:cs typeface="微软雅黑 Light"/>
              </a:rPr>
              <a:t>级</a:t>
            </a:r>
            <a:endParaRPr sz="2000" dirty="0">
              <a:latin typeface="微软雅黑 Light"/>
              <a:cs typeface="微软雅黑 Light"/>
            </a:endParaRPr>
          </a:p>
          <a:p>
            <a:pPr>
              <a:lnSpc>
                <a:spcPct val="100000"/>
              </a:lnSpc>
            </a:pPr>
            <a:endParaRPr sz="2000" dirty="0">
              <a:latin typeface="Times New Roman"/>
              <a:cs typeface="Times New Roman"/>
            </a:endParaRPr>
          </a:p>
          <a:p>
            <a:pPr>
              <a:spcBef>
                <a:spcPts val="20"/>
              </a:spcBef>
            </a:pPr>
            <a:endParaRPr lang="en-US" altLang="zh-CN" sz="2000" dirty="0">
              <a:latin typeface="Times New Roman"/>
              <a:cs typeface="Times New Roman"/>
            </a:endParaRPr>
          </a:p>
          <a:p>
            <a:pPr>
              <a:spcBef>
                <a:spcPts val="20"/>
              </a:spcBef>
            </a:pPr>
            <a:endParaRPr sz="2000" dirty="0">
              <a:latin typeface="Times New Roman"/>
              <a:cs typeface="Times New Roman"/>
            </a:endParaRPr>
          </a:p>
          <a:p>
            <a:pPr marL="9525">
              <a:tabLst>
                <a:tab pos="223361" algn="l"/>
              </a:tabLst>
            </a:pPr>
            <a:r>
              <a:rPr sz="2000" dirty="0">
                <a:latin typeface="Arial"/>
                <a:cs typeface="Arial"/>
              </a:rPr>
              <a:t>•	</a:t>
            </a:r>
            <a:r>
              <a:rPr sz="2000" spc="4" dirty="0">
                <a:solidFill>
                  <a:srgbClr val="0000FF"/>
                </a:solidFill>
                <a:latin typeface="微软雅黑 Light"/>
                <a:cs typeface="微软雅黑 Light"/>
              </a:rPr>
              <a:t>服务器消息推送</a:t>
            </a:r>
            <a:endParaRPr sz="2000" dirty="0">
              <a:solidFill>
                <a:srgbClr val="0000FF"/>
              </a:solidFill>
              <a:latin typeface="微软雅黑 Light"/>
              <a:cs typeface="微软雅黑 Light"/>
            </a:endParaRPr>
          </a:p>
          <a:p>
            <a:pPr marL="352425">
              <a:spcBef>
                <a:spcPts val="900"/>
              </a:spcBef>
              <a:tabLst>
                <a:tab pos="566261" algn="l"/>
              </a:tabLst>
            </a:pPr>
            <a:r>
              <a:rPr sz="2000" dirty="0">
                <a:latin typeface="Arial"/>
                <a:cs typeface="Arial"/>
              </a:rPr>
              <a:t>•	</a:t>
            </a:r>
            <a:r>
              <a:rPr sz="2000" dirty="0">
                <a:latin typeface="微软雅黑 Light"/>
                <a:cs typeface="微软雅黑 Light"/>
              </a:rPr>
              <a:t>并行推</a:t>
            </a:r>
            <a:r>
              <a:rPr sz="2000" spc="4" dirty="0">
                <a:latin typeface="微软雅黑 Light"/>
                <a:cs typeface="微软雅黑 Light"/>
              </a:rPr>
              <a:t>送</a:t>
            </a:r>
            <a:endParaRPr sz="2000" dirty="0">
              <a:latin typeface="微软雅黑 Light"/>
              <a:cs typeface="微软雅黑 Light"/>
            </a:endParaRPr>
          </a:p>
        </p:txBody>
      </p:sp>
      <p:sp>
        <p:nvSpPr>
          <p:cNvPr id="4" name="矩形 3">
            <a:extLst>
              <a:ext uri="{FF2B5EF4-FFF2-40B4-BE49-F238E27FC236}">
                <a16:creationId xmlns:a16="http://schemas.microsoft.com/office/drawing/2014/main" id="{9A126ED9-CB1C-4C7D-A1E0-4166C76499F7}"/>
              </a:ext>
            </a:extLst>
          </p:cNvPr>
          <p:cNvSpPr/>
          <p:nvPr/>
        </p:nvSpPr>
        <p:spPr>
          <a:xfrm>
            <a:off x="4283968" y="1196752"/>
            <a:ext cx="4572000" cy="646331"/>
          </a:xfrm>
          <a:prstGeom prst="rect">
            <a:avLst/>
          </a:prstGeom>
          <a:solidFill>
            <a:schemeClr val="accent1">
              <a:lumMod val="75000"/>
            </a:schemeClr>
          </a:solidFill>
        </p:spPr>
        <p:txBody>
          <a:bodyPr>
            <a:spAutoFit/>
          </a:bodyPr>
          <a:lstStyle/>
          <a:p>
            <a:r>
              <a:rPr lang="zh-CN" altLang="en-US" b="1" dirty="0">
                <a:solidFill>
                  <a:schemeClr val="bg1"/>
                </a:solidFill>
              </a:rPr>
              <a:t>静态字典、动态字典、压缩算法：Huffman 编码（最高压缩比 8:5）</a:t>
            </a:r>
          </a:p>
        </p:txBody>
      </p:sp>
      <p:cxnSp>
        <p:nvCxnSpPr>
          <p:cNvPr id="6" name="直接箭头连接符 5">
            <a:extLst>
              <a:ext uri="{FF2B5EF4-FFF2-40B4-BE49-F238E27FC236}">
                <a16:creationId xmlns:a16="http://schemas.microsoft.com/office/drawing/2014/main" id="{277A7915-B4C7-4999-8833-F3479AF3791B}"/>
              </a:ext>
            </a:extLst>
          </p:cNvPr>
          <p:cNvCxnSpPr>
            <a:cxnSpLocks/>
          </p:cNvCxnSpPr>
          <p:nvPr/>
        </p:nvCxnSpPr>
        <p:spPr>
          <a:xfrm>
            <a:off x="3347866" y="1342627"/>
            <a:ext cx="93610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object 3">
            <a:extLst>
              <a:ext uri="{FF2B5EF4-FFF2-40B4-BE49-F238E27FC236}">
                <a16:creationId xmlns:a16="http://schemas.microsoft.com/office/drawing/2014/main" id="{9DCE7CEC-5538-46E8-88DA-E413361E6E09}"/>
              </a:ext>
            </a:extLst>
          </p:cNvPr>
          <p:cNvSpPr/>
          <p:nvPr/>
        </p:nvSpPr>
        <p:spPr>
          <a:xfrm>
            <a:off x="4187552" y="4225397"/>
            <a:ext cx="4513312" cy="1841458"/>
          </a:xfrm>
          <a:prstGeom prst="rect">
            <a:avLst/>
          </a:prstGeom>
          <a:blipFill>
            <a:blip r:embed="rId3" cstate="print"/>
            <a:stretch>
              <a:fillRect/>
            </a:stretch>
          </a:blipFill>
        </p:spPr>
        <p:txBody>
          <a:bodyPr wrap="square" lIns="0" tIns="0" rIns="0" bIns="0" rtlCol="0"/>
          <a:lstStyle/>
          <a:p>
            <a:endParaRPr/>
          </a:p>
        </p:txBody>
      </p:sp>
      <p:sp>
        <p:nvSpPr>
          <p:cNvPr id="9" name="页脚占位符 3">
            <a:extLst>
              <a:ext uri="{FF2B5EF4-FFF2-40B4-BE49-F238E27FC236}">
                <a16:creationId xmlns:a16="http://schemas.microsoft.com/office/drawing/2014/main" id="{17DA210F-85EB-4F92-816C-FE238062C66C}"/>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pic>
        <p:nvPicPr>
          <p:cNvPr id="17410" name="Picture 2">
            <a:extLst>
              <a:ext uri="{FF2B5EF4-FFF2-40B4-BE49-F238E27FC236}">
                <a16:creationId xmlns:a16="http://schemas.microsoft.com/office/drawing/2014/main" id="{6F3A02DC-2295-44DF-BD8B-FADAAFDC2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49903"/>
            <a:ext cx="4438650" cy="2290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3568" y="332656"/>
            <a:ext cx="57606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9525" eaLnBrk="0" hangingPunct="0">
              <a:defRPr sz="3600" b="0" i="0">
                <a:solidFill>
                  <a:schemeClr val="tx2"/>
                </a:solidFill>
                <a:latin typeface="+mj-lt"/>
                <a:ea typeface="+mj-ea"/>
                <a:cs typeface="+mj-cs"/>
              </a:defRPr>
            </a:lvl1pPr>
            <a:lvl2pPr eaLnBrk="0" hangingPunct="0">
              <a:defRPr sz="4200">
                <a:solidFill>
                  <a:schemeClr val="tx2"/>
                </a:solidFill>
                <a:latin typeface="Garamond" pitchFamily="18" charset="0"/>
              </a:defRPr>
            </a:lvl2pPr>
            <a:lvl3pPr eaLnBrk="0" hangingPunct="0">
              <a:defRPr sz="4200">
                <a:solidFill>
                  <a:schemeClr val="tx2"/>
                </a:solidFill>
                <a:latin typeface="Garamond" pitchFamily="18" charset="0"/>
              </a:defRPr>
            </a:lvl3pPr>
            <a:lvl4pPr eaLnBrk="0" hangingPunct="0">
              <a:defRPr sz="4200">
                <a:solidFill>
                  <a:schemeClr val="tx2"/>
                </a:solidFill>
                <a:latin typeface="Garamond" pitchFamily="18" charset="0"/>
              </a:defRPr>
            </a:lvl4pPr>
            <a:lvl5pPr eaLnBrk="0" hangingPunct="0">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dirty="0"/>
              <a:t>HTTP/2 </a:t>
            </a:r>
            <a:r>
              <a:rPr dirty="0" err="1"/>
              <a:t>主要特性</a:t>
            </a:r>
            <a:r>
              <a:rPr lang="en-US" dirty="0"/>
              <a:t> </a:t>
            </a:r>
            <a:r>
              <a:rPr lang="en-US" dirty="0">
                <a:latin typeface="+mn-ea"/>
                <a:ea typeface="+mn-ea"/>
              </a:rPr>
              <a:t>Streams</a:t>
            </a:r>
            <a:endParaRPr dirty="0">
              <a:latin typeface="+mn-ea"/>
              <a:ea typeface="+mn-ea"/>
            </a:endParaRPr>
          </a:p>
        </p:txBody>
      </p:sp>
      <p:sp>
        <p:nvSpPr>
          <p:cNvPr id="3" name="object 3"/>
          <p:cNvSpPr txBox="1"/>
          <p:nvPr/>
        </p:nvSpPr>
        <p:spPr>
          <a:xfrm>
            <a:off x="467544" y="1013365"/>
            <a:ext cx="8380784" cy="4001095"/>
          </a:xfrm>
          <a:prstGeom prst="rect">
            <a:avLst/>
          </a:prstGeom>
        </p:spPr>
        <p:txBody>
          <a:bodyPr vert="horz" wrap="square" lIns="0" tIns="0" rIns="0" bIns="0" rtlCol="0">
            <a:spAutoFit/>
          </a:bodyPr>
          <a:lstStyle/>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流与流之间存在依赖、被依赖关系。所有流默认依赖流</a:t>
            </a:r>
            <a:r>
              <a:rPr lang="en-US" altLang="zh-CN" sz="2000" spc="4" dirty="0">
                <a:latin typeface="微软雅黑" panose="020B0503020204020204" pitchFamily="34" charset="-122"/>
                <a:ea typeface="微软雅黑" panose="020B0503020204020204" pitchFamily="34" charset="-122"/>
                <a:cs typeface="微软雅黑 Light"/>
              </a:rPr>
              <a:t>0x0</a:t>
            </a:r>
            <a:r>
              <a:rPr lang="zh-CN" altLang="en-US" sz="2000" spc="4" dirty="0">
                <a:latin typeface="微软雅黑" panose="020B0503020204020204" pitchFamily="34" charset="-122"/>
                <a:ea typeface="微软雅黑" panose="020B0503020204020204" pitchFamily="34" charset="-122"/>
                <a:cs typeface="微软雅黑 Light"/>
              </a:rPr>
              <a:t>；推送流依赖于传输</a:t>
            </a:r>
            <a:r>
              <a:rPr lang="en-US" altLang="zh-CN" sz="2000" spc="4" dirty="0">
                <a:latin typeface="微软雅黑" panose="020B0503020204020204" pitchFamily="34" charset="-122"/>
                <a:ea typeface="微软雅黑" panose="020B0503020204020204" pitchFamily="34" charset="-122"/>
                <a:cs typeface="微软雅黑 Light"/>
              </a:rPr>
              <a:t>PUSH_PROMISE</a:t>
            </a:r>
            <a:r>
              <a:rPr lang="zh-CN" altLang="en-US" sz="2000" spc="4" dirty="0">
                <a:latin typeface="微软雅黑" panose="020B0503020204020204" pitchFamily="34" charset="-122"/>
                <a:ea typeface="微软雅黑" panose="020B0503020204020204" pitchFamily="34" charset="-122"/>
                <a:cs typeface="微软雅黑 Light"/>
              </a:rPr>
              <a:t>的关联流。</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依赖权重值</a:t>
            </a:r>
            <a:r>
              <a:rPr lang="en-US" altLang="zh-CN" sz="2000" spc="4" dirty="0">
                <a:latin typeface="微软雅黑" panose="020B0503020204020204" pitchFamily="34" charset="-122"/>
                <a:ea typeface="微软雅黑" panose="020B0503020204020204" pitchFamily="34" charset="-122"/>
                <a:cs typeface="微软雅黑 Light"/>
              </a:rPr>
              <a:t>1~256</a:t>
            </a:r>
            <a:r>
              <a:rPr lang="zh-CN" altLang="en-US" sz="2000" spc="4" dirty="0">
                <a:latin typeface="微软雅黑" panose="020B0503020204020204" pitchFamily="34" charset="-122"/>
                <a:ea typeface="微软雅黑" panose="020B0503020204020204" pitchFamily="34" charset="-122"/>
                <a:cs typeface="微软雅黑 Light"/>
              </a:rPr>
              <a:t>区间，对于依赖同一父级的子节点，应该根据权重比列进行分配资源。</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对于依赖同一个父级流的子节点被指定相关权重值，以及可用资源的分配比重。子节点之间顺序不固定。</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一旦设置独家专属标志（</a:t>
            </a:r>
            <a:r>
              <a:rPr lang="en-US" altLang="zh-CN" sz="2000" spc="4" dirty="0">
                <a:latin typeface="微软雅黑" panose="020B0503020204020204" pitchFamily="34" charset="-122"/>
                <a:ea typeface="微软雅黑" panose="020B0503020204020204" pitchFamily="34" charset="-122"/>
                <a:cs typeface="微软雅黑 Light"/>
              </a:rPr>
              <a:t>exclusive flag</a:t>
            </a:r>
            <a:r>
              <a:rPr lang="zh-CN" altLang="en-US" sz="2000" spc="4" dirty="0">
                <a:latin typeface="微软雅黑" panose="020B0503020204020204" pitchFamily="34" charset="-122"/>
                <a:ea typeface="微软雅黑" panose="020B0503020204020204" pitchFamily="34" charset="-122"/>
                <a:cs typeface="微软雅黑 Light"/>
              </a:rPr>
              <a:t>）将为现有依赖插入一个水平的依赖关系，其父级流只能被插入的新流所依赖</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流的依赖树形模型，底层的流只能等到上层流被关闭或无法正常运转</a:t>
            </a:r>
            <a:r>
              <a:rPr lang="en-US" altLang="zh-CN" sz="2000" spc="4" dirty="0">
                <a:latin typeface="微软雅黑" panose="020B0503020204020204" pitchFamily="34" charset="-122"/>
                <a:ea typeface="微软雅黑" panose="020B0503020204020204" pitchFamily="34" charset="-122"/>
                <a:cs typeface="微软雅黑 Light"/>
              </a:rPr>
              <a:t>/</a:t>
            </a:r>
            <a:r>
              <a:rPr lang="zh-CN" altLang="en-US" sz="2000" spc="4" dirty="0">
                <a:latin typeface="微软雅黑" panose="020B0503020204020204" pitchFamily="34" charset="-122"/>
                <a:ea typeface="微软雅黑" panose="020B0503020204020204" pitchFamily="34" charset="-122"/>
                <a:cs typeface="微软雅黑 Light"/>
              </a:rPr>
              <a:t>失效时，才会被分配到资源</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流无法依赖自身，否则为</a:t>
            </a:r>
            <a:r>
              <a:rPr lang="en-US" altLang="zh-CN" sz="2000" spc="4" dirty="0">
                <a:latin typeface="微软雅黑" panose="020B0503020204020204" pitchFamily="34" charset="-122"/>
                <a:ea typeface="微软雅黑" panose="020B0503020204020204" pitchFamily="34" charset="-122"/>
                <a:cs typeface="微软雅黑 Light"/>
              </a:rPr>
              <a:t>PROTOCOL_ERROR</a:t>
            </a:r>
            <a:r>
              <a:rPr lang="zh-CN" altLang="en-US" sz="2000" spc="4" dirty="0">
                <a:latin typeface="微软雅黑" panose="020B0503020204020204" pitchFamily="34" charset="-122"/>
                <a:ea typeface="微软雅黑" panose="020B0503020204020204" pitchFamily="34" charset="-122"/>
                <a:cs typeface="微软雅黑 Light"/>
              </a:rPr>
              <a:t>流错误</a:t>
            </a:r>
          </a:p>
          <a:p>
            <a:pPr marL="352425" indent="-342900">
              <a:buFont typeface="Wingdings" panose="05000000000000000000" pitchFamily="2" charset="2"/>
              <a:buChar char="u"/>
              <a:tabLst>
                <a:tab pos="223361" algn="l"/>
              </a:tabLst>
            </a:pPr>
            <a:r>
              <a:rPr lang="zh-CN" altLang="en-US" sz="2000" spc="4" dirty="0">
                <a:latin typeface="微软雅黑" panose="020B0503020204020204" pitchFamily="34" charset="-122"/>
                <a:ea typeface="微软雅黑" panose="020B0503020204020204" pitchFamily="34" charset="-122"/>
                <a:cs typeface="微软雅黑 Light"/>
              </a:rPr>
              <a:t>在流依赖树形模型中，父节点优先级，以及专属依赖流的加入等，都会导致已有优先级重排序</a:t>
            </a:r>
            <a:endParaRPr sz="2000" dirty="0">
              <a:latin typeface="微软雅黑" panose="020B0503020204020204" pitchFamily="34" charset="-122"/>
              <a:ea typeface="微软雅黑" panose="020B0503020204020204" pitchFamily="34" charset="-122"/>
              <a:cs typeface="微软雅黑 Light"/>
            </a:endParaRPr>
          </a:p>
        </p:txBody>
      </p:sp>
      <p:sp>
        <p:nvSpPr>
          <p:cNvPr id="7" name="object 3">
            <a:extLst>
              <a:ext uri="{FF2B5EF4-FFF2-40B4-BE49-F238E27FC236}">
                <a16:creationId xmlns:a16="http://schemas.microsoft.com/office/drawing/2014/main" id="{2BB24DBC-8639-4E2F-A718-A125E29E1B5F}"/>
              </a:ext>
            </a:extLst>
          </p:cNvPr>
          <p:cNvSpPr/>
          <p:nvPr/>
        </p:nvSpPr>
        <p:spPr>
          <a:xfrm>
            <a:off x="3602360" y="4760669"/>
            <a:ext cx="5245968" cy="1332627"/>
          </a:xfrm>
          <a:prstGeom prst="rect">
            <a:avLst/>
          </a:prstGeom>
          <a:blipFill>
            <a:blip r:embed="rId3" cstate="print"/>
            <a:stretch>
              <a:fillRect/>
            </a:stretch>
          </a:blipFill>
        </p:spPr>
        <p:txBody>
          <a:bodyPr wrap="square" lIns="0" tIns="0" rIns="0" bIns="0" rtlCol="0"/>
          <a:lstStyle/>
          <a:p>
            <a:endParaRPr/>
          </a:p>
        </p:txBody>
      </p:sp>
      <p:sp>
        <p:nvSpPr>
          <p:cNvPr id="9" name="页脚占位符 3">
            <a:extLst>
              <a:ext uri="{FF2B5EF4-FFF2-40B4-BE49-F238E27FC236}">
                <a16:creationId xmlns:a16="http://schemas.microsoft.com/office/drawing/2014/main" id="{17DA210F-85EB-4F92-816C-FE238062C66C}"/>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Tree>
    <p:extLst>
      <p:ext uri="{BB962C8B-B14F-4D97-AF65-F5344CB8AC3E}">
        <p14:creationId xmlns:p14="http://schemas.microsoft.com/office/powerpoint/2010/main" val="15953066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8A20F-7E54-4566-A5E4-136F432C28B1}"/>
              </a:ext>
            </a:extLst>
          </p:cNvPr>
          <p:cNvSpPr>
            <a:spLocks noGrp="1"/>
          </p:cNvSpPr>
          <p:nvPr>
            <p:ph type="title"/>
          </p:nvPr>
        </p:nvSpPr>
        <p:spPr>
          <a:xfrm>
            <a:off x="457200" y="277814"/>
            <a:ext cx="8229600" cy="622682"/>
          </a:xfrm>
        </p:spPr>
        <p:txBody>
          <a:bodyPr/>
          <a:lstStyle/>
          <a:p>
            <a:r>
              <a:rPr lang="en-US" altLang="zh-CN" dirty="0"/>
              <a:t>HTTP/2 support </a:t>
            </a:r>
            <a:br>
              <a:rPr lang="en-US" altLang="zh-CN" dirty="0"/>
            </a:br>
            <a:endParaRPr lang="zh-CN" altLang="en-US" dirty="0"/>
          </a:p>
        </p:txBody>
      </p:sp>
      <p:pic>
        <p:nvPicPr>
          <p:cNvPr id="7" name="内容占位符 6">
            <a:extLst>
              <a:ext uri="{FF2B5EF4-FFF2-40B4-BE49-F238E27FC236}">
                <a16:creationId xmlns:a16="http://schemas.microsoft.com/office/drawing/2014/main" id="{5A7A2FA3-4439-483C-97BA-3F9FB4B04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303" y="1052736"/>
            <a:ext cx="3836193" cy="2557462"/>
          </a:xfrm>
        </p:spPr>
      </p:pic>
      <p:sp>
        <p:nvSpPr>
          <p:cNvPr id="4" name="页脚占位符 3">
            <a:extLst>
              <a:ext uri="{FF2B5EF4-FFF2-40B4-BE49-F238E27FC236}">
                <a16:creationId xmlns:a16="http://schemas.microsoft.com/office/drawing/2014/main" id="{3AFA6581-5894-444E-B9F4-60AF1C161419}"/>
              </a:ext>
            </a:extLst>
          </p:cNvPr>
          <p:cNvSpPr>
            <a:spLocks noGrp="1"/>
          </p:cNvSpPr>
          <p:nvPr>
            <p:ph type="ftr" sz="quarter" idx="11"/>
          </p:nvPr>
        </p:nvSpPr>
        <p:spPr/>
        <p:txBody>
          <a:bodyPr/>
          <a:lstStyle/>
          <a:p>
            <a:pPr>
              <a:defRPr/>
            </a:pPr>
            <a:r>
              <a:rPr lang="zh-CN" altLang="en-US"/>
              <a:t>计算机网络高级教程（第</a:t>
            </a:r>
            <a:r>
              <a:rPr lang="en-US" altLang="zh-CN"/>
              <a:t>2</a:t>
            </a:r>
            <a:r>
              <a:rPr lang="zh-CN" altLang="en-US"/>
              <a:t>版）</a:t>
            </a:r>
            <a:endParaRPr lang="en-US" altLang="zh-CN"/>
          </a:p>
        </p:txBody>
      </p:sp>
      <p:sp>
        <p:nvSpPr>
          <p:cNvPr id="5" name="灯片编号占位符 4">
            <a:extLst>
              <a:ext uri="{FF2B5EF4-FFF2-40B4-BE49-F238E27FC236}">
                <a16:creationId xmlns:a16="http://schemas.microsoft.com/office/drawing/2014/main" id="{864C5661-6345-4B2F-8739-A41782A50328}"/>
              </a:ext>
            </a:extLst>
          </p:cNvPr>
          <p:cNvSpPr>
            <a:spLocks noGrp="1"/>
          </p:cNvSpPr>
          <p:nvPr>
            <p:ph type="sldNum" sz="quarter" idx="12"/>
          </p:nvPr>
        </p:nvSpPr>
        <p:spPr/>
        <p:txBody>
          <a:bodyPr/>
          <a:lstStyle/>
          <a:p>
            <a:fld id="{E8A7F1D9-56D8-4467-AA6E-8565E4E11955}" type="slidenum">
              <a:rPr lang="en-US" altLang="zh-CN" smtClean="0"/>
              <a:pPr/>
              <a:t>22</a:t>
            </a:fld>
            <a:endParaRPr lang="en-US" altLang="zh-CN" dirty="0"/>
          </a:p>
        </p:txBody>
      </p:sp>
      <p:sp>
        <p:nvSpPr>
          <p:cNvPr id="8" name="矩形 7">
            <a:extLst>
              <a:ext uri="{FF2B5EF4-FFF2-40B4-BE49-F238E27FC236}">
                <a16:creationId xmlns:a16="http://schemas.microsoft.com/office/drawing/2014/main" id="{3115B6DF-E646-46BF-BDD6-DE91E7586E10}"/>
              </a:ext>
            </a:extLst>
          </p:cNvPr>
          <p:cNvSpPr/>
          <p:nvPr/>
        </p:nvSpPr>
        <p:spPr>
          <a:xfrm>
            <a:off x="4245496" y="1120676"/>
            <a:ext cx="4625280" cy="2308324"/>
          </a:xfrm>
          <a:prstGeom prst="rect">
            <a:avLst/>
          </a:prstGeom>
        </p:spPr>
        <p:txBody>
          <a:bodyPr wrap="square">
            <a:spAutoFit/>
          </a:bodyPr>
          <a:lstStyle/>
          <a:p>
            <a:r>
              <a:rPr lang="en-US" altLang="zh-CN" dirty="0">
                <a:solidFill>
                  <a:srgbClr val="000000"/>
                </a:solidFill>
                <a:latin typeface="Verdana" panose="020B0604030504040204" pitchFamily="34" charset="0"/>
              </a:rPr>
              <a:t>his report shows the usage statistics of HTTP/2 as site element on the web. See </a:t>
            </a:r>
            <a:r>
              <a:rPr lang="en-US" altLang="zh-CN" dirty="0">
                <a:solidFill>
                  <a:srgbClr val="000000"/>
                </a:solidFill>
                <a:latin typeface="Verdana" panose="020B0604030504040204" pitchFamily="34" charset="0"/>
                <a:hlinkClick r:id="rId3"/>
              </a:rPr>
              <a:t>technologies overview</a:t>
            </a:r>
            <a:r>
              <a:rPr lang="en-US" altLang="zh-CN" dirty="0">
                <a:solidFill>
                  <a:srgbClr val="000000"/>
                </a:solidFill>
                <a:latin typeface="Verdana" panose="020B0604030504040204" pitchFamily="34" charset="0"/>
              </a:rPr>
              <a:t> for explanations on the methodologies used in the surveys. Our reports are updated daily.</a:t>
            </a:r>
          </a:p>
          <a:p>
            <a:r>
              <a:rPr lang="en-US" altLang="zh-CN" b="1" dirty="0">
                <a:solidFill>
                  <a:srgbClr val="000000"/>
                </a:solidFill>
                <a:latin typeface="Verdana" panose="020B0604030504040204" pitchFamily="34" charset="0"/>
              </a:rPr>
              <a:t>HTTP/2 is used by </a:t>
            </a:r>
            <a:r>
              <a:rPr lang="en-US" altLang="zh-CN" b="1" dirty="0">
                <a:solidFill>
                  <a:srgbClr val="FF0000"/>
                </a:solidFill>
                <a:latin typeface="Verdana" panose="020B0604030504040204" pitchFamily="34" charset="0"/>
              </a:rPr>
              <a:t>42.6%</a:t>
            </a:r>
            <a:r>
              <a:rPr lang="en-US" altLang="zh-CN" dirty="0">
                <a:solidFill>
                  <a:srgbClr val="000000"/>
                </a:solidFill>
                <a:latin typeface="Verdana" panose="020B0604030504040204" pitchFamily="34" charset="0"/>
              </a:rPr>
              <a:t> of all the websites.</a:t>
            </a:r>
          </a:p>
        </p:txBody>
      </p:sp>
      <p:pic>
        <p:nvPicPr>
          <p:cNvPr id="10" name="图片 9">
            <a:extLst>
              <a:ext uri="{FF2B5EF4-FFF2-40B4-BE49-F238E27FC236}">
                <a16:creationId xmlns:a16="http://schemas.microsoft.com/office/drawing/2014/main" id="{CC6A52F5-E2E5-4EFF-ADB5-290C605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169" y="3649181"/>
            <a:ext cx="7859216" cy="2437778"/>
          </a:xfrm>
          <a:prstGeom prst="rect">
            <a:avLst/>
          </a:prstGeom>
        </p:spPr>
      </p:pic>
      <p:sp>
        <p:nvSpPr>
          <p:cNvPr id="11" name="矩形 10">
            <a:extLst>
              <a:ext uri="{FF2B5EF4-FFF2-40B4-BE49-F238E27FC236}">
                <a16:creationId xmlns:a16="http://schemas.microsoft.com/office/drawing/2014/main" id="{82C791A2-18C2-401D-BA0D-FB44A31DDB0E}"/>
              </a:ext>
            </a:extLst>
          </p:cNvPr>
          <p:cNvSpPr/>
          <p:nvPr/>
        </p:nvSpPr>
        <p:spPr>
          <a:xfrm>
            <a:off x="4364836" y="4282321"/>
            <a:ext cx="3309927" cy="369332"/>
          </a:xfrm>
          <a:prstGeom prst="rect">
            <a:avLst/>
          </a:prstGeom>
        </p:spPr>
        <p:txBody>
          <a:bodyPr wrap="square">
            <a:spAutoFit/>
          </a:bodyPr>
          <a:lstStyle/>
          <a:p>
            <a:r>
              <a:rPr lang="en-US" altLang="zh-CN" dirty="0">
                <a:solidFill>
                  <a:srgbClr val="001CA6"/>
                </a:solidFill>
                <a:latin typeface="NewBaskerville-Roman"/>
              </a:rPr>
              <a:t>https://caniuse.com/#feat=http2</a:t>
            </a:r>
            <a:r>
              <a:rPr lang="en-US" altLang="zh-CN" dirty="0"/>
              <a:t> </a:t>
            </a:r>
            <a:endParaRPr lang="zh-CN" altLang="en-US" dirty="0"/>
          </a:p>
        </p:txBody>
      </p:sp>
      <p:sp>
        <p:nvSpPr>
          <p:cNvPr id="12" name="矩形 11">
            <a:extLst>
              <a:ext uri="{FF2B5EF4-FFF2-40B4-BE49-F238E27FC236}">
                <a16:creationId xmlns:a16="http://schemas.microsoft.com/office/drawing/2014/main" id="{104C473A-FFE2-4AF1-B63F-C18B0FD284B1}"/>
              </a:ext>
            </a:extLst>
          </p:cNvPr>
          <p:cNvSpPr/>
          <p:nvPr/>
        </p:nvSpPr>
        <p:spPr>
          <a:xfrm>
            <a:off x="734169" y="2329062"/>
            <a:ext cx="3045743" cy="646331"/>
          </a:xfrm>
          <a:prstGeom prst="rect">
            <a:avLst/>
          </a:prstGeom>
        </p:spPr>
        <p:txBody>
          <a:bodyPr wrap="square">
            <a:spAutoFit/>
          </a:bodyPr>
          <a:lstStyle/>
          <a:p>
            <a:r>
              <a:rPr lang="en-US" altLang="zh-CN" dirty="0">
                <a:solidFill>
                  <a:srgbClr val="001CA6"/>
                </a:solidFill>
                <a:latin typeface="NewBaskerville-Roman"/>
              </a:rPr>
              <a:t>https://w3techs.com/technologies/details/ce-http2/all/all</a:t>
            </a:r>
            <a:endParaRPr lang="zh-CN" altLang="en-US" dirty="0"/>
          </a:p>
        </p:txBody>
      </p:sp>
    </p:spTree>
    <p:extLst>
      <p:ext uri="{BB962C8B-B14F-4D97-AF65-F5344CB8AC3E}">
        <p14:creationId xmlns:p14="http://schemas.microsoft.com/office/powerpoint/2010/main" val="39212241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332656"/>
            <a:ext cx="8424936" cy="553998"/>
          </a:xfrm>
          <a:prstGeom prst="rect">
            <a:avLst/>
          </a:prstGeom>
        </p:spPr>
        <p:txBody>
          <a:bodyPr vert="horz" wrap="square" lIns="0" tIns="0" rIns="0" bIns="0" numCol="1" rtlCol="0" anchor="t" anchorCtr="0" compatLnSpc="1">
            <a:prstTxWarp prst="textNoShape">
              <a:avLst/>
            </a:prstTxWarp>
            <a:spAutoFit/>
          </a:bodyPr>
          <a:lstStyle/>
          <a:p>
            <a:pPr marL="9525"/>
            <a:r>
              <a:rPr sz="3600" spc="-4" dirty="0"/>
              <a:t>H</a:t>
            </a:r>
            <a:r>
              <a:rPr sz="3600" spc="75" dirty="0"/>
              <a:t>T</a:t>
            </a:r>
            <a:r>
              <a:rPr sz="3600" dirty="0"/>
              <a:t>T</a:t>
            </a:r>
            <a:r>
              <a:rPr sz="3600" spc="-4" dirty="0"/>
              <a:t>P</a:t>
            </a:r>
            <a:r>
              <a:rPr sz="3600" spc="-8" dirty="0"/>
              <a:t>/</a:t>
            </a:r>
            <a:r>
              <a:rPr sz="3600" spc="-4" dirty="0"/>
              <a:t>2</a:t>
            </a:r>
            <a:r>
              <a:rPr sz="3600" dirty="0"/>
              <a:t> 是不是必须基</a:t>
            </a:r>
            <a:r>
              <a:rPr sz="3600" spc="-4" dirty="0"/>
              <a:t>于</a:t>
            </a:r>
            <a:r>
              <a:rPr sz="3600" dirty="0"/>
              <a:t> T</a:t>
            </a:r>
            <a:r>
              <a:rPr sz="3600" spc="-8" dirty="0"/>
              <a:t>L</a:t>
            </a:r>
            <a:r>
              <a:rPr sz="3600" spc="-4" dirty="0"/>
              <a:t>S</a:t>
            </a:r>
            <a:r>
              <a:rPr sz="3600" spc="-8" dirty="0"/>
              <a:t>/</a:t>
            </a:r>
            <a:r>
              <a:rPr sz="3600" spc="-4" dirty="0"/>
              <a:t>SS</a:t>
            </a:r>
            <a:r>
              <a:rPr sz="3600" spc="-8" dirty="0"/>
              <a:t>L</a:t>
            </a:r>
            <a:r>
              <a:rPr sz="3600" dirty="0"/>
              <a:t> 协议</a:t>
            </a:r>
            <a:r>
              <a:rPr sz="3600" spc="-4" dirty="0"/>
              <a:t>？</a:t>
            </a:r>
          </a:p>
        </p:txBody>
      </p:sp>
      <p:sp>
        <p:nvSpPr>
          <p:cNvPr id="3" name="object 3"/>
          <p:cNvSpPr txBox="1"/>
          <p:nvPr/>
        </p:nvSpPr>
        <p:spPr>
          <a:xfrm>
            <a:off x="539552" y="1124744"/>
            <a:ext cx="8424936" cy="2041585"/>
          </a:xfrm>
          <a:prstGeom prst="rect">
            <a:avLst/>
          </a:prstGeom>
        </p:spPr>
        <p:txBody>
          <a:bodyPr vert="horz" wrap="square" lIns="0" tIns="0" rIns="0" bIns="0" rtlCol="0">
            <a:spAutoFit/>
          </a:bodyPr>
          <a:lstStyle/>
          <a:p>
            <a:pPr marL="295275" indent="-285750">
              <a:buFont typeface="Wingdings" panose="05000000000000000000" pitchFamily="2" charset="2"/>
              <a:buChar char="u"/>
              <a:tabLst>
                <a:tab pos="180499" algn="l"/>
              </a:tabLst>
            </a:pPr>
            <a:r>
              <a:rPr b="1" spc="-4" dirty="0">
                <a:latin typeface="微软雅黑"/>
                <a:cs typeface="微软雅黑"/>
              </a:rPr>
              <a:t>IET</a:t>
            </a:r>
            <a:r>
              <a:rPr b="1" dirty="0">
                <a:latin typeface="微软雅黑"/>
                <a:cs typeface="微软雅黑"/>
              </a:rPr>
              <a:t>F</a:t>
            </a:r>
            <a:r>
              <a:rPr b="1" spc="-4" dirty="0">
                <a:latin typeface="微软雅黑"/>
                <a:cs typeface="微软雅黑"/>
              </a:rPr>
              <a:t> 标准不要求必须基于TLS/</a:t>
            </a:r>
            <a:r>
              <a:rPr b="1" spc="-4" dirty="0" err="1">
                <a:latin typeface="微软雅黑"/>
                <a:cs typeface="微软雅黑"/>
              </a:rPr>
              <a:t>SSL协</a:t>
            </a:r>
            <a:r>
              <a:rPr b="1" spc="4" dirty="0" err="1">
                <a:latin typeface="微软雅黑"/>
                <a:cs typeface="微软雅黑"/>
              </a:rPr>
              <a:t>议</a:t>
            </a:r>
            <a:endParaRPr b="1" dirty="0">
              <a:latin typeface="Times New Roman"/>
              <a:cs typeface="Times New Roman"/>
            </a:endParaRPr>
          </a:p>
          <a:p>
            <a:pPr marL="295275" indent="-285750">
              <a:buFont typeface="Wingdings" panose="05000000000000000000" pitchFamily="2" charset="2"/>
              <a:buChar char="u"/>
              <a:tabLst>
                <a:tab pos="180499" algn="l"/>
              </a:tabLst>
            </a:pPr>
            <a:r>
              <a:rPr b="1" spc="-4" dirty="0" err="1">
                <a:latin typeface="微软雅黑"/>
                <a:cs typeface="微软雅黑"/>
              </a:rPr>
              <a:t>浏览器要求必须基于TLS</a:t>
            </a:r>
            <a:r>
              <a:rPr b="1" spc="-4" dirty="0">
                <a:latin typeface="微软雅黑"/>
                <a:cs typeface="微软雅黑"/>
              </a:rPr>
              <a:t>/SSL协</a:t>
            </a:r>
            <a:r>
              <a:rPr b="1" spc="4" dirty="0">
                <a:latin typeface="微软雅黑"/>
                <a:cs typeface="微软雅黑"/>
              </a:rPr>
              <a:t>议</a:t>
            </a:r>
            <a:endParaRPr b="1" dirty="0">
              <a:latin typeface="微软雅黑"/>
              <a:cs typeface="微软雅黑"/>
            </a:endParaRPr>
          </a:p>
          <a:p>
            <a:pPr marL="295275" marR="3810" indent="-285750">
              <a:spcBef>
                <a:spcPts val="750"/>
              </a:spcBef>
              <a:buFont typeface="Wingdings" panose="05000000000000000000" pitchFamily="2" charset="2"/>
              <a:buChar char="u"/>
              <a:tabLst>
                <a:tab pos="180975" algn="l"/>
              </a:tabLst>
            </a:pPr>
            <a:r>
              <a:rPr b="1" spc="4" dirty="0">
                <a:latin typeface="微软雅黑"/>
                <a:cs typeface="微软雅黑"/>
              </a:rPr>
              <a:t>在</a:t>
            </a:r>
            <a:r>
              <a:rPr b="1" spc="-8" dirty="0">
                <a:latin typeface="微软雅黑"/>
                <a:cs typeface="微软雅黑"/>
              </a:rPr>
              <a:t> </a:t>
            </a:r>
            <a:r>
              <a:rPr b="1" spc="-4" dirty="0">
                <a:latin typeface="微软雅黑"/>
                <a:cs typeface="微软雅黑"/>
              </a:rPr>
              <a:t>TL</a:t>
            </a:r>
            <a:r>
              <a:rPr b="1" dirty="0">
                <a:latin typeface="微软雅黑"/>
                <a:cs typeface="微软雅黑"/>
              </a:rPr>
              <a:t>S</a:t>
            </a:r>
            <a:r>
              <a:rPr b="1" spc="-4" dirty="0">
                <a:latin typeface="微软雅黑"/>
                <a:cs typeface="微软雅黑"/>
              </a:rPr>
              <a:t> </a:t>
            </a:r>
            <a:r>
              <a:rPr b="1" spc="4" dirty="0">
                <a:latin typeface="微软雅黑"/>
                <a:cs typeface="微软雅黑"/>
              </a:rPr>
              <a:t>层</a:t>
            </a:r>
            <a:r>
              <a:rPr b="1" spc="-8" dirty="0">
                <a:latin typeface="微软雅黑"/>
                <a:cs typeface="微软雅黑"/>
              </a:rPr>
              <a:t> </a:t>
            </a:r>
            <a:r>
              <a:rPr b="1" spc="-4" dirty="0">
                <a:latin typeface="微软雅黑"/>
                <a:cs typeface="微软雅黑"/>
              </a:rPr>
              <a:t>AL</a:t>
            </a:r>
            <a:r>
              <a:rPr b="1" dirty="0">
                <a:latin typeface="微软雅黑"/>
                <a:cs typeface="微软雅黑"/>
              </a:rPr>
              <a:t>PN</a:t>
            </a:r>
            <a:r>
              <a:rPr b="1" spc="-4" dirty="0">
                <a:latin typeface="微软雅黑"/>
                <a:cs typeface="微软雅黑"/>
              </a:rPr>
              <a:t> (Appli</a:t>
            </a:r>
            <a:r>
              <a:rPr b="1" dirty="0">
                <a:latin typeface="微软雅黑"/>
                <a:cs typeface="微软雅黑"/>
              </a:rPr>
              <a:t>c</a:t>
            </a:r>
            <a:r>
              <a:rPr b="1" spc="-4" dirty="0">
                <a:latin typeface="微软雅黑"/>
                <a:cs typeface="微软雅黑"/>
              </a:rPr>
              <a:t>a</a:t>
            </a:r>
            <a:r>
              <a:rPr b="1" spc="-8" dirty="0">
                <a:latin typeface="微软雅黑"/>
                <a:cs typeface="微软雅黑"/>
              </a:rPr>
              <a:t>t</a:t>
            </a:r>
            <a:r>
              <a:rPr b="1" spc="-4" dirty="0">
                <a:latin typeface="微软雅黑"/>
                <a:cs typeface="微软雅黑"/>
              </a:rPr>
              <a:t>io</a:t>
            </a:r>
            <a:r>
              <a:rPr b="1" dirty="0">
                <a:latin typeface="微软雅黑"/>
                <a:cs typeface="微软雅黑"/>
              </a:rPr>
              <a:t>n</a:t>
            </a:r>
            <a:r>
              <a:rPr b="1" spc="-8" dirty="0">
                <a:latin typeface="微软雅黑"/>
                <a:cs typeface="微软雅黑"/>
              </a:rPr>
              <a:t> </a:t>
            </a:r>
            <a:r>
              <a:rPr b="1" spc="-4" dirty="0">
                <a:latin typeface="微软雅黑"/>
                <a:cs typeface="微软雅黑"/>
              </a:rPr>
              <a:t>La</a:t>
            </a:r>
            <a:r>
              <a:rPr b="1" spc="-15" dirty="0">
                <a:latin typeface="微软雅黑"/>
                <a:cs typeface="微软雅黑"/>
              </a:rPr>
              <a:t>y</a:t>
            </a:r>
            <a:r>
              <a:rPr b="1" spc="-4" dirty="0">
                <a:latin typeface="微软雅黑"/>
                <a:cs typeface="微软雅黑"/>
              </a:rPr>
              <a:t>e</a:t>
            </a:r>
            <a:r>
              <a:rPr b="1" dirty="0">
                <a:latin typeface="微软雅黑"/>
                <a:cs typeface="微软雅黑"/>
              </a:rPr>
              <a:t>r</a:t>
            </a:r>
            <a:r>
              <a:rPr b="1" spc="-4" dirty="0">
                <a:latin typeface="微软雅黑"/>
                <a:cs typeface="微软雅黑"/>
              </a:rPr>
              <a:t> </a:t>
            </a:r>
            <a:r>
              <a:rPr b="1" dirty="0">
                <a:latin typeface="微软雅黑"/>
                <a:cs typeface="微软雅黑"/>
              </a:rPr>
              <a:t>P</a:t>
            </a:r>
            <a:r>
              <a:rPr b="1" spc="-23" dirty="0">
                <a:latin typeface="微软雅黑"/>
                <a:cs typeface="微软雅黑"/>
              </a:rPr>
              <a:t>r</a:t>
            </a:r>
            <a:r>
              <a:rPr b="1" spc="-4" dirty="0">
                <a:latin typeface="微软雅黑"/>
                <a:cs typeface="微软雅黑"/>
              </a:rPr>
              <a:t>o</a:t>
            </a:r>
            <a:r>
              <a:rPr b="1" spc="-23" dirty="0">
                <a:latin typeface="微软雅黑"/>
                <a:cs typeface="微软雅黑"/>
              </a:rPr>
              <a:t>t</a:t>
            </a:r>
            <a:r>
              <a:rPr b="1" spc="-4" dirty="0">
                <a:latin typeface="微软雅黑"/>
                <a:cs typeface="微软雅黑"/>
              </a:rPr>
              <a:t>o</a:t>
            </a:r>
            <a:r>
              <a:rPr b="1" dirty="0">
                <a:latin typeface="微软雅黑"/>
                <a:cs typeface="微软雅黑"/>
              </a:rPr>
              <a:t>c</a:t>
            </a:r>
            <a:r>
              <a:rPr b="1" spc="-4" dirty="0">
                <a:latin typeface="微软雅黑"/>
                <a:cs typeface="微软雅黑"/>
              </a:rPr>
              <a:t>o</a:t>
            </a:r>
            <a:r>
              <a:rPr b="1" dirty="0">
                <a:latin typeface="微软雅黑"/>
                <a:cs typeface="微软雅黑"/>
              </a:rPr>
              <a:t>l</a:t>
            </a:r>
            <a:r>
              <a:rPr b="1" spc="-8" dirty="0">
                <a:latin typeface="微软雅黑"/>
                <a:cs typeface="微软雅黑"/>
              </a:rPr>
              <a:t> </a:t>
            </a:r>
            <a:r>
              <a:rPr b="1" spc="-4" dirty="0">
                <a:latin typeface="微软雅黑"/>
                <a:cs typeface="微软雅黑"/>
              </a:rPr>
              <a:t>Nego</a:t>
            </a:r>
            <a:r>
              <a:rPr b="1" spc="-8" dirty="0">
                <a:latin typeface="微软雅黑"/>
                <a:cs typeface="微软雅黑"/>
              </a:rPr>
              <a:t>t</a:t>
            </a:r>
            <a:r>
              <a:rPr b="1" spc="-4" dirty="0">
                <a:latin typeface="微软雅黑"/>
                <a:cs typeface="微软雅黑"/>
              </a:rPr>
              <a:t>ia</a:t>
            </a:r>
            <a:r>
              <a:rPr b="1" spc="-8" dirty="0">
                <a:latin typeface="微软雅黑"/>
                <a:cs typeface="微软雅黑"/>
              </a:rPr>
              <a:t>t</a:t>
            </a:r>
            <a:r>
              <a:rPr b="1" spc="-4" dirty="0">
                <a:latin typeface="微软雅黑"/>
                <a:cs typeface="微软雅黑"/>
              </a:rPr>
              <a:t>ion)</a:t>
            </a:r>
            <a:r>
              <a:rPr b="1" dirty="0">
                <a:latin typeface="微软雅黑"/>
                <a:cs typeface="微软雅黑"/>
              </a:rPr>
              <a:t>扩展做协商，只</a:t>
            </a:r>
            <a:r>
              <a:rPr b="1" spc="4" dirty="0">
                <a:latin typeface="微软雅黑"/>
                <a:cs typeface="微软雅黑"/>
              </a:rPr>
              <a:t>认</a:t>
            </a:r>
            <a:r>
              <a:rPr b="1" dirty="0">
                <a:latin typeface="微软雅黑"/>
                <a:cs typeface="微软雅黑"/>
              </a:rPr>
              <a:t> </a:t>
            </a:r>
            <a:r>
              <a:rPr b="1" spc="-4" dirty="0">
                <a:latin typeface="微软雅黑"/>
                <a:cs typeface="微软雅黑"/>
              </a:rPr>
              <a:t>H</a:t>
            </a:r>
            <a:r>
              <a:rPr b="1" spc="26" dirty="0">
                <a:latin typeface="微软雅黑"/>
                <a:cs typeface="微软雅黑"/>
              </a:rPr>
              <a:t>T</a:t>
            </a:r>
            <a:r>
              <a:rPr b="1" spc="-4" dirty="0">
                <a:latin typeface="微软雅黑"/>
                <a:cs typeface="微软雅黑"/>
              </a:rPr>
              <a:t>T</a:t>
            </a:r>
            <a:r>
              <a:rPr b="1" dirty="0">
                <a:latin typeface="微软雅黑"/>
                <a:cs typeface="微软雅黑"/>
              </a:rPr>
              <a:t>P</a:t>
            </a:r>
            <a:r>
              <a:rPr b="1" spc="-4" dirty="0">
                <a:latin typeface="微软雅黑"/>
                <a:cs typeface="微软雅黑"/>
              </a:rPr>
              <a:t>/</a:t>
            </a:r>
            <a:r>
              <a:rPr b="1" dirty="0">
                <a:latin typeface="微软雅黑"/>
                <a:cs typeface="微软雅黑"/>
              </a:rPr>
              <a:t>1</a:t>
            </a:r>
            <a:r>
              <a:rPr b="1" spc="-8" dirty="0">
                <a:latin typeface="微软雅黑"/>
                <a:cs typeface="微软雅黑"/>
              </a:rPr>
              <a:t>.</a:t>
            </a:r>
            <a:r>
              <a:rPr b="1" dirty="0">
                <a:latin typeface="微软雅黑"/>
                <a:cs typeface="微软雅黑"/>
              </a:rPr>
              <a:t>x</a:t>
            </a:r>
            <a:r>
              <a:rPr b="1" spc="-4" dirty="0">
                <a:latin typeface="微软雅黑"/>
                <a:cs typeface="微软雅黑"/>
              </a:rPr>
              <a:t> </a:t>
            </a:r>
            <a:r>
              <a:rPr b="1" dirty="0">
                <a:latin typeface="微软雅黑"/>
                <a:cs typeface="微软雅黑"/>
              </a:rPr>
              <a:t>的代理服务器不会干</a:t>
            </a:r>
            <a:r>
              <a:rPr b="1" spc="4" dirty="0">
                <a:latin typeface="微软雅黑"/>
                <a:cs typeface="微软雅黑"/>
              </a:rPr>
              <a:t>扰</a:t>
            </a:r>
            <a:r>
              <a:rPr b="1" spc="-8" dirty="0">
                <a:latin typeface="微软雅黑"/>
                <a:cs typeface="微软雅黑"/>
              </a:rPr>
              <a:t> </a:t>
            </a:r>
            <a:r>
              <a:rPr b="1" spc="-4" dirty="0">
                <a:latin typeface="微软雅黑"/>
                <a:cs typeface="微软雅黑"/>
              </a:rPr>
              <a:t>H</a:t>
            </a:r>
            <a:r>
              <a:rPr b="1" spc="26" dirty="0">
                <a:latin typeface="微软雅黑"/>
                <a:cs typeface="微软雅黑"/>
              </a:rPr>
              <a:t>T</a:t>
            </a:r>
            <a:r>
              <a:rPr b="1" spc="-4" dirty="0">
                <a:latin typeface="微软雅黑"/>
                <a:cs typeface="微软雅黑"/>
              </a:rPr>
              <a:t>T</a:t>
            </a:r>
            <a:r>
              <a:rPr b="1" dirty="0">
                <a:latin typeface="微软雅黑"/>
                <a:cs typeface="微软雅黑"/>
              </a:rPr>
              <a:t>P</a:t>
            </a:r>
            <a:r>
              <a:rPr b="1" spc="-4" dirty="0">
                <a:latin typeface="微软雅黑"/>
                <a:cs typeface="微软雅黑"/>
              </a:rPr>
              <a:t>/</a:t>
            </a:r>
            <a:r>
              <a:rPr b="1" dirty="0">
                <a:latin typeface="微软雅黑"/>
                <a:cs typeface="微软雅黑"/>
              </a:rPr>
              <a:t>2</a:t>
            </a:r>
            <a:endParaRPr b="1" dirty="0">
              <a:latin typeface="Times New Roman"/>
              <a:cs typeface="Times New Roman"/>
            </a:endParaRPr>
          </a:p>
          <a:p>
            <a:pPr marL="295275" indent="-285750">
              <a:buFont typeface="Wingdings" panose="05000000000000000000" pitchFamily="2" charset="2"/>
              <a:buChar char="u"/>
              <a:tabLst>
                <a:tab pos="180499" algn="l"/>
              </a:tabLst>
            </a:pPr>
            <a:r>
              <a:rPr b="1" spc="-4" dirty="0" err="1">
                <a:latin typeface="微软雅黑"/>
                <a:cs typeface="微软雅黑"/>
              </a:rPr>
              <a:t>shema</a:t>
            </a:r>
            <a:r>
              <a:rPr b="1" dirty="0" err="1">
                <a:latin typeface="微软雅黑"/>
                <a:cs typeface="微软雅黑"/>
              </a:rPr>
              <a:t>：</a:t>
            </a:r>
            <a:r>
              <a:rPr b="1" spc="-4" dirty="0" err="1">
                <a:latin typeface="微软雅黑"/>
                <a:cs typeface="微软雅黑"/>
                <a:hlinkClick r:id="rId3"/>
              </a:rPr>
              <a:t>h</a:t>
            </a:r>
            <a:r>
              <a:rPr b="1" spc="-8" dirty="0" err="1">
                <a:latin typeface="微软雅黑"/>
                <a:cs typeface="微软雅黑"/>
                <a:hlinkClick r:id="rId3"/>
              </a:rPr>
              <a:t>tt</a:t>
            </a:r>
            <a:r>
              <a:rPr b="1" spc="-4" dirty="0" err="1">
                <a:latin typeface="微软雅黑"/>
                <a:cs typeface="微软雅黑"/>
                <a:hlinkClick r:id="rId3"/>
              </a:rPr>
              <a:t>p</a:t>
            </a:r>
            <a:r>
              <a:rPr b="1" spc="-8" dirty="0">
                <a:latin typeface="微软雅黑"/>
                <a:cs typeface="微软雅黑"/>
                <a:hlinkClick r:id="rId3"/>
              </a:rPr>
              <a:t>:</a:t>
            </a:r>
            <a:r>
              <a:rPr b="1" spc="-4" dirty="0">
                <a:latin typeface="微软雅黑"/>
                <a:cs typeface="微软雅黑"/>
                <a:hlinkClick r:id="rId3"/>
              </a:rPr>
              <a:t>//</a:t>
            </a:r>
            <a:r>
              <a:rPr b="1" spc="4" dirty="0">
                <a:latin typeface="微软雅黑"/>
                <a:cs typeface="微软雅黑"/>
                <a:hlinkClick r:id="rId3"/>
              </a:rPr>
              <a:t>和</a:t>
            </a:r>
            <a:r>
              <a:rPr b="1" spc="-8" dirty="0">
                <a:latin typeface="微软雅黑"/>
                <a:cs typeface="微软雅黑"/>
                <a:hlinkClick r:id="rId3"/>
              </a:rPr>
              <a:t> </a:t>
            </a:r>
            <a:r>
              <a:rPr b="1" spc="-4" dirty="0">
                <a:latin typeface="微软雅黑"/>
                <a:cs typeface="微软雅黑"/>
              </a:rPr>
              <a:t>h</a:t>
            </a:r>
            <a:r>
              <a:rPr b="1" spc="-8" dirty="0">
                <a:latin typeface="微软雅黑"/>
                <a:cs typeface="微软雅黑"/>
              </a:rPr>
              <a:t>tt</a:t>
            </a:r>
            <a:r>
              <a:rPr b="1" spc="-4" dirty="0">
                <a:latin typeface="微软雅黑"/>
                <a:cs typeface="微软雅黑"/>
              </a:rPr>
              <a:t>ps</a:t>
            </a:r>
            <a:r>
              <a:rPr b="1" spc="-8" dirty="0">
                <a:latin typeface="微软雅黑"/>
                <a:cs typeface="微软雅黑"/>
              </a:rPr>
              <a:t>:</a:t>
            </a:r>
            <a:r>
              <a:rPr b="1" spc="-4" dirty="0">
                <a:latin typeface="微软雅黑"/>
                <a:cs typeface="微软雅黑"/>
              </a:rPr>
              <a:t>/</a:t>
            </a:r>
            <a:r>
              <a:rPr b="1" dirty="0">
                <a:latin typeface="微软雅黑"/>
                <a:cs typeface="微软雅黑"/>
              </a:rPr>
              <a:t>/</a:t>
            </a:r>
            <a:r>
              <a:rPr b="1" spc="-4" dirty="0">
                <a:latin typeface="微软雅黑"/>
                <a:cs typeface="微软雅黑"/>
              </a:rPr>
              <a:t> </a:t>
            </a:r>
            <a:r>
              <a:rPr b="1" dirty="0">
                <a:latin typeface="微软雅黑"/>
                <a:cs typeface="微软雅黑"/>
              </a:rPr>
              <a:t>默认基</a:t>
            </a:r>
            <a:r>
              <a:rPr b="1" spc="4" dirty="0">
                <a:latin typeface="微软雅黑"/>
                <a:cs typeface="微软雅黑"/>
              </a:rPr>
              <a:t>于</a:t>
            </a:r>
            <a:r>
              <a:rPr b="1" spc="-8" dirty="0">
                <a:latin typeface="微软雅黑"/>
                <a:cs typeface="微软雅黑"/>
              </a:rPr>
              <a:t> </a:t>
            </a:r>
            <a:r>
              <a:rPr b="1" dirty="0">
                <a:latin typeface="微软雅黑"/>
                <a:cs typeface="微软雅黑"/>
              </a:rPr>
              <a:t>80</a:t>
            </a:r>
            <a:r>
              <a:rPr b="1" spc="-4" dirty="0">
                <a:latin typeface="微软雅黑"/>
                <a:cs typeface="微软雅黑"/>
              </a:rPr>
              <a:t> </a:t>
            </a:r>
            <a:r>
              <a:rPr b="1" spc="4" dirty="0">
                <a:latin typeface="微软雅黑"/>
                <a:cs typeface="微软雅黑"/>
              </a:rPr>
              <a:t>和</a:t>
            </a:r>
            <a:r>
              <a:rPr b="1" spc="-8" dirty="0">
                <a:latin typeface="微软雅黑"/>
                <a:cs typeface="微软雅黑"/>
              </a:rPr>
              <a:t> </a:t>
            </a:r>
            <a:r>
              <a:rPr b="1" dirty="0">
                <a:latin typeface="微软雅黑"/>
                <a:cs typeface="微软雅黑"/>
              </a:rPr>
              <a:t>443</a:t>
            </a:r>
            <a:r>
              <a:rPr b="1" spc="-4" dirty="0">
                <a:latin typeface="微软雅黑"/>
                <a:cs typeface="微软雅黑"/>
              </a:rPr>
              <a:t> </a:t>
            </a:r>
            <a:r>
              <a:rPr b="1" dirty="0" err="1">
                <a:latin typeface="微软雅黑"/>
                <a:cs typeface="微软雅黑"/>
              </a:rPr>
              <a:t>端</a:t>
            </a:r>
            <a:r>
              <a:rPr b="1" spc="4" dirty="0" err="1">
                <a:latin typeface="微软雅黑"/>
                <a:cs typeface="微软雅黑"/>
              </a:rPr>
              <a:t>口</a:t>
            </a:r>
            <a:endParaRPr b="1" dirty="0">
              <a:latin typeface="Times New Roman"/>
              <a:cs typeface="Times New Roman"/>
            </a:endParaRPr>
          </a:p>
          <a:p>
            <a:pPr marL="295275" indent="-285750">
              <a:buFont typeface="Wingdings" panose="05000000000000000000" pitchFamily="2" charset="2"/>
              <a:buChar char="u"/>
              <a:tabLst>
                <a:tab pos="180499" algn="l"/>
              </a:tabLst>
            </a:pPr>
            <a:r>
              <a:rPr b="1" spc="-4" dirty="0">
                <a:latin typeface="微软雅黑"/>
                <a:cs typeface="微软雅黑"/>
              </a:rPr>
              <a:t>h</a:t>
            </a:r>
            <a:r>
              <a:rPr b="1" dirty="0">
                <a:latin typeface="微软雅黑"/>
                <a:cs typeface="微软雅黑"/>
              </a:rPr>
              <a:t>2：基</a:t>
            </a:r>
            <a:r>
              <a:rPr b="1" spc="4" dirty="0">
                <a:latin typeface="微软雅黑"/>
                <a:cs typeface="微软雅黑"/>
              </a:rPr>
              <a:t>于</a:t>
            </a:r>
            <a:r>
              <a:rPr b="1" spc="-8" dirty="0">
                <a:latin typeface="微软雅黑"/>
                <a:cs typeface="微软雅黑"/>
              </a:rPr>
              <a:t> </a:t>
            </a:r>
            <a:r>
              <a:rPr b="1" spc="-4" dirty="0">
                <a:latin typeface="微软雅黑"/>
                <a:cs typeface="微软雅黑"/>
              </a:rPr>
              <a:t>TL</a:t>
            </a:r>
            <a:r>
              <a:rPr b="1" dirty="0">
                <a:latin typeface="微软雅黑"/>
                <a:cs typeface="微软雅黑"/>
              </a:rPr>
              <a:t>S</a:t>
            </a:r>
            <a:r>
              <a:rPr b="1" spc="-4" dirty="0">
                <a:latin typeface="微软雅黑"/>
                <a:cs typeface="微软雅黑"/>
              </a:rPr>
              <a:t> </a:t>
            </a:r>
            <a:r>
              <a:rPr b="1" dirty="0">
                <a:latin typeface="微软雅黑"/>
                <a:cs typeface="微软雅黑"/>
              </a:rPr>
              <a:t>协议运行</a:t>
            </a:r>
            <a:r>
              <a:rPr b="1" spc="4" dirty="0">
                <a:latin typeface="微软雅黑"/>
                <a:cs typeface="微软雅黑"/>
              </a:rPr>
              <a:t>的</a:t>
            </a:r>
            <a:r>
              <a:rPr b="1" spc="-8" dirty="0">
                <a:latin typeface="微软雅黑"/>
                <a:cs typeface="微软雅黑"/>
              </a:rPr>
              <a:t> </a:t>
            </a:r>
            <a:r>
              <a:rPr b="1" spc="-4" dirty="0">
                <a:latin typeface="微软雅黑"/>
                <a:cs typeface="微软雅黑"/>
              </a:rPr>
              <a:t>H</a:t>
            </a:r>
            <a:r>
              <a:rPr b="1" spc="26" dirty="0">
                <a:latin typeface="微软雅黑"/>
                <a:cs typeface="微软雅黑"/>
              </a:rPr>
              <a:t>T</a:t>
            </a:r>
            <a:r>
              <a:rPr b="1" spc="-4" dirty="0">
                <a:latin typeface="微软雅黑"/>
                <a:cs typeface="微软雅黑"/>
              </a:rPr>
              <a:t>T</a:t>
            </a:r>
            <a:r>
              <a:rPr b="1" dirty="0">
                <a:latin typeface="微软雅黑"/>
                <a:cs typeface="微软雅黑"/>
              </a:rPr>
              <a:t>P</a:t>
            </a:r>
            <a:r>
              <a:rPr b="1" spc="-4" dirty="0">
                <a:latin typeface="微软雅黑"/>
                <a:cs typeface="微软雅黑"/>
              </a:rPr>
              <a:t>/</a:t>
            </a:r>
            <a:r>
              <a:rPr b="1" dirty="0">
                <a:latin typeface="微软雅黑"/>
                <a:cs typeface="微软雅黑"/>
              </a:rPr>
              <a:t>2</a:t>
            </a:r>
            <a:r>
              <a:rPr b="1" spc="-4" dirty="0">
                <a:latin typeface="微软雅黑"/>
                <a:cs typeface="微软雅黑"/>
              </a:rPr>
              <a:t> </a:t>
            </a:r>
            <a:r>
              <a:rPr b="1" dirty="0" err="1">
                <a:latin typeface="微软雅黑"/>
                <a:cs typeface="微软雅黑"/>
              </a:rPr>
              <a:t>被称</a:t>
            </a:r>
            <a:r>
              <a:rPr b="1" spc="4" dirty="0" err="1">
                <a:latin typeface="微软雅黑"/>
                <a:cs typeface="微软雅黑"/>
              </a:rPr>
              <a:t>为</a:t>
            </a:r>
            <a:r>
              <a:rPr b="1" spc="-8" dirty="0">
                <a:latin typeface="微软雅黑"/>
                <a:cs typeface="微软雅黑"/>
              </a:rPr>
              <a:t> </a:t>
            </a:r>
            <a:r>
              <a:rPr b="1" spc="-4" dirty="0">
                <a:latin typeface="微软雅黑"/>
                <a:cs typeface="微软雅黑"/>
              </a:rPr>
              <a:t>h</a:t>
            </a:r>
            <a:r>
              <a:rPr b="1" dirty="0">
                <a:latin typeface="微软雅黑"/>
                <a:cs typeface="微软雅黑"/>
              </a:rPr>
              <a:t>2</a:t>
            </a:r>
            <a:endParaRPr b="1" dirty="0">
              <a:latin typeface="Times New Roman"/>
              <a:cs typeface="Times New Roman"/>
            </a:endParaRPr>
          </a:p>
          <a:p>
            <a:pPr marL="295275" indent="-285750">
              <a:buFont typeface="Wingdings" panose="05000000000000000000" pitchFamily="2" charset="2"/>
              <a:buChar char="u"/>
              <a:tabLst>
                <a:tab pos="180499" algn="l"/>
              </a:tabLst>
            </a:pPr>
            <a:r>
              <a:rPr b="1" spc="-4" dirty="0">
                <a:latin typeface="微软雅黑"/>
                <a:cs typeface="微软雅黑"/>
              </a:rPr>
              <a:t>h</a:t>
            </a:r>
            <a:r>
              <a:rPr b="1" dirty="0">
                <a:latin typeface="微软雅黑"/>
                <a:cs typeface="微软雅黑"/>
              </a:rPr>
              <a:t>2c：直接</a:t>
            </a:r>
            <a:r>
              <a:rPr b="1" spc="4" dirty="0">
                <a:latin typeface="微软雅黑"/>
                <a:cs typeface="微软雅黑"/>
              </a:rPr>
              <a:t>在</a:t>
            </a:r>
            <a:r>
              <a:rPr b="1" spc="-8" dirty="0">
                <a:latin typeface="微软雅黑"/>
                <a:cs typeface="微软雅黑"/>
              </a:rPr>
              <a:t> </a:t>
            </a:r>
            <a:r>
              <a:rPr b="1" spc="-79" dirty="0">
                <a:latin typeface="微软雅黑"/>
                <a:cs typeface="微软雅黑"/>
              </a:rPr>
              <a:t>T</a:t>
            </a:r>
            <a:r>
              <a:rPr b="1" dirty="0">
                <a:latin typeface="微软雅黑"/>
                <a:cs typeface="微软雅黑"/>
              </a:rPr>
              <a:t>CP</a:t>
            </a:r>
            <a:r>
              <a:rPr b="1" spc="-4" dirty="0">
                <a:latin typeface="微软雅黑"/>
                <a:cs typeface="微软雅黑"/>
              </a:rPr>
              <a:t> </a:t>
            </a:r>
            <a:r>
              <a:rPr b="1" dirty="0">
                <a:latin typeface="微软雅黑"/>
                <a:cs typeface="微软雅黑"/>
              </a:rPr>
              <a:t>协议之上运行</a:t>
            </a:r>
            <a:r>
              <a:rPr b="1" spc="4" dirty="0">
                <a:latin typeface="微软雅黑"/>
                <a:cs typeface="微软雅黑"/>
              </a:rPr>
              <a:t>的</a:t>
            </a:r>
            <a:r>
              <a:rPr b="1" spc="-8" dirty="0">
                <a:latin typeface="微软雅黑"/>
                <a:cs typeface="微软雅黑"/>
              </a:rPr>
              <a:t> </a:t>
            </a:r>
            <a:r>
              <a:rPr b="1" spc="-4" dirty="0">
                <a:latin typeface="微软雅黑"/>
                <a:cs typeface="微软雅黑"/>
              </a:rPr>
              <a:t>H</a:t>
            </a:r>
            <a:r>
              <a:rPr b="1" spc="26" dirty="0">
                <a:latin typeface="微软雅黑"/>
                <a:cs typeface="微软雅黑"/>
              </a:rPr>
              <a:t>T</a:t>
            </a:r>
            <a:r>
              <a:rPr b="1" spc="-4" dirty="0">
                <a:latin typeface="微软雅黑"/>
                <a:cs typeface="微软雅黑"/>
              </a:rPr>
              <a:t>T</a:t>
            </a:r>
            <a:r>
              <a:rPr b="1" dirty="0">
                <a:latin typeface="微软雅黑"/>
                <a:cs typeface="微软雅黑"/>
              </a:rPr>
              <a:t>P</a:t>
            </a:r>
            <a:r>
              <a:rPr b="1" spc="-4" dirty="0">
                <a:latin typeface="微软雅黑"/>
                <a:cs typeface="微软雅黑"/>
              </a:rPr>
              <a:t>/</a:t>
            </a:r>
            <a:r>
              <a:rPr b="1" dirty="0">
                <a:latin typeface="微软雅黑"/>
                <a:cs typeface="微软雅黑"/>
              </a:rPr>
              <a:t>2</a:t>
            </a:r>
            <a:r>
              <a:rPr b="1" spc="-4" dirty="0">
                <a:latin typeface="微软雅黑"/>
                <a:cs typeface="微软雅黑"/>
              </a:rPr>
              <a:t> </a:t>
            </a:r>
            <a:r>
              <a:rPr b="1" dirty="0">
                <a:latin typeface="微软雅黑"/>
                <a:cs typeface="微软雅黑"/>
              </a:rPr>
              <a:t>被称</a:t>
            </a:r>
            <a:r>
              <a:rPr b="1" spc="4" dirty="0">
                <a:latin typeface="微软雅黑"/>
                <a:cs typeface="微软雅黑"/>
              </a:rPr>
              <a:t>为</a:t>
            </a:r>
            <a:r>
              <a:rPr b="1" spc="-8" dirty="0">
                <a:latin typeface="微软雅黑"/>
                <a:cs typeface="微软雅黑"/>
              </a:rPr>
              <a:t> </a:t>
            </a:r>
            <a:r>
              <a:rPr b="1" spc="-4" dirty="0">
                <a:latin typeface="微软雅黑"/>
                <a:cs typeface="微软雅黑"/>
              </a:rPr>
              <a:t>h</a:t>
            </a:r>
            <a:r>
              <a:rPr b="1" dirty="0">
                <a:latin typeface="微软雅黑"/>
                <a:cs typeface="微软雅黑"/>
              </a:rPr>
              <a:t>2c</a:t>
            </a:r>
          </a:p>
        </p:txBody>
      </p:sp>
      <p:sp>
        <p:nvSpPr>
          <p:cNvPr id="4" name="object 3">
            <a:extLst>
              <a:ext uri="{FF2B5EF4-FFF2-40B4-BE49-F238E27FC236}">
                <a16:creationId xmlns:a16="http://schemas.microsoft.com/office/drawing/2014/main" id="{2E36ECC8-3743-4682-9B2A-172583E68345}"/>
              </a:ext>
            </a:extLst>
          </p:cNvPr>
          <p:cNvSpPr/>
          <p:nvPr/>
        </p:nvSpPr>
        <p:spPr>
          <a:xfrm>
            <a:off x="1926922" y="3420070"/>
            <a:ext cx="5453390" cy="2745233"/>
          </a:xfrm>
          <a:prstGeom prst="rect">
            <a:avLst/>
          </a:prstGeom>
          <a:blipFill>
            <a:blip r:embed="rId4" cstate="print"/>
            <a:stretch>
              <a:fillRect/>
            </a:stretch>
          </a:blipFill>
        </p:spPr>
        <p:txBody>
          <a:bodyPr wrap="square" lIns="0" tIns="0" rIns="0" bIns="0" rtlCol="0"/>
          <a:lstStyle/>
          <a:p>
            <a:endParaRPr/>
          </a:p>
        </p:txBody>
      </p:sp>
      <p:sp>
        <p:nvSpPr>
          <p:cNvPr id="5" name="页脚占位符 3">
            <a:extLst>
              <a:ext uri="{FF2B5EF4-FFF2-40B4-BE49-F238E27FC236}">
                <a16:creationId xmlns:a16="http://schemas.microsoft.com/office/drawing/2014/main" id="{92F0B35E-A2D3-408E-8890-9322D7B7D7FF}"/>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27AF3-BED0-46F8-A046-A129FDC8350F}"/>
              </a:ext>
            </a:extLst>
          </p:cNvPr>
          <p:cNvSpPr>
            <a:spLocks noGrp="1"/>
          </p:cNvSpPr>
          <p:nvPr>
            <p:ph type="title"/>
          </p:nvPr>
        </p:nvSpPr>
        <p:spPr>
          <a:xfrm>
            <a:off x="457200" y="277813"/>
            <a:ext cx="8229600" cy="630907"/>
          </a:xfrm>
        </p:spPr>
        <p:txBody>
          <a:bodyPr/>
          <a:lstStyle/>
          <a:p>
            <a:r>
              <a:rPr lang="zh-CN" altLang="en-US" sz="3200" dirty="0"/>
              <a:t>服务器推送的价值</a:t>
            </a:r>
          </a:p>
        </p:txBody>
      </p:sp>
      <p:sp>
        <p:nvSpPr>
          <p:cNvPr id="3" name="内容占位符 2">
            <a:extLst>
              <a:ext uri="{FF2B5EF4-FFF2-40B4-BE49-F238E27FC236}">
                <a16:creationId xmlns:a16="http://schemas.microsoft.com/office/drawing/2014/main" id="{0DAE35A7-8C89-4FD5-8829-3B0E219A08D8}"/>
              </a:ext>
            </a:extLst>
          </p:cNvPr>
          <p:cNvSpPr>
            <a:spLocks noGrp="1"/>
          </p:cNvSpPr>
          <p:nvPr>
            <p:ph idx="1"/>
          </p:nvPr>
        </p:nvSpPr>
        <p:spPr>
          <a:xfrm>
            <a:off x="457200" y="908720"/>
            <a:ext cx="8579296" cy="2281834"/>
          </a:xfrm>
        </p:spPr>
        <p:txBody>
          <a:bodyPr/>
          <a:lstStyle/>
          <a:p>
            <a:r>
              <a:rPr lang="zh-CN" altLang="en-US" sz="1800" b="1" dirty="0"/>
              <a:t>提前将资源推送至浏览器缓存</a:t>
            </a:r>
          </a:p>
          <a:p>
            <a:r>
              <a:rPr lang="zh-CN" altLang="en-US" sz="1800" b="1" dirty="0"/>
              <a:t>特性</a:t>
            </a:r>
          </a:p>
          <a:p>
            <a:pPr marL="679450" lvl="2" indent="0">
              <a:buNone/>
            </a:pPr>
            <a:r>
              <a:rPr lang="zh-CN" altLang="en-US" sz="1800" dirty="0"/>
              <a:t>推送可以基于已经发送的请求，例如客户端请求 </a:t>
            </a:r>
            <a:r>
              <a:rPr lang="en-US" altLang="zh-CN" sz="1800" dirty="0"/>
              <a:t>html</a:t>
            </a:r>
            <a:r>
              <a:rPr lang="zh-CN" altLang="en-US" sz="1800" dirty="0"/>
              <a:t>，主动推送 </a:t>
            </a:r>
            <a:r>
              <a:rPr lang="en-US" altLang="zh-CN" sz="1800" dirty="0" err="1"/>
              <a:t>js</a:t>
            </a:r>
            <a:r>
              <a:rPr lang="en-US" altLang="zh-CN" sz="1800" dirty="0"/>
              <a:t> </a:t>
            </a:r>
            <a:r>
              <a:rPr lang="zh-CN" altLang="en-US" sz="1800" dirty="0"/>
              <a:t>文件</a:t>
            </a:r>
          </a:p>
          <a:p>
            <a:r>
              <a:rPr lang="zh-CN" altLang="en-US" sz="1800" b="1" dirty="0"/>
              <a:t>实现方式</a:t>
            </a:r>
          </a:p>
          <a:p>
            <a:pPr lvl="1">
              <a:buFont typeface="Wingdings" panose="05000000000000000000" pitchFamily="2" charset="2"/>
              <a:buChar char="l"/>
            </a:pPr>
            <a:r>
              <a:rPr lang="zh-CN" altLang="en-US" sz="1800" dirty="0"/>
              <a:t>推送资源必须对应一个请求</a:t>
            </a:r>
          </a:p>
          <a:p>
            <a:pPr lvl="1">
              <a:buFont typeface="Wingdings" panose="05000000000000000000" pitchFamily="2" charset="2"/>
              <a:buChar char="l"/>
            </a:pPr>
            <a:r>
              <a:rPr lang="zh-CN" altLang="en-US" sz="1800" dirty="0"/>
              <a:t>请求由服务器端</a:t>
            </a:r>
            <a:r>
              <a:rPr lang="en-US" altLang="zh-CN" sz="1800" dirty="0"/>
              <a:t>PUSH_PROMISE </a:t>
            </a:r>
            <a:r>
              <a:rPr lang="zh-CN" altLang="en-US" sz="1800" dirty="0"/>
              <a:t>帧发送</a:t>
            </a:r>
          </a:p>
          <a:p>
            <a:pPr lvl="1">
              <a:buFont typeface="Wingdings" panose="05000000000000000000" pitchFamily="2" charset="2"/>
              <a:buChar char="l"/>
            </a:pPr>
            <a:r>
              <a:rPr lang="zh-CN" altLang="en-US" sz="1800" dirty="0"/>
              <a:t>响应在偶数 </a:t>
            </a:r>
            <a:r>
              <a:rPr lang="en-US" altLang="zh-CN" sz="1800" dirty="0"/>
              <a:t>ID </a:t>
            </a:r>
            <a:r>
              <a:rPr lang="zh-CN" altLang="en-US" sz="1800" dirty="0"/>
              <a:t>的 </a:t>
            </a:r>
            <a:r>
              <a:rPr lang="en-US" altLang="zh-CN" sz="1800" dirty="0"/>
              <a:t>STREAM </a:t>
            </a:r>
            <a:r>
              <a:rPr lang="zh-CN" altLang="en-US" sz="1800" dirty="0"/>
              <a:t>中发送</a:t>
            </a:r>
          </a:p>
        </p:txBody>
      </p:sp>
      <p:sp>
        <p:nvSpPr>
          <p:cNvPr id="4" name="页脚占位符 3">
            <a:extLst>
              <a:ext uri="{FF2B5EF4-FFF2-40B4-BE49-F238E27FC236}">
                <a16:creationId xmlns:a16="http://schemas.microsoft.com/office/drawing/2014/main" id="{E3525CC8-AD0E-4053-A798-00055AEF0F76}"/>
              </a:ext>
            </a:extLst>
          </p:cNvPr>
          <p:cNvSpPr>
            <a:spLocks noGrp="1"/>
          </p:cNvSpPr>
          <p:nvPr>
            <p:ph type="ftr" sz="quarter" idx="11"/>
          </p:nvPr>
        </p:nvSpPr>
        <p:spPr/>
        <p:txBody>
          <a:bodyPr/>
          <a:lstStyle/>
          <a:p>
            <a:pPr>
              <a:defRPr/>
            </a:pPr>
            <a:r>
              <a:rPr lang="zh-CN" altLang="en-US"/>
              <a:t>计算机网络高级教程（第</a:t>
            </a:r>
            <a:r>
              <a:rPr lang="en-US" altLang="zh-CN"/>
              <a:t>2</a:t>
            </a:r>
            <a:r>
              <a:rPr lang="zh-CN" altLang="en-US"/>
              <a:t>版）</a:t>
            </a:r>
            <a:endParaRPr lang="en-US" altLang="zh-CN"/>
          </a:p>
        </p:txBody>
      </p:sp>
      <p:sp>
        <p:nvSpPr>
          <p:cNvPr id="5" name="灯片编号占位符 4">
            <a:extLst>
              <a:ext uri="{FF2B5EF4-FFF2-40B4-BE49-F238E27FC236}">
                <a16:creationId xmlns:a16="http://schemas.microsoft.com/office/drawing/2014/main" id="{E8173551-8ACA-4492-A3FE-522B64019718}"/>
              </a:ext>
            </a:extLst>
          </p:cNvPr>
          <p:cNvSpPr>
            <a:spLocks noGrp="1"/>
          </p:cNvSpPr>
          <p:nvPr>
            <p:ph type="sldNum" sz="quarter" idx="12"/>
          </p:nvPr>
        </p:nvSpPr>
        <p:spPr/>
        <p:txBody>
          <a:bodyPr/>
          <a:lstStyle/>
          <a:p>
            <a:fld id="{E8A7F1D9-56D8-4467-AA6E-8565E4E11955}" type="slidenum">
              <a:rPr lang="en-US" altLang="zh-CN" smtClean="0"/>
              <a:pPr/>
              <a:t>24</a:t>
            </a:fld>
            <a:endParaRPr lang="en-US" altLang="zh-CN"/>
          </a:p>
        </p:txBody>
      </p:sp>
      <p:pic>
        <p:nvPicPr>
          <p:cNvPr id="10" name="图片 9">
            <a:extLst>
              <a:ext uri="{FF2B5EF4-FFF2-40B4-BE49-F238E27FC236}">
                <a16:creationId xmlns:a16="http://schemas.microsoft.com/office/drawing/2014/main" id="{09E1B798-4619-4611-BF81-A0AEE07F6C85}"/>
              </a:ext>
            </a:extLst>
          </p:cNvPr>
          <p:cNvPicPr>
            <a:picLocks noChangeAspect="1"/>
          </p:cNvPicPr>
          <p:nvPr/>
        </p:nvPicPr>
        <p:blipFill>
          <a:blip r:embed="rId2"/>
          <a:stretch>
            <a:fillRect/>
          </a:stretch>
        </p:blipFill>
        <p:spPr>
          <a:xfrm>
            <a:off x="539552" y="1903225"/>
            <a:ext cx="6511522" cy="2181225"/>
          </a:xfrm>
          <a:prstGeom prst="rect">
            <a:avLst/>
          </a:prstGeom>
        </p:spPr>
      </p:pic>
      <p:pic>
        <p:nvPicPr>
          <p:cNvPr id="12" name="图片 11">
            <a:extLst>
              <a:ext uri="{FF2B5EF4-FFF2-40B4-BE49-F238E27FC236}">
                <a16:creationId xmlns:a16="http://schemas.microsoft.com/office/drawing/2014/main" id="{F58F7104-0D0C-4679-A164-309B28793454}"/>
              </a:ext>
            </a:extLst>
          </p:cNvPr>
          <p:cNvPicPr>
            <a:picLocks noChangeAspect="1"/>
          </p:cNvPicPr>
          <p:nvPr/>
        </p:nvPicPr>
        <p:blipFill>
          <a:blip r:embed="rId3"/>
          <a:stretch>
            <a:fillRect/>
          </a:stretch>
        </p:blipFill>
        <p:spPr>
          <a:xfrm>
            <a:off x="563584" y="3980964"/>
            <a:ext cx="6487490" cy="2181225"/>
          </a:xfrm>
          <a:prstGeom prst="rect">
            <a:avLst/>
          </a:prstGeom>
        </p:spPr>
      </p:pic>
      <p:sp>
        <p:nvSpPr>
          <p:cNvPr id="13" name="文本框 12">
            <a:extLst>
              <a:ext uri="{FF2B5EF4-FFF2-40B4-BE49-F238E27FC236}">
                <a16:creationId xmlns:a16="http://schemas.microsoft.com/office/drawing/2014/main" id="{15D1F350-788E-4757-82FE-3DBF70D54A59}"/>
              </a:ext>
            </a:extLst>
          </p:cNvPr>
          <p:cNvSpPr txBox="1"/>
          <p:nvPr/>
        </p:nvSpPr>
        <p:spPr>
          <a:xfrm>
            <a:off x="7308304" y="2996952"/>
            <a:ext cx="1728192" cy="369332"/>
          </a:xfrm>
          <a:prstGeom prst="rect">
            <a:avLst/>
          </a:prstGeom>
          <a:solidFill>
            <a:srgbClr val="0000FF"/>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无服务器推送</a:t>
            </a:r>
          </a:p>
        </p:txBody>
      </p:sp>
      <p:sp>
        <p:nvSpPr>
          <p:cNvPr id="14" name="文本框 13">
            <a:extLst>
              <a:ext uri="{FF2B5EF4-FFF2-40B4-BE49-F238E27FC236}">
                <a16:creationId xmlns:a16="http://schemas.microsoft.com/office/drawing/2014/main" id="{FD4DEB4C-0542-44CC-B8E0-CE40D6AD3506}"/>
              </a:ext>
            </a:extLst>
          </p:cNvPr>
          <p:cNvSpPr txBox="1"/>
          <p:nvPr/>
        </p:nvSpPr>
        <p:spPr>
          <a:xfrm>
            <a:off x="7308304" y="5071576"/>
            <a:ext cx="1800493" cy="369332"/>
          </a:xfrm>
          <a:prstGeom prst="rect">
            <a:avLst/>
          </a:prstGeom>
          <a:solidFill>
            <a:srgbClr val="0000FF"/>
          </a:solid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使用服务器推送</a:t>
            </a:r>
          </a:p>
        </p:txBody>
      </p:sp>
    </p:spTree>
    <p:extLst>
      <p:ext uri="{BB962C8B-B14F-4D97-AF65-F5344CB8AC3E}">
        <p14:creationId xmlns:p14="http://schemas.microsoft.com/office/powerpoint/2010/main" val="2016271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80">
                                          <p:stCondLst>
                                            <p:cond delay="0"/>
                                          </p:stCondLst>
                                        </p:cTn>
                                        <p:tgtEl>
                                          <p:spTgt spid="12"/>
                                        </p:tgtEl>
                                      </p:cBhvr>
                                    </p:animEffect>
                                    <p:anim calcmode="lin" valueType="num">
                                      <p:cBhvr>
                                        <p:cTn id="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5" dur="26">
                                          <p:stCondLst>
                                            <p:cond delay="650"/>
                                          </p:stCondLst>
                                        </p:cTn>
                                        <p:tgtEl>
                                          <p:spTgt spid="12"/>
                                        </p:tgtEl>
                                      </p:cBhvr>
                                      <p:to x="100000" y="60000"/>
                                    </p:animScale>
                                    <p:animScale>
                                      <p:cBhvr>
                                        <p:cTn id="46" dur="166" decel="50000">
                                          <p:stCondLst>
                                            <p:cond delay="676"/>
                                          </p:stCondLst>
                                        </p:cTn>
                                        <p:tgtEl>
                                          <p:spTgt spid="12"/>
                                        </p:tgtEl>
                                      </p:cBhvr>
                                      <p:to x="100000" y="100000"/>
                                    </p:animScale>
                                    <p:animScale>
                                      <p:cBhvr>
                                        <p:cTn id="47" dur="26">
                                          <p:stCondLst>
                                            <p:cond delay="1312"/>
                                          </p:stCondLst>
                                        </p:cTn>
                                        <p:tgtEl>
                                          <p:spTgt spid="12"/>
                                        </p:tgtEl>
                                      </p:cBhvr>
                                      <p:to x="100000" y="80000"/>
                                    </p:animScale>
                                    <p:animScale>
                                      <p:cBhvr>
                                        <p:cTn id="48" dur="166" decel="50000">
                                          <p:stCondLst>
                                            <p:cond delay="1338"/>
                                          </p:stCondLst>
                                        </p:cTn>
                                        <p:tgtEl>
                                          <p:spTgt spid="12"/>
                                        </p:tgtEl>
                                      </p:cBhvr>
                                      <p:to x="100000" y="100000"/>
                                    </p:animScale>
                                    <p:animScale>
                                      <p:cBhvr>
                                        <p:cTn id="49" dur="26">
                                          <p:stCondLst>
                                            <p:cond delay="1642"/>
                                          </p:stCondLst>
                                        </p:cTn>
                                        <p:tgtEl>
                                          <p:spTgt spid="12"/>
                                        </p:tgtEl>
                                      </p:cBhvr>
                                      <p:to x="100000" y="90000"/>
                                    </p:animScale>
                                    <p:animScale>
                                      <p:cBhvr>
                                        <p:cTn id="50" dur="166" decel="50000">
                                          <p:stCondLst>
                                            <p:cond delay="1668"/>
                                          </p:stCondLst>
                                        </p:cTn>
                                        <p:tgtEl>
                                          <p:spTgt spid="12"/>
                                        </p:tgtEl>
                                      </p:cBhvr>
                                      <p:to x="100000" y="100000"/>
                                    </p:animScale>
                                    <p:animScale>
                                      <p:cBhvr>
                                        <p:cTn id="51" dur="26">
                                          <p:stCondLst>
                                            <p:cond delay="1808"/>
                                          </p:stCondLst>
                                        </p:cTn>
                                        <p:tgtEl>
                                          <p:spTgt spid="12"/>
                                        </p:tgtEl>
                                      </p:cBhvr>
                                      <p:to x="100000" y="95000"/>
                                    </p:animScale>
                                    <p:animScale>
                                      <p:cBhvr>
                                        <p:cTn id="52" dur="166" decel="50000">
                                          <p:stCondLst>
                                            <p:cond delay="1834"/>
                                          </p:stCondLst>
                                        </p:cTn>
                                        <p:tgtEl>
                                          <p:spTgt spid="12"/>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329795"/>
            <a:ext cx="7844735" cy="492443"/>
          </a:xfrm>
          <a:prstGeom prst="rect">
            <a:avLst/>
          </a:prstGeom>
        </p:spPr>
        <p:txBody>
          <a:bodyPr vert="horz" wrap="square" lIns="0" tIns="0" rIns="0" bIns="0" numCol="1" rtlCol="0" anchor="t" anchorCtr="0" compatLnSpc="1">
            <a:prstTxWarp prst="textNoShape">
              <a:avLst/>
            </a:prstTxWarp>
            <a:spAutoFit/>
          </a:bodyPr>
          <a:lstStyle/>
          <a:p>
            <a:pPr marL="9525"/>
            <a:r>
              <a:rPr sz="3200" dirty="0"/>
              <a:t>当获</a:t>
            </a:r>
            <a:r>
              <a:rPr sz="3200" spc="-4" dirty="0"/>
              <a:t>取</a:t>
            </a:r>
            <a:r>
              <a:rPr sz="3200" dirty="0"/>
              <a:t> </a:t>
            </a:r>
            <a:r>
              <a:rPr sz="3200" spc="-4" dirty="0"/>
              <a:t>H</a:t>
            </a:r>
            <a:r>
              <a:rPr sz="3200" dirty="0"/>
              <a:t>TM</a:t>
            </a:r>
            <a:r>
              <a:rPr sz="3200" spc="-8" dirty="0"/>
              <a:t>L</a:t>
            </a:r>
            <a:r>
              <a:rPr sz="3200" dirty="0"/>
              <a:t> 后，需</a:t>
            </a:r>
            <a:r>
              <a:rPr sz="3200" spc="-4" dirty="0"/>
              <a:t>要</a:t>
            </a:r>
            <a:r>
              <a:rPr sz="3200" dirty="0"/>
              <a:t> </a:t>
            </a:r>
            <a:r>
              <a:rPr sz="3200" spc="-4" dirty="0"/>
              <a:t>CS</a:t>
            </a:r>
            <a:r>
              <a:rPr sz="3200" spc="-8" dirty="0"/>
              <a:t>S</a:t>
            </a:r>
            <a:r>
              <a:rPr sz="3200" dirty="0"/>
              <a:t> 资源</a:t>
            </a:r>
            <a:r>
              <a:rPr sz="3200" spc="-4" dirty="0"/>
              <a:t>时</a:t>
            </a:r>
          </a:p>
        </p:txBody>
      </p:sp>
      <p:sp>
        <p:nvSpPr>
          <p:cNvPr id="3" name="object 3"/>
          <p:cNvSpPr txBox="1"/>
          <p:nvPr/>
        </p:nvSpPr>
        <p:spPr>
          <a:xfrm>
            <a:off x="709468" y="1336751"/>
            <a:ext cx="5878756" cy="369332"/>
          </a:xfrm>
          <a:prstGeom prst="rect">
            <a:avLst/>
          </a:prstGeom>
        </p:spPr>
        <p:txBody>
          <a:bodyPr vert="horz" wrap="square" lIns="0" tIns="0" rIns="0" bIns="0" rtlCol="0">
            <a:spAutoFit/>
          </a:bodyPr>
          <a:lstStyle/>
          <a:p>
            <a:pPr marL="9525">
              <a:tabLst>
                <a:tab pos="180499" algn="l"/>
              </a:tabLst>
            </a:pPr>
            <a:r>
              <a:rPr sz="1500" dirty="0">
                <a:latin typeface="Arial"/>
                <a:cs typeface="Arial"/>
              </a:rPr>
              <a:t>•	</a:t>
            </a:r>
            <a:r>
              <a:rPr sz="2400" dirty="0">
                <a:latin typeface="微软雅黑"/>
                <a:cs typeface="微软雅黑"/>
              </a:rPr>
              <a:t>浏览器触发方式：需要两次往返</a:t>
            </a:r>
            <a:r>
              <a:rPr sz="2400" spc="4" dirty="0">
                <a:latin typeface="微软雅黑"/>
                <a:cs typeface="微软雅黑"/>
              </a:rPr>
              <a:t>！</a:t>
            </a:r>
            <a:endParaRPr sz="2400" dirty="0">
              <a:latin typeface="微软雅黑"/>
              <a:cs typeface="微软雅黑"/>
            </a:endParaRPr>
          </a:p>
        </p:txBody>
      </p:sp>
      <p:pic>
        <p:nvPicPr>
          <p:cNvPr id="17" name="内容占位符 6">
            <a:extLst>
              <a:ext uri="{FF2B5EF4-FFF2-40B4-BE49-F238E27FC236}">
                <a16:creationId xmlns:a16="http://schemas.microsoft.com/office/drawing/2014/main" id="{14EF35C4-DA8E-43F4-92D9-4615DA09EF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1916832"/>
            <a:ext cx="7844734" cy="4252077"/>
          </a:xfrm>
        </p:spPr>
      </p:pic>
      <p:sp>
        <p:nvSpPr>
          <p:cNvPr id="19" name="页脚占位符 3">
            <a:extLst>
              <a:ext uri="{FF2B5EF4-FFF2-40B4-BE49-F238E27FC236}">
                <a16:creationId xmlns:a16="http://schemas.microsoft.com/office/drawing/2014/main" id="{9737AB2A-7C4D-4213-BB68-1BAFF3EDACBA}"/>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67544" y="423227"/>
            <a:ext cx="43204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9525" eaLnBrk="0" hangingPunct="0">
              <a:defRPr sz="3200">
                <a:solidFill>
                  <a:schemeClr val="tx2"/>
                </a:solidFill>
                <a:latin typeface="+mj-lt"/>
                <a:ea typeface="+mj-ea"/>
                <a:cs typeface="+mj-cs"/>
              </a:defRPr>
            </a:lvl1pPr>
            <a:lvl2pPr eaLnBrk="0" hangingPunct="0">
              <a:defRPr sz="4200">
                <a:solidFill>
                  <a:schemeClr val="tx2"/>
                </a:solidFill>
                <a:latin typeface="Garamond" pitchFamily="18" charset="0"/>
              </a:defRPr>
            </a:lvl2pPr>
            <a:lvl3pPr eaLnBrk="0" hangingPunct="0">
              <a:defRPr sz="4200">
                <a:solidFill>
                  <a:schemeClr val="tx2"/>
                </a:solidFill>
                <a:latin typeface="Garamond" pitchFamily="18" charset="0"/>
              </a:defRPr>
            </a:lvl3pPr>
            <a:lvl4pPr eaLnBrk="0" hangingPunct="0">
              <a:defRPr sz="4200">
                <a:solidFill>
                  <a:schemeClr val="tx2"/>
                </a:solidFill>
                <a:latin typeface="Garamond" pitchFamily="18" charset="0"/>
              </a:defRPr>
            </a:lvl4pPr>
            <a:lvl5pPr eaLnBrk="0" hangingPunct="0">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dirty="0"/>
              <a:t>PUSH_PROMISE 方式</a:t>
            </a:r>
          </a:p>
        </p:txBody>
      </p:sp>
      <p:sp>
        <p:nvSpPr>
          <p:cNvPr id="7" name="object 7"/>
          <p:cNvSpPr txBox="1"/>
          <p:nvPr/>
        </p:nvSpPr>
        <p:spPr>
          <a:xfrm>
            <a:off x="467544" y="1185909"/>
            <a:ext cx="8064896" cy="769441"/>
          </a:xfrm>
          <a:prstGeom prst="rect">
            <a:avLst/>
          </a:prstGeom>
        </p:spPr>
        <p:txBody>
          <a:bodyPr vert="horz" wrap="square" lIns="0" tIns="0" rIns="0" bIns="0" rtlCol="0">
            <a:spAutoFit/>
          </a:bodyPr>
          <a:lstStyle/>
          <a:p>
            <a:pPr marL="9525">
              <a:tabLst>
                <a:tab pos="180499" algn="l"/>
              </a:tabLst>
            </a:pPr>
            <a:r>
              <a:rPr sz="1350" dirty="0">
                <a:latin typeface="Arial"/>
                <a:cs typeface="Arial"/>
              </a:rPr>
              <a:t>•	</a:t>
            </a:r>
            <a:r>
              <a:rPr sz="2000" b="1" dirty="0">
                <a:latin typeface="微软雅黑 Light"/>
                <a:cs typeface="微软雅黑 Light"/>
              </a:rPr>
              <a:t>在 </a:t>
            </a:r>
            <a:r>
              <a:rPr sz="2000" b="1" spc="-4" dirty="0">
                <a:latin typeface="微软雅黑 Light"/>
                <a:cs typeface="微软雅黑 Light"/>
              </a:rPr>
              <a:t>S</a:t>
            </a:r>
            <a:r>
              <a:rPr sz="2000" b="1" spc="-8" dirty="0">
                <a:latin typeface="微软雅黑 Light"/>
                <a:cs typeface="微软雅黑 Light"/>
              </a:rPr>
              <a:t>t</a:t>
            </a:r>
            <a:r>
              <a:rPr sz="2000" b="1" spc="-34" dirty="0">
                <a:latin typeface="微软雅黑 Light"/>
                <a:cs typeface="微软雅黑 Light"/>
              </a:rPr>
              <a:t>r</a:t>
            </a:r>
            <a:r>
              <a:rPr sz="2000" b="1" spc="-4" dirty="0">
                <a:latin typeface="微软雅黑 Light"/>
                <a:cs typeface="微软雅黑 Light"/>
              </a:rPr>
              <a:t>eam1</a:t>
            </a:r>
            <a:r>
              <a:rPr sz="2000" b="1" spc="4" dirty="0">
                <a:latin typeface="微软雅黑 Light"/>
                <a:cs typeface="微软雅黑 Light"/>
              </a:rPr>
              <a:t> </a:t>
            </a:r>
            <a:r>
              <a:rPr sz="2000" b="1" dirty="0">
                <a:latin typeface="微软雅黑 Light"/>
                <a:cs typeface="微软雅黑 Light"/>
              </a:rPr>
              <a:t>中通知客户端 </a:t>
            </a:r>
            <a:r>
              <a:rPr sz="2000" b="1" spc="-4" dirty="0">
                <a:latin typeface="微软雅黑 Light"/>
                <a:cs typeface="微软雅黑 Light"/>
              </a:rPr>
              <a:t>CSS</a:t>
            </a:r>
            <a:r>
              <a:rPr sz="2000" b="1" dirty="0">
                <a:latin typeface="微软雅黑 Light"/>
                <a:cs typeface="微软雅黑 Light"/>
              </a:rPr>
              <a:t> 资源即将来临</a:t>
            </a:r>
          </a:p>
          <a:p>
            <a:pPr marL="9525">
              <a:spcBef>
                <a:spcPts val="1185"/>
              </a:spcBef>
              <a:tabLst>
                <a:tab pos="180499" algn="l"/>
              </a:tabLst>
            </a:pPr>
            <a:r>
              <a:rPr sz="2000" b="1" dirty="0">
                <a:latin typeface="Arial"/>
                <a:cs typeface="Arial"/>
              </a:rPr>
              <a:t>•	</a:t>
            </a:r>
            <a:r>
              <a:rPr sz="2000" b="1" dirty="0">
                <a:latin typeface="微软雅黑 Light"/>
                <a:cs typeface="微软雅黑 Light"/>
              </a:rPr>
              <a:t>在 </a:t>
            </a:r>
            <a:r>
              <a:rPr sz="2000" b="1" spc="-4" dirty="0">
                <a:latin typeface="微软雅黑 Light"/>
                <a:cs typeface="微软雅黑 Light"/>
              </a:rPr>
              <a:t>S</a:t>
            </a:r>
            <a:r>
              <a:rPr sz="2000" b="1" spc="-8" dirty="0">
                <a:latin typeface="微软雅黑 Light"/>
                <a:cs typeface="微软雅黑 Light"/>
              </a:rPr>
              <a:t>t</a:t>
            </a:r>
            <a:r>
              <a:rPr sz="2000" b="1" spc="-34" dirty="0">
                <a:latin typeface="微软雅黑 Light"/>
                <a:cs typeface="微软雅黑 Light"/>
              </a:rPr>
              <a:t>r</a:t>
            </a:r>
            <a:r>
              <a:rPr sz="2000" b="1" spc="-4" dirty="0">
                <a:latin typeface="微软雅黑 Light"/>
                <a:cs typeface="微软雅黑 Light"/>
              </a:rPr>
              <a:t>eam</a:t>
            </a:r>
            <a:r>
              <a:rPr sz="2000" b="1" dirty="0">
                <a:latin typeface="微软雅黑 Light"/>
                <a:cs typeface="微软雅黑 Light"/>
              </a:rPr>
              <a:t>2 中发送 </a:t>
            </a:r>
            <a:r>
              <a:rPr sz="2000" b="1" spc="-4" dirty="0">
                <a:latin typeface="微软雅黑 Light"/>
                <a:cs typeface="微软雅黑 Light"/>
              </a:rPr>
              <a:t>CSS</a:t>
            </a:r>
            <a:r>
              <a:rPr sz="2000" b="1" dirty="0">
                <a:latin typeface="微软雅黑 Light"/>
                <a:cs typeface="微软雅黑 Light"/>
              </a:rPr>
              <a:t> 资源（</a:t>
            </a:r>
            <a:r>
              <a:rPr sz="2000" b="1" spc="-4" dirty="0">
                <a:latin typeface="微软雅黑 Light"/>
                <a:cs typeface="微软雅黑 Light"/>
              </a:rPr>
              <a:t>S</a:t>
            </a:r>
            <a:r>
              <a:rPr sz="2000" b="1" spc="-8" dirty="0">
                <a:latin typeface="微软雅黑 Light"/>
                <a:cs typeface="微软雅黑 Light"/>
              </a:rPr>
              <a:t>t</a:t>
            </a:r>
            <a:r>
              <a:rPr sz="2000" b="1" spc="-34" dirty="0">
                <a:latin typeface="微软雅黑 Light"/>
                <a:cs typeface="微软雅黑 Light"/>
              </a:rPr>
              <a:t>r</a:t>
            </a:r>
            <a:r>
              <a:rPr sz="2000" b="1" spc="-4" dirty="0">
                <a:latin typeface="微软雅黑 Light"/>
                <a:cs typeface="微软雅黑 Light"/>
              </a:rPr>
              <a:t>eam1</a:t>
            </a:r>
            <a:r>
              <a:rPr sz="2000" b="1" spc="4" dirty="0">
                <a:latin typeface="微软雅黑 Light"/>
                <a:cs typeface="微软雅黑 Light"/>
              </a:rPr>
              <a:t> </a:t>
            </a:r>
            <a:r>
              <a:rPr sz="2000" b="1" dirty="0">
                <a:latin typeface="微软雅黑 Light"/>
                <a:cs typeface="微软雅黑 Light"/>
              </a:rPr>
              <a:t>和 2 可以并发！）</a:t>
            </a:r>
          </a:p>
        </p:txBody>
      </p:sp>
      <p:pic>
        <p:nvPicPr>
          <p:cNvPr id="20" name="图片 19">
            <a:extLst>
              <a:ext uri="{FF2B5EF4-FFF2-40B4-BE49-F238E27FC236}">
                <a16:creationId xmlns:a16="http://schemas.microsoft.com/office/drawing/2014/main" id="{098556FC-7884-4928-9F50-018E4A17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62" y="2225589"/>
            <a:ext cx="7776864" cy="3982507"/>
          </a:xfrm>
          <a:prstGeom prst="rect">
            <a:avLst/>
          </a:prstGeom>
        </p:spPr>
      </p:pic>
      <p:sp>
        <p:nvSpPr>
          <p:cNvPr id="31" name="页脚占位符 3">
            <a:extLst>
              <a:ext uri="{FF2B5EF4-FFF2-40B4-BE49-F238E27FC236}">
                <a16:creationId xmlns:a16="http://schemas.microsoft.com/office/drawing/2014/main" id="{819A46F4-9E38-412E-A60C-BF51358297C2}"/>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02A4A-415A-4B4B-A37F-DA41631BD688}"/>
              </a:ext>
            </a:extLst>
          </p:cNvPr>
          <p:cNvSpPr>
            <a:spLocks noGrp="1"/>
          </p:cNvSpPr>
          <p:nvPr>
            <p:ph type="title"/>
          </p:nvPr>
        </p:nvSpPr>
        <p:spPr>
          <a:xfrm>
            <a:off x="457200" y="277813"/>
            <a:ext cx="8435280" cy="677425"/>
          </a:xfrm>
        </p:spPr>
        <p:txBody>
          <a:bodyPr/>
          <a:lstStyle/>
          <a:p>
            <a:r>
              <a:rPr lang="en-US" altLang="zh-CN" sz="3200" dirty="0"/>
              <a:t>Google Analytics HTTP/1.x  HTTP/2</a:t>
            </a:r>
            <a:endParaRPr lang="zh-CN" altLang="en-US" sz="3200" dirty="0"/>
          </a:p>
        </p:txBody>
      </p:sp>
      <p:sp>
        <p:nvSpPr>
          <p:cNvPr id="3" name="内容占位符 2">
            <a:extLst>
              <a:ext uri="{FF2B5EF4-FFF2-40B4-BE49-F238E27FC236}">
                <a16:creationId xmlns:a16="http://schemas.microsoft.com/office/drawing/2014/main" id="{EC2EBD35-58D0-4DC2-8F9B-C012A22572FF}"/>
              </a:ext>
            </a:extLst>
          </p:cNvPr>
          <p:cNvSpPr>
            <a:spLocks noGrp="1"/>
          </p:cNvSpPr>
          <p:nvPr>
            <p:ph idx="1"/>
          </p:nvPr>
        </p:nvSpPr>
        <p:spPr>
          <a:xfrm>
            <a:off x="5791200" y="3429000"/>
            <a:ext cx="3101280" cy="2701925"/>
          </a:xfrm>
        </p:spPr>
        <p:txBody>
          <a:bodyPr/>
          <a:lstStyle/>
          <a:p>
            <a:endParaRPr lang="zh-CN" altLang="en-US" dirty="0"/>
          </a:p>
        </p:txBody>
      </p:sp>
      <p:sp>
        <p:nvSpPr>
          <p:cNvPr id="4" name="页脚占位符 3">
            <a:extLst>
              <a:ext uri="{FF2B5EF4-FFF2-40B4-BE49-F238E27FC236}">
                <a16:creationId xmlns:a16="http://schemas.microsoft.com/office/drawing/2014/main" id="{FEF3E575-077F-4964-AE7A-B0D9DAFA0A2E}"/>
              </a:ext>
            </a:extLst>
          </p:cNvPr>
          <p:cNvSpPr>
            <a:spLocks noGrp="1"/>
          </p:cNvSpPr>
          <p:nvPr>
            <p:ph type="ftr" sz="quarter" idx="11"/>
          </p:nvPr>
        </p:nvSpPr>
        <p:spPr/>
        <p:txBody>
          <a:bodyPr/>
          <a:lstStyle/>
          <a:p>
            <a:pPr>
              <a:defRPr/>
            </a:pPr>
            <a:r>
              <a:rPr lang="zh-CN" altLang="en-US"/>
              <a:t>计算机网络高级教程（第</a:t>
            </a:r>
            <a:r>
              <a:rPr lang="en-US" altLang="zh-CN"/>
              <a:t>2</a:t>
            </a:r>
            <a:r>
              <a:rPr lang="zh-CN" altLang="en-US"/>
              <a:t>版）</a:t>
            </a:r>
            <a:endParaRPr lang="en-US" altLang="zh-CN"/>
          </a:p>
        </p:txBody>
      </p:sp>
      <p:sp>
        <p:nvSpPr>
          <p:cNvPr id="5" name="灯片编号占位符 4">
            <a:extLst>
              <a:ext uri="{FF2B5EF4-FFF2-40B4-BE49-F238E27FC236}">
                <a16:creationId xmlns:a16="http://schemas.microsoft.com/office/drawing/2014/main" id="{3C45389E-5810-46DF-9A7D-F9083C09D9E7}"/>
              </a:ext>
            </a:extLst>
          </p:cNvPr>
          <p:cNvSpPr>
            <a:spLocks noGrp="1"/>
          </p:cNvSpPr>
          <p:nvPr>
            <p:ph type="sldNum" sz="quarter" idx="12"/>
          </p:nvPr>
        </p:nvSpPr>
        <p:spPr/>
        <p:txBody>
          <a:bodyPr/>
          <a:lstStyle/>
          <a:p>
            <a:fld id="{E8A7F1D9-56D8-4467-AA6E-8565E4E11955}" type="slidenum">
              <a:rPr lang="en-US" altLang="zh-CN" smtClean="0"/>
              <a:pPr/>
              <a:t>27</a:t>
            </a:fld>
            <a:endParaRPr lang="en-US" altLang="zh-CN"/>
          </a:p>
        </p:txBody>
      </p:sp>
      <p:pic>
        <p:nvPicPr>
          <p:cNvPr id="6" name="image42.jpeg">
            <a:extLst>
              <a:ext uri="{FF2B5EF4-FFF2-40B4-BE49-F238E27FC236}">
                <a16:creationId xmlns:a16="http://schemas.microsoft.com/office/drawing/2014/main" id="{A0A0D6C5-3218-449F-BE44-8721FEDED5BC}"/>
              </a:ext>
            </a:extLst>
          </p:cNvPr>
          <p:cNvPicPr/>
          <p:nvPr/>
        </p:nvPicPr>
        <p:blipFill>
          <a:blip r:embed="rId2" cstate="print"/>
          <a:stretch>
            <a:fillRect/>
          </a:stretch>
        </p:blipFill>
        <p:spPr>
          <a:xfrm>
            <a:off x="457200" y="955238"/>
            <a:ext cx="7931224" cy="2500182"/>
          </a:xfrm>
          <a:prstGeom prst="rect">
            <a:avLst/>
          </a:prstGeom>
        </p:spPr>
      </p:pic>
      <p:pic>
        <p:nvPicPr>
          <p:cNvPr id="7" name="image43.jpeg">
            <a:extLst>
              <a:ext uri="{FF2B5EF4-FFF2-40B4-BE49-F238E27FC236}">
                <a16:creationId xmlns:a16="http://schemas.microsoft.com/office/drawing/2014/main" id="{98EA5F1E-B078-4763-A2B6-676B95E005B7}"/>
              </a:ext>
            </a:extLst>
          </p:cNvPr>
          <p:cNvPicPr/>
          <p:nvPr/>
        </p:nvPicPr>
        <p:blipFill>
          <a:blip r:embed="rId3" cstate="print"/>
          <a:stretch>
            <a:fillRect/>
          </a:stretch>
        </p:blipFill>
        <p:spPr>
          <a:xfrm>
            <a:off x="495300" y="3572895"/>
            <a:ext cx="7931224" cy="2500182"/>
          </a:xfrm>
          <a:prstGeom prst="rect">
            <a:avLst/>
          </a:prstGeom>
        </p:spPr>
      </p:pic>
      <p:sp>
        <p:nvSpPr>
          <p:cNvPr id="9" name="矩形 8">
            <a:extLst>
              <a:ext uri="{FF2B5EF4-FFF2-40B4-BE49-F238E27FC236}">
                <a16:creationId xmlns:a16="http://schemas.microsoft.com/office/drawing/2014/main" id="{FE6B33A5-34BD-4371-9784-9D5D9B0C2639}"/>
              </a:ext>
            </a:extLst>
          </p:cNvPr>
          <p:cNvSpPr/>
          <p:nvPr/>
        </p:nvSpPr>
        <p:spPr>
          <a:xfrm>
            <a:off x="3557138" y="3244334"/>
            <a:ext cx="2029723" cy="369332"/>
          </a:xfrm>
          <a:prstGeom prst="rect">
            <a:avLst/>
          </a:prstGeom>
        </p:spPr>
        <p:txBody>
          <a:bodyPr wrap="none">
            <a:spAutoFit/>
          </a:bodyPr>
          <a:lstStyle/>
          <a:p>
            <a:r>
              <a:rPr lang="en-US" altLang="zh-CN"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Google</a:t>
            </a:r>
            <a:r>
              <a:rPr lang="en-US" altLang="zh-CN" spc="-175"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 </a:t>
            </a:r>
            <a:r>
              <a:rPr lang="en-US" altLang="zh-CN"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Analytics</a:t>
            </a:r>
            <a:endParaRPr lang="zh-CN" altLang="en-US" dirty="0"/>
          </a:p>
        </p:txBody>
      </p:sp>
      <p:sp>
        <p:nvSpPr>
          <p:cNvPr id="11" name="矩形 10">
            <a:extLst>
              <a:ext uri="{FF2B5EF4-FFF2-40B4-BE49-F238E27FC236}">
                <a16:creationId xmlns:a16="http://schemas.microsoft.com/office/drawing/2014/main" id="{9152FF32-AF12-428A-A140-83B8D4C2EE30}"/>
              </a:ext>
            </a:extLst>
          </p:cNvPr>
          <p:cNvSpPr/>
          <p:nvPr/>
        </p:nvSpPr>
        <p:spPr>
          <a:xfrm>
            <a:off x="3557138" y="3244334"/>
            <a:ext cx="2029723" cy="369332"/>
          </a:xfrm>
          <a:prstGeom prst="rect">
            <a:avLst/>
          </a:prstGeom>
        </p:spPr>
        <p:txBody>
          <a:bodyPr wrap="none">
            <a:spAutoFit/>
          </a:bodyPr>
          <a:lstStyle/>
          <a:p>
            <a:r>
              <a:rPr lang="en-US" altLang="zh-CN"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Google</a:t>
            </a:r>
            <a:r>
              <a:rPr lang="en-US" altLang="zh-CN" spc="-175"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 </a:t>
            </a:r>
            <a:r>
              <a:rPr lang="en-US" altLang="zh-CN" dirty="0">
                <a:solidFill>
                  <a:srgbClr val="252525"/>
                </a:solidFill>
                <a:latin typeface="Bookman Old Style" panose="02050604050505020204" pitchFamily="18" charset="0"/>
                <a:ea typeface="Bookman Old Style" panose="02050604050505020204" pitchFamily="18" charset="0"/>
                <a:cs typeface="Bookman Old Style" panose="02050604050505020204" pitchFamily="18" charset="0"/>
              </a:rPr>
              <a:t>Analytics</a:t>
            </a:r>
            <a:endParaRPr lang="zh-CN" altLang="en-US" dirty="0"/>
          </a:p>
        </p:txBody>
      </p:sp>
      <p:sp>
        <p:nvSpPr>
          <p:cNvPr id="8" name="AutoShape 2">
            <a:extLst>
              <a:ext uri="{FF2B5EF4-FFF2-40B4-BE49-F238E27FC236}">
                <a16:creationId xmlns:a16="http://schemas.microsoft.com/office/drawing/2014/main" id="{17F6E220-5407-44D1-AF71-EE9226AB080F}"/>
              </a:ext>
            </a:extLst>
          </p:cNvPr>
          <p:cNvSpPr>
            <a:spLocks noChangeAspect="1" noChangeArrowheads="1"/>
          </p:cNvSpPr>
          <p:nvPr/>
        </p:nvSpPr>
        <p:spPr bwMode="auto">
          <a:xfrm>
            <a:off x="4000288" y="3219506"/>
            <a:ext cx="269095" cy="2710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436" name="Picture 4">
            <a:extLst>
              <a:ext uri="{FF2B5EF4-FFF2-40B4-BE49-F238E27FC236}">
                <a16:creationId xmlns:a16="http://schemas.microsoft.com/office/drawing/2014/main" id="{FEAEDCD9-167B-4B40-ABAF-3B0CF38C0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02" y="2143138"/>
            <a:ext cx="8072861" cy="270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763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randombar(horizontal)">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CDF9A-8931-498D-9E66-51FE31803BB9}"/>
              </a:ext>
            </a:extLst>
          </p:cNvPr>
          <p:cNvSpPr>
            <a:spLocks noGrp="1"/>
          </p:cNvSpPr>
          <p:nvPr>
            <p:ph type="title"/>
          </p:nvPr>
        </p:nvSpPr>
        <p:spPr/>
        <p:txBody>
          <a:bodyPr/>
          <a:lstStyle/>
          <a:p>
            <a:r>
              <a:rPr lang="en-US" altLang="zh-CN" b="1" i="0" dirty="0">
                <a:solidFill>
                  <a:srgbClr val="222226"/>
                </a:solidFill>
                <a:effectLst/>
                <a:latin typeface="PingFang SC"/>
              </a:rPr>
              <a:t>HTTP/3</a:t>
            </a:r>
            <a:endParaRPr lang="zh-CN" altLang="en-US" dirty="0"/>
          </a:p>
        </p:txBody>
      </p:sp>
      <p:pic>
        <p:nvPicPr>
          <p:cNvPr id="7" name="内容占位符 6">
            <a:extLst>
              <a:ext uri="{FF2B5EF4-FFF2-40B4-BE49-F238E27FC236}">
                <a16:creationId xmlns:a16="http://schemas.microsoft.com/office/drawing/2014/main" id="{2AB4DAA0-5238-429C-9412-827A371B14E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8403" y="1064193"/>
            <a:ext cx="5678594" cy="5442969"/>
          </a:xfrm>
        </p:spPr>
      </p:pic>
      <p:sp>
        <p:nvSpPr>
          <p:cNvPr id="4" name="日期占位符 3">
            <a:extLst>
              <a:ext uri="{FF2B5EF4-FFF2-40B4-BE49-F238E27FC236}">
                <a16:creationId xmlns:a16="http://schemas.microsoft.com/office/drawing/2014/main" id="{C1B0803D-D297-4B87-9149-DFAC630F42D3}"/>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A7BE217B-D61C-4312-A0B0-FC7E685929B8}"/>
              </a:ext>
            </a:extLst>
          </p:cNvPr>
          <p:cNvSpPr>
            <a:spLocks noGrp="1"/>
          </p:cNvSpPr>
          <p:nvPr>
            <p:ph type="sldNum" sz="quarter" idx="11"/>
          </p:nvPr>
        </p:nvSpPr>
        <p:spPr/>
        <p:txBody>
          <a:bodyPr/>
          <a:lstStyle/>
          <a:p>
            <a:pPr>
              <a:defRPr/>
            </a:pPr>
            <a:fld id="{924DA50A-9525-4AB5-80F4-51DD34C4B33B}" type="slidenum">
              <a:rPr lang="en-US" altLang="zh-CN" smtClean="0"/>
              <a:pPr>
                <a:defRPr/>
              </a:pPr>
              <a:t>28</a:t>
            </a:fld>
            <a:endParaRPr lang="en-US" altLang="zh-CN"/>
          </a:p>
        </p:txBody>
      </p:sp>
      <p:pic>
        <p:nvPicPr>
          <p:cNvPr id="10" name="图片 9">
            <a:extLst>
              <a:ext uri="{FF2B5EF4-FFF2-40B4-BE49-F238E27FC236}">
                <a16:creationId xmlns:a16="http://schemas.microsoft.com/office/drawing/2014/main" id="{DE6FF905-6049-4DD3-8B69-404C4A6300C8}"/>
              </a:ext>
            </a:extLst>
          </p:cNvPr>
          <p:cNvPicPr>
            <a:picLocks noChangeAspect="1"/>
          </p:cNvPicPr>
          <p:nvPr/>
        </p:nvPicPr>
        <p:blipFill>
          <a:blip r:embed="rId3"/>
          <a:stretch>
            <a:fillRect/>
          </a:stretch>
        </p:blipFill>
        <p:spPr>
          <a:xfrm>
            <a:off x="425252" y="1484784"/>
            <a:ext cx="8064896" cy="4032448"/>
          </a:xfrm>
          <a:prstGeom prst="rect">
            <a:avLst/>
          </a:prstGeom>
        </p:spPr>
      </p:pic>
    </p:spTree>
    <p:extLst>
      <p:ext uri="{BB962C8B-B14F-4D97-AF65-F5344CB8AC3E}">
        <p14:creationId xmlns:p14="http://schemas.microsoft.com/office/powerpoint/2010/main" val="1902160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C8AAD-3F27-4DF1-BF5A-326DD6416C9B}"/>
              </a:ext>
            </a:extLst>
          </p:cNvPr>
          <p:cNvSpPr>
            <a:spLocks noGrp="1"/>
          </p:cNvSpPr>
          <p:nvPr>
            <p:ph type="title"/>
          </p:nvPr>
        </p:nvSpPr>
        <p:spPr/>
        <p:txBody>
          <a:bodyPr/>
          <a:lstStyle/>
          <a:p>
            <a:r>
              <a:rPr lang="en-US" altLang="zh-CN" dirty="0">
                <a:latin typeface="Times New Roman" pitchFamily="18" charset="0"/>
              </a:rPr>
              <a:t>Web</a:t>
            </a:r>
            <a:r>
              <a:rPr lang="zh-CN" altLang="en-US" dirty="0">
                <a:latin typeface="Times New Roman" pitchFamily="18" charset="0"/>
              </a:rPr>
              <a:t>应用程序</a:t>
            </a:r>
            <a:r>
              <a:rPr lang="zh-CN" altLang="en-US" dirty="0"/>
              <a:t>体系结构</a:t>
            </a:r>
          </a:p>
        </p:txBody>
      </p:sp>
      <p:sp>
        <p:nvSpPr>
          <p:cNvPr id="3" name="内容占位符 2">
            <a:extLst>
              <a:ext uri="{FF2B5EF4-FFF2-40B4-BE49-F238E27FC236}">
                <a16:creationId xmlns:a16="http://schemas.microsoft.com/office/drawing/2014/main" id="{6200040B-3A87-468A-B96F-C754109CBC09}"/>
              </a:ext>
            </a:extLst>
          </p:cNvPr>
          <p:cNvSpPr>
            <a:spLocks noGrp="1"/>
          </p:cNvSpPr>
          <p:nvPr>
            <p:ph idx="1"/>
          </p:nvPr>
        </p:nvSpPr>
        <p:spPr>
          <a:xfrm>
            <a:off x="3716675" y="5216493"/>
            <a:ext cx="2574013" cy="1086665"/>
          </a:xfrm>
          <a:solidFill>
            <a:srgbClr val="002060"/>
          </a:solidFill>
        </p:spPr>
        <p:txBody>
          <a:bodyPr/>
          <a:lstStyle/>
          <a:p>
            <a:pPr marL="0" indent="0">
              <a:buNone/>
            </a:pPr>
            <a:r>
              <a:rPr lang="en-US" altLang="zh-CN" sz="2000" dirty="0">
                <a:solidFill>
                  <a:schemeClr val="bg1"/>
                </a:solidFill>
              </a:rPr>
              <a:t>Perl</a:t>
            </a:r>
            <a:r>
              <a:rPr lang="zh-CN" altLang="en-US" sz="2000" dirty="0">
                <a:solidFill>
                  <a:schemeClr val="bg1"/>
                </a:solidFill>
              </a:rPr>
              <a:t>、 </a:t>
            </a:r>
            <a:r>
              <a:rPr lang="en-US" altLang="zh-CN" sz="2000" dirty="0">
                <a:solidFill>
                  <a:schemeClr val="bg1"/>
                </a:solidFill>
              </a:rPr>
              <a:t>C++</a:t>
            </a:r>
            <a:r>
              <a:rPr lang="zh-CN" altLang="en-US" sz="2000" dirty="0">
                <a:solidFill>
                  <a:schemeClr val="bg1"/>
                </a:solidFill>
              </a:rPr>
              <a:t>、 </a:t>
            </a:r>
            <a:r>
              <a:rPr lang="en-US" altLang="zh-CN" sz="2000" dirty="0">
                <a:solidFill>
                  <a:schemeClr val="bg1"/>
                </a:solidFill>
              </a:rPr>
              <a:t>CGI</a:t>
            </a:r>
          </a:p>
          <a:p>
            <a:pPr marL="0" indent="0">
              <a:buNone/>
            </a:pPr>
            <a:r>
              <a:rPr lang="en-US" altLang="zh-CN" sz="2000" dirty="0">
                <a:solidFill>
                  <a:schemeClr val="bg1"/>
                </a:solidFill>
              </a:rPr>
              <a:t> Java</a:t>
            </a:r>
            <a:r>
              <a:rPr lang="zh-CN" altLang="en-US" sz="2000" dirty="0">
                <a:solidFill>
                  <a:schemeClr val="bg1"/>
                </a:solidFill>
              </a:rPr>
              <a:t>、 </a:t>
            </a:r>
            <a:r>
              <a:rPr lang="en-US" altLang="zh-CN" sz="2000" dirty="0">
                <a:solidFill>
                  <a:schemeClr val="bg1"/>
                </a:solidFill>
              </a:rPr>
              <a:t>ASP</a:t>
            </a:r>
            <a:r>
              <a:rPr lang="zh-CN" altLang="en-US" sz="2000" dirty="0">
                <a:solidFill>
                  <a:schemeClr val="bg1"/>
                </a:solidFill>
              </a:rPr>
              <a:t>、 </a:t>
            </a:r>
            <a:r>
              <a:rPr lang="en-US" altLang="zh-CN" sz="2000" dirty="0">
                <a:solidFill>
                  <a:schemeClr val="bg1"/>
                </a:solidFill>
              </a:rPr>
              <a:t>PHP</a:t>
            </a:r>
          </a:p>
          <a:p>
            <a:pPr marL="0" indent="0">
              <a:buNone/>
            </a:pPr>
            <a:r>
              <a:rPr lang="en-US" altLang="zh-CN" sz="2000" dirty="0">
                <a:solidFill>
                  <a:schemeClr val="bg1"/>
                </a:solidFill>
              </a:rPr>
              <a:t> etc.</a:t>
            </a:r>
            <a:endParaRPr lang="zh-CN" altLang="en-US" sz="2000" dirty="0">
              <a:solidFill>
                <a:schemeClr val="bg1"/>
              </a:solidFill>
            </a:endParaRPr>
          </a:p>
        </p:txBody>
      </p:sp>
      <p:sp>
        <p:nvSpPr>
          <p:cNvPr id="4" name="日期占位符 3">
            <a:extLst>
              <a:ext uri="{FF2B5EF4-FFF2-40B4-BE49-F238E27FC236}">
                <a16:creationId xmlns:a16="http://schemas.microsoft.com/office/drawing/2014/main" id="{BAC35A67-74BC-428D-812D-34DC35C0E85C}"/>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9BCDE426-2655-406D-9417-EBADF70658C5}"/>
              </a:ext>
            </a:extLst>
          </p:cNvPr>
          <p:cNvSpPr>
            <a:spLocks noGrp="1"/>
          </p:cNvSpPr>
          <p:nvPr>
            <p:ph type="sldNum" sz="quarter" idx="11"/>
          </p:nvPr>
        </p:nvSpPr>
        <p:spPr/>
        <p:txBody>
          <a:bodyPr/>
          <a:lstStyle/>
          <a:p>
            <a:pPr>
              <a:defRPr/>
            </a:pPr>
            <a:fld id="{924DA50A-9525-4AB5-80F4-51DD34C4B33B}" type="slidenum">
              <a:rPr lang="en-US" altLang="zh-CN" smtClean="0"/>
              <a:pPr>
                <a:defRPr/>
              </a:pPr>
              <a:t>29</a:t>
            </a:fld>
            <a:endParaRPr lang="en-US" altLang="zh-CN"/>
          </a:p>
        </p:txBody>
      </p:sp>
      <p:sp>
        <p:nvSpPr>
          <p:cNvPr id="6" name="Rectangle 4">
            <a:extLst>
              <a:ext uri="{FF2B5EF4-FFF2-40B4-BE49-F238E27FC236}">
                <a16:creationId xmlns:a16="http://schemas.microsoft.com/office/drawing/2014/main" id="{E75EA32D-81F6-4DFB-8093-FF67CBFA1A23}"/>
              </a:ext>
            </a:extLst>
          </p:cNvPr>
          <p:cNvSpPr>
            <a:spLocks noChangeArrowheads="1"/>
          </p:cNvSpPr>
          <p:nvPr/>
        </p:nvSpPr>
        <p:spPr bwMode="auto">
          <a:xfrm>
            <a:off x="359450" y="2978120"/>
            <a:ext cx="8636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dirty="0">
                <a:solidFill>
                  <a:srgbClr val="000000"/>
                </a:solidFill>
                <a:latin typeface="Times New Roman" pitchFamily="18" charset="0"/>
                <a:ea typeface="黑体" pitchFamily="2" charset="-122"/>
              </a:rPr>
              <a:t>Web</a:t>
            </a:r>
          </a:p>
          <a:p>
            <a:pPr algn="ctr"/>
            <a:r>
              <a:rPr lang="zh-CN" altLang="en-US" b="1" dirty="0">
                <a:solidFill>
                  <a:srgbClr val="000000"/>
                </a:solidFill>
                <a:latin typeface="Times New Roman" pitchFamily="18" charset="0"/>
                <a:ea typeface="黑体" pitchFamily="2" charset="-122"/>
              </a:rPr>
              <a:t>客户端  </a:t>
            </a:r>
          </a:p>
        </p:txBody>
      </p:sp>
      <p:sp>
        <p:nvSpPr>
          <p:cNvPr id="7" name="Rectangle 5">
            <a:extLst>
              <a:ext uri="{FF2B5EF4-FFF2-40B4-BE49-F238E27FC236}">
                <a16:creationId xmlns:a16="http://schemas.microsoft.com/office/drawing/2014/main" id="{3E34C721-4810-4C57-AA95-244C6AA6435E}"/>
              </a:ext>
            </a:extLst>
          </p:cNvPr>
          <p:cNvSpPr>
            <a:spLocks noChangeArrowheads="1"/>
          </p:cNvSpPr>
          <p:nvPr/>
        </p:nvSpPr>
        <p:spPr bwMode="auto">
          <a:xfrm>
            <a:off x="3310613" y="2978120"/>
            <a:ext cx="1008062"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dirty="0">
                <a:solidFill>
                  <a:srgbClr val="000000"/>
                </a:solidFill>
                <a:latin typeface="Times New Roman" pitchFamily="18" charset="0"/>
                <a:ea typeface="黑体" pitchFamily="2" charset="-122"/>
              </a:rPr>
              <a:t>Web</a:t>
            </a:r>
          </a:p>
          <a:p>
            <a:pPr algn="ctr"/>
            <a:r>
              <a:rPr lang="zh-CN" altLang="en-US" b="1" dirty="0">
                <a:solidFill>
                  <a:srgbClr val="000000"/>
                </a:solidFill>
                <a:latin typeface="Times New Roman" pitchFamily="18" charset="0"/>
                <a:ea typeface="黑体" pitchFamily="2" charset="-122"/>
              </a:rPr>
              <a:t>服务器 </a:t>
            </a:r>
          </a:p>
        </p:txBody>
      </p:sp>
      <p:sp>
        <p:nvSpPr>
          <p:cNvPr id="8" name="Rectangle 6">
            <a:extLst>
              <a:ext uri="{FF2B5EF4-FFF2-40B4-BE49-F238E27FC236}">
                <a16:creationId xmlns:a16="http://schemas.microsoft.com/office/drawing/2014/main" id="{F849A66E-269F-466D-9BB9-6A88B343334F}"/>
              </a:ext>
            </a:extLst>
          </p:cNvPr>
          <p:cNvSpPr>
            <a:spLocks noChangeArrowheads="1"/>
          </p:cNvSpPr>
          <p:nvPr/>
        </p:nvSpPr>
        <p:spPr bwMode="auto">
          <a:xfrm>
            <a:off x="4967963" y="2041495"/>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a:solidFill>
                  <a:srgbClr val="000000"/>
                </a:solidFill>
                <a:latin typeface="Times New Roman" pitchFamily="18" charset="0"/>
                <a:ea typeface="黑体" pitchFamily="2" charset="-122"/>
              </a:rPr>
              <a:t>Web</a:t>
            </a:r>
          </a:p>
          <a:p>
            <a:pPr algn="ctr"/>
            <a:r>
              <a:rPr lang="zh-CN" altLang="en-US" b="1">
                <a:solidFill>
                  <a:srgbClr val="000000"/>
                </a:solidFill>
                <a:latin typeface="Times New Roman" pitchFamily="18" charset="0"/>
                <a:ea typeface="黑体" pitchFamily="2" charset="-122"/>
              </a:rPr>
              <a:t>应用程序 </a:t>
            </a:r>
            <a:endParaRPr lang="en-US" altLang="zh-CN" b="1">
              <a:solidFill>
                <a:srgbClr val="000000"/>
              </a:solidFill>
              <a:latin typeface="Times New Roman" pitchFamily="18" charset="0"/>
              <a:ea typeface="黑体" pitchFamily="2" charset="-122"/>
            </a:endParaRPr>
          </a:p>
        </p:txBody>
      </p:sp>
      <p:sp>
        <p:nvSpPr>
          <p:cNvPr id="9" name="Rectangle 7">
            <a:extLst>
              <a:ext uri="{FF2B5EF4-FFF2-40B4-BE49-F238E27FC236}">
                <a16:creationId xmlns:a16="http://schemas.microsoft.com/office/drawing/2014/main" id="{A65EEE9C-D4F0-4FD3-B02F-4A476BBE27A0}"/>
              </a:ext>
            </a:extLst>
          </p:cNvPr>
          <p:cNvSpPr>
            <a:spLocks noChangeArrowheads="1"/>
          </p:cNvSpPr>
          <p:nvPr/>
        </p:nvSpPr>
        <p:spPr bwMode="auto">
          <a:xfrm>
            <a:off x="4967963" y="2978120"/>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dirty="0">
                <a:solidFill>
                  <a:srgbClr val="000000"/>
                </a:solidFill>
                <a:latin typeface="Times New Roman" pitchFamily="18" charset="0"/>
                <a:ea typeface="黑体" pitchFamily="2" charset="-122"/>
              </a:rPr>
              <a:t>Web</a:t>
            </a:r>
          </a:p>
          <a:p>
            <a:pPr algn="ctr"/>
            <a:r>
              <a:rPr lang="zh-CN" altLang="en-US" b="1" dirty="0">
                <a:solidFill>
                  <a:srgbClr val="000000"/>
                </a:solidFill>
                <a:latin typeface="Times New Roman" pitchFamily="18" charset="0"/>
                <a:ea typeface="黑体" pitchFamily="2" charset="-122"/>
              </a:rPr>
              <a:t>应用程序 </a:t>
            </a:r>
            <a:endParaRPr lang="en-US" altLang="zh-CN" b="1" dirty="0">
              <a:solidFill>
                <a:srgbClr val="000000"/>
              </a:solidFill>
              <a:latin typeface="Times New Roman" pitchFamily="18" charset="0"/>
              <a:ea typeface="黑体" pitchFamily="2" charset="-122"/>
            </a:endParaRPr>
          </a:p>
        </p:txBody>
      </p:sp>
      <p:sp>
        <p:nvSpPr>
          <p:cNvPr id="10" name="Rectangle 8">
            <a:extLst>
              <a:ext uri="{FF2B5EF4-FFF2-40B4-BE49-F238E27FC236}">
                <a16:creationId xmlns:a16="http://schemas.microsoft.com/office/drawing/2014/main" id="{613F2D87-50DF-4079-A7C3-A00DB347EC58}"/>
              </a:ext>
            </a:extLst>
          </p:cNvPr>
          <p:cNvSpPr>
            <a:spLocks noChangeArrowheads="1"/>
          </p:cNvSpPr>
          <p:nvPr/>
        </p:nvSpPr>
        <p:spPr bwMode="auto">
          <a:xfrm>
            <a:off x="4967963" y="3986183"/>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dirty="0">
                <a:solidFill>
                  <a:srgbClr val="000000"/>
                </a:solidFill>
                <a:latin typeface="Times New Roman" pitchFamily="18" charset="0"/>
                <a:ea typeface="黑体" pitchFamily="2" charset="-122"/>
              </a:rPr>
              <a:t>Web</a:t>
            </a:r>
          </a:p>
          <a:p>
            <a:pPr algn="ctr"/>
            <a:r>
              <a:rPr lang="zh-CN" altLang="en-US" b="1" dirty="0">
                <a:solidFill>
                  <a:srgbClr val="000000"/>
                </a:solidFill>
                <a:latin typeface="Times New Roman" pitchFamily="18" charset="0"/>
                <a:ea typeface="黑体" pitchFamily="2" charset="-122"/>
              </a:rPr>
              <a:t>应用程序 </a:t>
            </a:r>
            <a:endParaRPr lang="en-US" altLang="zh-CN" b="1" dirty="0">
              <a:solidFill>
                <a:srgbClr val="000000"/>
              </a:solidFill>
              <a:latin typeface="Times New Roman" pitchFamily="18" charset="0"/>
              <a:ea typeface="黑体" pitchFamily="2" charset="-122"/>
            </a:endParaRPr>
          </a:p>
        </p:txBody>
      </p:sp>
      <p:sp>
        <p:nvSpPr>
          <p:cNvPr id="11" name="AutoShape 9">
            <a:extLst>
              <a:ext uri="{FF2B5EF4-FFF2-40B4-BE49-F238E27FC236}">
                <a16:creationId xmlns:a16="http://schemas.microsoft.com/office/drawing/2014/main" id="{A9B0C8EF-5C3C-4A3D-99AA-52E4F4F18D81}"/>
              </a:ext>
            </a:extLst>
          </p:cNvPr>
          <p:cNvSpPr>
            <a:spLocks noChangeArrowheads="1"/>
          </p:cNvSpPr>
          <p:nvPr/>
        </p:nvSpPr>
        <p:spPr bwMode="auto">
          <a:xfrm rot="5400000">
            <a:off x="2123163" y="2727295"/>
            <a:ext cx="360362" cy="1150938"/>
          </a:xfrm>
          <a:prstGeom prst="can">
            <a:avLst>
              <a:gd name="adj" fmla="val 79846"/>
            </a:avLst>
          </a:prstGeom>
          <a:solidFill>
            <a:srgbClr val="99CCFF">
              <a:alpha val="50000"/>
            </a:srgbClr>
          </a:solidFill>
          <a:ln w="9525">
            <a:solidFill>
              <a:srgbClr val="000000"/>
            </a:solidFill>
            <a:round/>
            <a:headEnd/>
            <a:tailEnd/>
          </a:ln>
          <a:effectLst>
            <a:outerShdw dist="35921" dir="2700000" algn="ctr" rotWithShape="0">
              <a:schemeClr val="bg2"/>
            </a:outerShdw>
          </a:effectLst>
        </p:spPr>
        <p:txBody>
          <a:bodyPr rot="10800000" vert="eaVert" wrap="none" anchor="ctr"/>
          <a:lstStyle/>
          <a:p>
            <a:pPr algn="ctr"/>
            <a:r>
              <a:rPr lang="zh-CN" altLang="en-US" sz="1600" b="1" dirty="0">
                <a:solidFill>
                  <a:srgbClr val="000000"/>
                </a:solidFill>
                <a:ea typeface="黑体" pitchFamily="2" charset="-122"/>
              </a:rPr>
              <a:t>传输层</a:t>
            </a:r>
            <a:r>
              <a:rPr lang="zh-CN" altLang="en-US" b="1" dirty="0">
                <a:solidFill>
                  <a:srgbClr val="000000"/>
                </a:solidFill>
                <a:ea typeface="黑体" pitchFamily="2" charset="-122"/>
              </a:rPr>
              <a:t> </a:t>
            </a:r>
            <a:endParaRPr lang="en-US" altLang="zh-CN" b="1" dirty="0">
              <a:solidFill>
                <a:srgbClr val="000000"/>
              </a:solidFill>
              <a:ea typeface="黑体" pitchFamily="2" charset="-122"/>
            </a:endParaRPr>
          </a:p>
        </p:txBody>
      </p:sp>
      <p:grpSp>
        <p:nvGrpSpPr>
          <p:cNvPr id="12" name="Group 13">
            <a:extLst>
              <a:ext uri="{FF2B5EF4-FFF2-40B4-BE49-F238E27FC236}">
                <a16:creationId xmlns:a16="http://schemas.microsoft.com/office/drawing/2014/main" id="{5A9DD781-31EE-4A3E-BC7B-26BA299E4B4F}"/>
              </a:ext>
            </a:extLst>
          </p:cNvPr>
          <p:cNvGrpSpPr>
            <a:grpSpLocks/>
          </p:cNvGrpSpPr>
          <p:nvPr/>
        </p:nvGrpSpPr>
        <p:grpSpPr bwMode="auto">
          <a:xfrm>
            <a:off x="6833275" y="2501870"/>
            <a:ext cx="1878013" cy="792163"/>
            <a:chOff x="4146" y="1724"/>
            <a:chExt cx="1183" cy="499"/>
          </a:xfrm>
        </p:grpSpPr>
        <p:sp>
          <p:nvSpPr>
            <p:cNvPr id="13" name="AutoShape 12">
              <a:extLst>
                <a:ext uri="{FF2B5EF4-FFF2-40B4-BE49-F238E27FC236}">
                  <a16:creationId xmlns:a16="http://schemas.microsoft.com/office/drawing/2014/main" id="{9DEB5D29-A8FD-425B-B991-9534074E60E4}"/>
                </a:ext>
              </a:extLst>
            </p:cNvPr>
            <p:cNvSpPr>
              <a:spLocks noChangeArrowheads="1"/>
            </p:cNvSpPr>
            <p:nvPr/>
          </p:nvSpPr>
          <p:spPr bwMode="auto">
            <a:xfrm>
              <a:off x="4830" y="1724"/>
              <a:ext cx="499" cy="499"/>
            </a:xfrm>
            <a:prstGeom prst="can">
              <a:avLst>
                <a:gd name="adj" fmla="val 25000"/>
              </a:avLst>
            </a:prstGeom>
            <a:solidFill>
              <a:srgbClr val="CCFFFF"/>
            </a:solidFill>
            <a:ln w="9525">
              <a:solidFill>
                <a:srgbClr val="000000"/>
              </a:solidFill>
              <a:round/>
              <a:headEnd/>
              <a:tailEnd/>
            </a:ln>
            <a:effectLst>
              <a:outerShdw dist="35921" dir="2700000" algn="ctr" rotWithShape="0">
                <a:schemeClr val="bg2"/>
              </a:outerShdw>
            </a:effectLst>
          </p:spPr>
          <p:txBody>
            <a:bodyPr wrap="none" anchor="ctr"/>
            <a:lstStyle/>
            <a:p>
              <a:pPr algn="ctr"/>
              <a:r>
                <a:rPr lang="zh-CN" altLang="en-US" sz="1600" b="1" dirty="0">
                  <a:solidFill>
                    <a:srgbClr val="000000"/>
                  </a:solidFill>
                  <a:latin typeface="黑体" pitchFamily="2" charset="-122"/>
                  <a:ea typeface="黑体" pitchFamily="2" charset="-122"/>
                </a:rPr>
                <a:t>  数据库</a:t>
              </a:r>
              <a:r>
                <a:rPr lang="zh-CN" altLang="en-US" b="1" dirty="0">
                  <a:solidFill>
                    <a:srgbClr val="000000"/>
                  </a:solidFill>
                  <a:latin typeface="黑体" pitchFamily="2" charset="-122"/>
                  <a:ea typeface="黑体" pitchFamily="2" charset="-122"/>
                </a:rPr>
                <a:t> </a:t>
              </a:r>
            </a:p>
          </p:txBody>
        </p:sp>
        <p:sp>
          <p:nvSpPr>
            <p:cNvPr id="14" name="AutoShape 11">
              <a:extLst>
                <a:ext uri="{FF2B5EF4-FFF2-40B4-BE49-F238E27FC236}">
                  <a16:creationId xmlns:a16="http://schemas.microsoft.com/office/drawing/2014/main" id="{371BE224-6F1A-4EF5-BAD5-399BD3581DEC}"/>
                </a:ext>
              </a:extLst>
            </p:cNvPr>
            <p:cNvSpPr>
              <a:spLocks noChangeArrowheads="1"/>
            </p:cNvSpPr>
            <p:nvPr/>
          </p:nvSpPr>
          <p:spPr bwMode="auto">
            <a:xfrm rot="16200000">
              <a:off x="4417" y="1621"/>
              <a:ext cx="223" cy="765"/>
            </a:xfrm>
            <a:prstGeom prst="can">
              <a:avLst>
                <a:gd name="adj" fmla="val 85762"/>
              </a:avLst>
            </a:prstGeom>
            <a:solidFill>
              <a:srgbClr val="CCFFFF"/>
            </a:solidFill>
            <a:ln w="9525">
              <a:solidFill>
                <a:srgbClr val="000000"/>
              </a:solidFill>
              <a:round/>
              <a:headEnd/>
              <a:tailEnd/>
            </a:ln>
            <a:effectLst>
              <a:outerShdw dist="35921" dir="2700000" algn="ctr" rotWithShape="0">
                <a:schemeClr val="bg2"/>
              </a:outerShdw>
            </a:effectLst>
          </p:spPr>
          <p:txBody>
            <a:bodyPr vert="eaVert" wrap="none" anchor="ctr"/>
            <a:lstStyle/>
            <a:p>
              <a:pPr algn="ctr"/>
              <a:r>
                <a:rPr lang="zh-CN" altLang="en-US" sz="1600" b="1">
                  <a:solidFill>
                    <a:srgbClr val="000000"/>
                  </a:solidFill>
                  <a:ea typeface="黑体" pitchFamily="2" charset="-122"/>
                </a:rPr>
                <a:t>连接器</a:t>
              </a:r>
              <a:r>
                <a:rPr lang="zh-CN" altLang="en-US" b="1">
                  <a:solidFill>
                    <a:srgbClr val="000000"/>
                  </a:solidFill>
                  <a:ea typeface="黑体" pitchFamily="2" charset="-122"/>
                </a:rPr>
                <a:t> </a:t>
              </a:r>
              <a:endParaRPr lang="en-US" altLang="zh-CN" b="1">
                <a:solidFill>
                  <a:srgbClr val="000000"/>
                </a:solidFill>
                <a:ea typeface="黑体" pitchFamily="2" charset="-122"/>
              </a:endParaRPr>
            </a:p>
          </p:txBody>
        </p:sp>
      </p:grpSp>
      <p:grpSp>
        <p:nvGrpSpPr>
          <p:cNvPr id="15" name="Group 14">
            <a:extLst>
              <a:ext uri="{FF2B5EF4-FFF2-40B4-BE49-F238E27FC236}">
                <a16:creationId xmlns:a16="http://schemas.microsoft.com/office/drawing/2014/main" id="{8497DD44-3A37-4610-85EE-222320500318}"/>
              </a:ext>
            </a:extLst>
          </p:cNvPr>
          <p:cNvGrpSpPr>
            <a:grpSpLocks/>
          </p:cNvGrpSpPr>
          <p:nvPr/>
        </p:nvGrpSpPr>
        <p:grpSpPr bwMode="auto">
          <a:xfrm>
            <a:off x="6839625" y="3625820"/>
            <a:ext cx="1878013" cy="792163"/>
            <a:chOff x="4146" y="1724"/>
            <a:chExt cx="1183" cy="499"/>
          </a:xfrm>
        </p:grpSpPr>
        <p:sp>
          <p:nvSpPr>
            <p:cNvPr id="16" name="AutoShape 15">
              <a:extLst>
                <a:ext uri="{FF2B5EF4-FFF2-40B4-BE49-F238E27FC236}">
                  <a16:creationId xmlns:a16="http://schemas.microsoft.com/office/drawing/2014/main" id="{56E2D81F-08B4-4ECB-A3B6-BBFF08CCD7AA}"/>
                </a:ext>
              </a:extLst>
            </p:cNvPr>
            <p:cNvSpPr>
              <a:spLocks noChangeArrowheads="1"/>
            </p:cNvSpPr>
            <p:nvPr/>
          </p:nvSpPr>
          <p:spPr bwMode="auto">
            <a:xfrm>
              <a:off x="4830" y="1724"/>
              <a:ext cx="499" cy="499"/>
            </a:xfrm>
            <a:prstGeom prst="can">
              <a:avLst>
                <a:gd name="adj" fmla="val 25000"/>
              </a:avLst>
            </a:prstGeom>
            <a:solidFill>
              <a:srgbClr val="CCFFFF"/>
            </a:solidFill>
            <a:ln w="9525">
              <a:solidFill>
                <a:srgbClr val="000000"/>
              </a:solidFill>
              <a:round/>
              <a:headEnd/>
              <a:tailEnd/>
            </a:ln>
            <a:effectLst>
              <a:outerShdw dist="35921" dir="2700000" algn="ctr" rotWithShape="0">
                <a:schemeClr val="bg2"/>
              </a:outerShdw>
            </a:effectLst>
          </p:spPr>
          <p:txBody>
            <a:bodyPr wrap="none" anchor="ctr"/>
            <a:lstStyle/>
            <a:p>
              <a:pPr algn="ctr"/>
              <a:r>
                <a:rPr lang="zh-CN" altLang="en-US" sz="1600" b="1">
                  <a:solidFill>
                    <a:srgbClr val="000000"/>
                  </a:solidFill>
                  <a:latin typeface="黑体" pitchFamily="2" charset="-122"/>
                  <a:ea typeface="黑体" pitchFamily="2" charset="-122"/>
                </a:rPr>
                <a:t>  数据库</a:t>
              </a:r>
              <a:r>
                <a:rPr lang="zh-CN" altLang="en-US" b="1">
                  <a:solidFill>
                    <a:srgbClr val="000000"/>
                  </a:solidFill>
                  <a:latin typeface="黑体" pitchFamily="2" charset="-122"/>
                  <a:ea typeface="黑体" pitchFamily="2" charset="-122"/>
                </a:rPr>
                <a:t> </a:t>
              </a:r>
            </a:p>
          </p:txBody>
        </p:sp>
        <p:sp>
          <p:nvSpPr>
            <p:cNvPr id="17" name="AutoShape 16">
              <a:extLst>
                <a:ext uri="{FF2B5EF4-FFF2-40B4-BE49-F238E27FC236}">
                  <a16:creationId xmlns:a16="http://schemas.microsoft.com/office/drawing/2014/main" id="{BD8C9A1C-EFDF-4EF3-B157-74609DD6DA75}"/>
                </a:ext>
              </a:extLst>
            </p:cNvPr>
            <p:cNvSpPr>
              <a:spLocks noChangeArrowheads="1"/>
            </p:cNvSpPr>
            <p:nvPr/>
          </p:nvSpPr>
          <p:spPr bwMode="auto">
            <a:xfrm rot="16200000">
              <a:off x="4417" y="1621"/>
              <a:ext cx="223" cy="765"/>
            </a:xfrm>
            <a:prstGeom prst="can">
              <a:avLst>
                <a:gd name="adj" fmla="val 85762"/>
              </a:avLst>
            </a:prstGeom>
            <a:solidFill>
              <a:srgbClr val="CCFFFF"/>
            </a:solidFill>
            <a:ln w="9525">
              <a:solidFill>
                <a:srgbClr val="000000"/>
              </a:solidFill>
              <a:round/>
              <a:headEnd/>
              <a:tailEnd/>
            </a:ln>
            <a:effectLst>
              <a:outerShdw dist="35921" dir="2700000" algn="ctr" rotWithShape="0">
                <a:schemeClr val="bg2"/>
              </a:outerShdw>
            </a:effectLst>
          </p:spPr>
          <p:txBody>
            <a:bodyPr vert="eaVert" wrap="none" anchor="ctr"/>
            <a:lstStyle/>
            <a:p>
              <a:pPr algn="ctr"/>
              <a:r>
                <a:rPr lang="zh-CN" altLang="en-US" sz="1600" b="1">
                  <a:solidFill>
                    <a:srgbClr val="000000"/>
                  </a:solidFill>
                  <a:ea typeface="黑体" pitchFamily="2" charset="-122"/>
                </a:rPr>
                <a:t>连接器</a:t>
              </a:r>
              <a:r>
                <a:rPr lang="zh-CN" altLang="en-US" b="1">
                  <a:solidFill>
                    <a:srgbClr val="000000"/>
                  </a:solidFill>
                  <a:ea typeface="黑体" pitchFamily="2" charset="-122"/>
                </a:rPr>
                <a:t> </a:t>
              </a:r>
              <a:endParaRPr lang="en-US" altLang="zh-CN" b="1">
                <a:solidFill>
                  <a:srgbClr val="000000"/>
                </a:solidFill>
                <a:ea typeface="黑体" pitchFamily="2" charset="-122"/>
              </a:endParaRPr>
            </a:p>
          </p:txBody>
        </p:sp>
      </p:grpSp>
      <p:cxnSp>
        <p:nvCxnSpPr>
          <p:cNvPr id="18" name="AutoShape 17">
            <a:extLst>
              <a:ext uri="{FF2B5EF4-FFF2-40B4-BE49-F238E27FC236}">
                <a16:creationId xmlns:a16="http://schemas.microsoft.com/office/drawing/2014/main" id="{A2DA70C0-DFF8-42CA-BE7F-F513F0243C52}"/>
              </a:ext>
            </a:extLst>
          </p:cNvPr>
          <p:cNvCxnSpPr>
            <a:cxnSpLocks noChangeShapeType="1"/>
            <a:stCxn id="8" idx="3"/>
            <a:endCxn id="14" idx="1"/>
          </p:cNvCxnSpPr>
          <p:nvPr/>
        </p:nvCxnSpPr>
        <p:spPr bwMode="auto">
          <a:xfrm>
            <a:off x="6047463" y="2365345"/>
            <a:ext cx="787400" cy="582613"/>
          </a:xfrm>
          <a:prstGeom prst="straightConnector1">
            <a:avLst/>
          </a:prstGeom>
          <a:noFill/>
          <a:ln w="15875">
            <a:solidFill>
              <a:srgbClr val="000000"/>
            </a:solidFill>
            <a:round/>
            <a:headEnd type="triangle" w="med" len="med"/>
            <a:tailEnd type="triangle" w="med" len="med"/>
          </a:ln>
          <a:effectLst/>
        </p:spPr>
      </p:cxnSp>
      <p:cxnSp>
        <p:nvCxnSpPr>
          <p:cNvPr id="19" name="AutoShape 18">
            <a:extLst>
              <a:ext uri="{FF2B5EF4-FFF2-40B4-BE49-F238E27FC236}">
                <a16:creationId xmlns:a16="http://schemas.microsoft.com/office/drawing/2014/main" id="{FEDA02FC-8B61-4CAB-80C1-59AA1A86EDCC}"/>
              </a:ext>
            </a:extLst>
          </p:cNvPr>
          <p:cNvCxnSpPr>
            <a:cxnSpLocks noChangeShapeType="1"/>
            <a:stCxn id="9" idx="3"/>
            <a:endCxn id="14" idx="1"/>
          </p:cNvCxnSpPr>
          <p:nvPr/>
        </p:nvCxnSpPr>
        <p:spPr bwMode="auto">
          <a:xfrm flipV="1">
            <a:off x="6047463" y="2947958"/>
            <a:ext cx="787400" cy="354012"/>
          </a:xfrm>
          <a:prstGeom prst="straightConnector1">
            <a:avLst/>
          </a:prstGeom>
          <a:noFill/>
          <a:ln w="15875">
            <a:solidFill>
              <a:srgbClr val="000000"/>
            </a:solidFill>
            <a:round/>
            <a:headEnd type="triangle" w="med" len="med"/>
            <a:tailEnd type="triangle" w="med" len="med"/>
          </a:ln>
          <a:effectLst/>
        </p:spPr>
      </p:cxnSp>
      <p:cxnSp>
        <p:nvCxnSpPr>
          <p:cNvPr id="20" name="AutoShape 19">
            <a:extLst>
              <a:ext uri="{FF2B5EF4-FFF2-40B4-BE49-F238E27FC236}">
                <a16:creationId xmlns:a16="http://schemas.microsoft.com/office/drawing/2014/main" id="{5207D43E-3ABE-43B5-B3B4-6EA0784BFEC2}"/>
              </a:ext>
            </a:extLst>
          </p:cNvPr>
          <p:cNvCxnSpPr>
            <a:cxnSpLocks noChangeShapeType="1"/>
            <a:endCxn id="17" idx="1"/>
          </p:cNvCxnSpPr>
          <p:nvPr/>
        </p:nvCxnSpPr>
        <p:spPr bwMode="auto">
          <a:xfrm>
            <a:off x="6118900" y="3338483"/>
            <a:ext cx="722313" cy="733425"/>
          </a:xfrm>
          <a:prstGeom prst="straightConnector1">
            <a:avLst/>
          </a:prstGeom>
          <a:noFill/>
          <a:ln w="15875">
            <a:solidFill>
              <a:srgbClr val="000000"/>
            </a:solidFill>
            <a:round/>
            <a:headEnd type="triangle" w="med" len="med"/>
            <a:tailEnd type="triangle" w="med" len="med"/>
          </a:ln>
          <a:effectLst/>
        </p:spPr>
      </p:cxnSp>
      <p:cxnSp>
        <p:nvCxnSpPr>
          <p:cNvPr id="21" name="AutoShape 20">
            <a:extLst>
              <a:ext uri="{FF2B5EF4-FFF2-40B4-BE49-F238E27FC236}">
                <a16:creationId xmlns:a16="http://schemas.microsoft.com/office/drawing/2014/main" id="{36689318-B4B2-4A39-A7E7-C45663D63D26}"/>
              </a:ext>
            </a:extLst>
          </p:cNvPr>
          <p:cNvCxnSpPr>
            <a:cxnSpLocks noChangeShapeType="1"/>
            <a:stCxn id="10" idx="3"/>
            <a:endCxn id="17" idx="1"/>
          </p:cNvCxnSpPr>
          <p:nvPr/>
        </p:nvCxnSpPr>
        <p:spPr bwMode="auto">
          <a:xfrm flipV="1">
            <a:off x="6047463" y="4071908"/>
            <a:ext cx="793750" cy="238125"/>
          </a:xfrm>
          <a:prstGeom prst="straightConnector1">
            <a:avLst/>
          </a:prstGeom>
          <a:noFill/>
          <a:ln w="15875">
            <a:solidFill>
              <a:srgbClr val="000000"/>
            </a:solidFill>
            <a:round/>
            <a:headEnd type="triangle" w="med" len="med"/>
            <a:tailEnd type="triangle" w="med" len="med"/>
          </a:ln>
          <a:effectLst/>
        </p:spPr>
      </p:cxnSp>
      <p:cxnSp>
        <p:nvCxnSpPr>
          <p:cNvPr id="22" name="AutoShape 21">
            <a:extLst>
              <a:ext uri="{FF2B5EF4-FFF2-40B4-BE49-F238E27FC236}">
                <a16:creationId xmlns:a16="http://schemas.microsoft.com/office/drawing/2014/main" id="{3406B8CB-9D4A-4C00-9883-F3395562E0D9}"/>
              </a:ext>
            </a:extLst>
          </p:cNvPr>
          <p:cNvCxnSpPr>
            <a:cxnSpLocks noChangeShapeType="1"/>
          </p:cNvCxnSpPr>
          <p:nvPr/>
        </p:nvCxnSpPr>
        <p:spPr bwMode="auto">
          <a:xfrm flipV="1">
            <a:off x="4463138" y="2473295"/>
            <a:ext cx="431800" cy="720725"/>
          </a:xfrm>
          <a:prstGeom prst="straightConnector1">
            <a:avLst/>
          </a:prstGeom>
          <a:noFill/>
          <a:ln w="15875">
            <a:solidFill>
              <a:srgbClr val="000000"/>
            </a:solidFill>
            <a:round/>
            <a:headEnd type="triangle" w="med" len="med"/>
            <a:tailEnd type="triangle" w="med" len="med"/>
          </a:ln>
          <a:effectLst/>
        </p:spPr>
      </p:cxnSp>
      <p:cxnSp>
        <p:nvCxnSpPr>
          <p:cNvPr id="23" name="AutoShape 22">
            <a:extLst>
              <a:ext uri="{FF2B5EF4-FFF2-40B4-BE49-F238E27FC236}">
                <a16:creationId xmlns:a16="http://schemas.microsoft.com/office/drawing/2014/main" id="{5CEA14CF-8B44-40C5-938B-E9919C995C62}"/>
              </a:ext>
            </a:extLst>
          </p:cNvPr>
          <p:cNvCxnSpPr>
            <a:cxnSpLocks noChangeShapeType="1"/>
          </p:cNvCxnSpPr>
          <p:nvPr/>
        </p:nvCxnSpPr>
        <p:spPr bwMode="auto">
          <a:xfrm>
            <a:off x="4463138" y="3338483"/>
            <a:ext cx="431800" cy="0"/>
          </a:xfrm>
          <a:prstGeom prst="straightConnector1">
            <a:avLst/>
          </a:prstGeom>
          <a:noFill/>
          <a:ln w="15875">
            <a:solidFill>
              <a:srgbClr val="000000"/>
            </a:solidFill>
            <a:round/>
            <a:headEnd type="triangle" w="med" len="med"/>
            <a:tailEnd type="triangle" w="med" len="med"/>
          </a:ln>
          <a:effectLst/>
        </p:spPr>
      </p:cxnSp>
      <p:cxnSp>
        <p:nvCxnSpPr>
          <p:cNvPr id="24" name="AutoShape 23">
            <a:extLst>
              <a:ext uri="{FF2B5EF4-FFF2-40B4-BE49-F238E27FC236}">
                <a16:creationId xmlns:a16="http://schemas.microsoft.com/office/drawing/2014/main" id="{1ECA6DAD-5927-45B9-BCCC-EDEC99811619}"/>
              </a:ext>
            </a:extLst>
          </p:cNvPr>
          <p:cNvCxnSpPr>
            <a:cxnSpLocks noChangeShapeType="1"/>
          </p:cNvCxnSpPr>
          <p:nvPr/>
        </p:nvCxnSpPr>
        <p:spPr bwMode="auto">
          <a:xfrm>
            <a:off x="4463138" y="3554383"/>
            <a:ext cx="431800" cy="792162"/>
          </a:xfrm>
          <a:prstGeom prst="straightConnector1">
            <a:avLst/>
          </a:prstGeom>
          <a:noFill/>
          <a:ln w="15875">
            <a:solidFill>
              <a:srgbClr val="000000"/>
            </a:solidFill>
            <a:round/>
            <a:headEnd type="triangle" w="med" len="med"/>
            <a:tailEnd type="triangle" w="med" len="med"/>
          </a:ln>
          <a:effectLst/>
        </p:spPr>
      </p:cxnSp>
      <p:sp>
        <p:nvSpPr>
          <p:cNvPr id="25" name="Line 24">
            <a:extLst>
              <a:ext uri="{FF2B5EF4-FFF2-40B4-BE49-F238E27FC236}">
                <a16:creationId xmlns:a16="http://schemas.microsoft.com/office/drawing/2014/main" id="{A53717B9-53F8-4C1E-8BF3-86F7F2C3F1EA}"/>
              </a:ext>
            </a:extLst>
          </p:cNvPr>
          <p:cNvSpPr>
            <a:spLocks noChangeShapeType="1"/>
          </p:cNvSpPr>
          <p:nvPr/>
        </p:nvSpPr>
        <p:spPr bwMode="auto">
          <a:xfrm>
            <a:off x="1242100" y="3194020"/>
            <a:ext cx="504825" cy="0"/>
          </a:xfrm>
          <a:prstGeom prst="line">
            <a:avLst/>
          </a:prstGeom>
          <a:noFill/>
          <a:ln w="15875">
            <a:solidFill>
              <a:srgbClr val="000000"/>
            </a:solidFill>
            <a:round/>
            <a:headEnd/>
            <a:tailEnd type="triangle" w="med" len="med"/>
          </a:ln>
          <a:effectLst/>
        </p:spPr>
        <p:txBody>
          <a:bodyPr/>
          <a:lstStyle/>
          <a:p>
            <a:endParaRPr lang="zh-CN" altLang="en-US"/>
          </a:p>
        </p:txBody>
      </p:sp>
      <p:sp>
        <p:nvSpPr>
          <p:cNvPr id="26" name="Line 25">
            <a:extLst>
              <a:ext uri="{FF2B5EF4-FFF2-40B4-BE49-F238E27FC236}">
                <a16:creationId xmlns:a16="http://schemas.microsoft.com/office/drawing/2014/main" id="{086580B8-8979-4105-AB1C-8804003A3781}"/>
              </a:ext>
            </a:extLst>
          </p:cNvPr>
          <p:cNvSpPr>
            <a:spLocks noChangeShapeType="1"/>
          </p:cNvSpPr>
          <p:nvPr/>
        </p:nvSpPr>
        <p:spPr bwMode="auto">
          <a:xfrm>
            <a:off x="2662913" y="3194020"/>
            <a:ext cx="647700" cy="0"/>
          </a:xfrm>
          <a:prstGeom prst="line">
            <a:avLst/>
          </a:prstGeom>
          <a:noFill/>
          <a:ln w="15875">
            <a:solidFill>
              <a:srgbClr val="000000"/>
            </a:solidFill>
            <a:round/>
            <a:headEnd/>
            <a:tailEnd type="triangle" w="med" len="med"/>
          </a:ln>
          <a:effectLst/>
        </p:spPr>
        <p:txBody>
          <a:bodyPr/>
          <a:lstStyle/>
          <a:p>
            <a:endParaRPr lang="zh-CN" altLang="en-US"/>
          </a:p>
        </p:txBody>
      </p:sp>
      <p:sp>
        <p:nvSpPr>
          <p:cNvPr id="27" name="Line 26">
            <a:extLst>
              <a:ext uri="{FF2B5EF4-FFF2-40B4-BE49-F238E27FC236}">
                <a16:creationId xmlns:a16="http://schemas.microsoft.com/office/drawing/2014/main" id="{614E8173-4DAB-4550-923D-81F7FA16A355}"/>
              </a:ext>
            </a:extLst>
          </p:cNvPr>
          <p:cNvSpPr>
            <a:spLocks noChangeShapeType="1"/>
          </p:cNvSpPr>
          <p:nvPr/>
        </p:nvSpPr>
        <p:spPr bwMode="auto">
          <a:xfrm>
            <a:off x="2662913" y="3409920"/>
            <a:ext cx="647700" cy="0"/>
          </a:xfrm>
          <a:prstGeom prst="line">
            <a:avLst/>
          </a:prstGeom>
          <a:noFill/>
          <a:ln w="15875">
            <a:solidFill>
              <a:srgbClr val="000000"/>
            </a:solidFill>
            <a:round/>
            <a:headEnd type="triangle" w="med" len="med"/>
            <a:tailEnd/>
          </a:ln>
          <a:effectLst/>
        </p:spPr>
        <p:txBody>
          <a:bodyPr/>
          <a:lstStyle/>
          <a:p>
            <a:endParaRPr lang="zh-CN" altLang="en-US"/>
          </a:p>
        </p:txBody>
      </p:sp>
      <p:sp>
        <p:nvSpPr>
          <p:cNvPr id="28" name="Line 27">
            <a:extLst>
              <a:ext uri="{FF2B5EF4-FFF2-40B4-BE49-F238E27FC236}">
                <a16:creationId xmlns:a16="http://schemas.microsoft.com/office/drawing/2014/main" id="{E7BBAAFE-705F-4526-88B7-AACEDD7FC783}"/>
              </a:ext>
            </a:extLst>
          </p:cNvPr>
          <p:cNvSpPr>
            <a:spLocks noChangeShapeType="1"/>
          </p:cNvSpPr>
          <p:nvPr/>
        </p:nvSpPr>
        <p:spPr bwMode="auto">
          <a:xfrm flipH="1">
            <a:off x="1232575" y="3409920"/>
            <a:ext cx="504825" cy="0"/>
          </a:xfrm>
          <a:prstGeom prst="line">
            <a:avLst/>
          </a:prstGeom>
          <a:noFill/>
          <a:ln w="15875">
            <a:solidFill>
              <a:srgbClr val="000000"/>
            </a:solidFill>
            <a:round/>
            <a:headEnd/>
            <a:tailEnd type="triangle" w="med" len="med"/>
          </a:ln>
          <a:effectLst/>
        </p:spPr>
        <p:txBody>
          <a:bodyPr/>
          <a:lstStyle/>
          <a:p>
            <a:endParaRPr lang="zh-CN" altLang="en-US"/>
          </a:p>
        </p:txBody>
      </p:sp>
      <p:sp>
        <p:nvSpPr>
          <p:cNvPr id="29" name="AutoShape 31">
            <a:extLst>
              <a:ext uri="{FF2B5EF4-FFF2-40B4-BE49-F238E27FC236}">
                <a16:creationId xmlns:a16="http://schemas.microsoft.com/office/drawing/2014/main" id="{B5D85587-4A11-49AF-A9FB-66B62211A786}"/>
              </a:ext>
            </a:extLst>
          </p:cNvPr>
          <p:cNvSpPr>
            <a:spLocks noChangeArrowheads="1"/>
          </p:cNvSpPr>
          <p:nvPr/>
        </p:nvSpPr>
        <p:spPr bwMode="auto">
          <a:xfrm>
            <a:off x="286424" y="1538258"/>
            <a:ext cx="1089025" cy="1000125"/>
          </a:xfrm>
          <a:prstGeom prst="wedgeRectCallout">
            <a:avLst>
              <a:gd name="adj1" fmla="val -2602"/>
              <a:gd name="adj2" fmla="val 86824"/>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dirty="0">
                <a:solidFill>
                  <a:srgbClr val="0000FF"/>
                </a:solidFill>
                <a:ea typeface="宋体" pitchFamily="2" charset="-122"/>
              </a:rPr>
              <a:t>IE, </a:t>
            </a:r>
            <a:r>
              <a:rPr lang="en-US" altLang="zh-CN" sz="1600" dirty="0">
                <a:solidFill>
                  <a:srgbClr val="0000FF"/>
                </a:solidFill>
              </a:rPr>
              <a:t>Chrome</a:t>
            </a:r>
            <a:r>
              <a:rPr lang="en-US" altLang="zh-CN" sz="1600" b="1" dirty="0">
                <a:solidFill>
                  <a:srgbClr val="0000FF"/>
                </a:solidFill>
                <a:ea typeface="宋体" pitchFamily="2" charset="-122"/>
              </a:rPr>
              <a:t>,</a:t>
            </a:r>
          </a:p>
          <a:p>
            <a:pPr algn="ctr" eaLnBrk="0" hangingPunct="0"/>
            <a:r>
              <a:rPr lang="en-US" altLang="zh-CN" sz="1600" b="1" dirty="0">
                <a:solidFill>
                  <a:srgbClr val="0000FF"/>
                </a:solidFill>
                <a:ea typeface="宋体" pitchFamily="2" charset="-122"/>
              </a:rPr>
              <a:t>Firefox,</a:t>
            </a:r>
          </a:p>
          <a:p>
            <a:pPr algn="ctr" eaLnBrk="0" hangingPunct="0"/>
            <a:r>
              <a:rPr lang="en-US" altLang="zh-CN" sz="1600" b="1" dirty="0">
                <a:solidFill>
                  <a:srgbClr val="0000FF"/>
                </a:solidFill>
                <a:ea typeface="宋体" pitchFamily="2" charset="-122"/>
              </a:rPr>
              <a:t>etc.</a:t>
            </a:r>
          </a:p>
        </p:txBody>
      </p:sp>
      <p:sp>
        <p:nvSpPr>
          <p:cNvPr id="30" name="AutoShape 32">
            <a:extLst>
              <a:ext uri="{FF2B5EF4-FFF2-40B4-BE49-F238E27FC236}">
                <a16:creationId xmlns:a16="http://schemas.microsoft.com/office/drawing/2014/main" id="{EE0BF239-9896-4695-8E55-0EFE6CB58D10}"/>
              </a:ext>
            </a:extLst>
          </p:cNvPr>
          <p:cNvSpPr>
            <a:spLocks noChangeArrowheads="1"/>
          </p:cNvSpPr>
          <p:nvPr/>
        </p:nvSpPr>
        <p:spPr bwMode="auto">
          <a:xfrm>
            <a:off x="1542137" y="1595408"/>
            <a:ext cx="1500188" cy="1000125"/>
          </a:xfrm>
          <a:prstGeom prst="wedgeRectCallout">
            <a:avLst>
              <a:gd name="adj1" fmla="val -44338"/>
              <a:gd name="adj2" fmla="val 107776"/>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dirty="0">
                <a:solidFill>
                  <a:srgbClr val="0000FF"/>
                </a:solidFill>
                <a:ea typeface="宋体" pitchFamily="2" charset="-122"/>
              </a:rPr>
              <a:t>HTTP/HTTPS</a:t>
            </a:r>
          </a:p>
          <a:p>
            <a:pPr algn="ctr" eaLnBrk="0" hangingPunct="0"/>
            <a:r>
              <a:rPr lang="zh-CN" altLang="en-US" sz="1600" b="1" dirty="0">
                <a:solidFill>
                  <a:srgbClr val="0000FF"/>
                </a:solidFill>
                <a:ea typeface="宋体" pitchFamily="2" charset="-122"/>
              </a:rPr>
              <a:t>请求</a:t>
            </a:r>
            <a:endParaRPr lang="en-US" altLang="zh-CN" sz="1600" b="1" dirty="0">
              <a:solidFill>
                <a:srgbClr val="0000FF"/>
              </a:solidFill>
              <a:ea typeface="宋体" pitchFamily="2" charset="-122"/>
            </a:endParaRPr>
          </a:p>
        </p:txBody>
      </p:sp>
      <p:sp>
        <p:nvSpPr>
          <p:cNvPr id="31" name="AutoShape 33">
            <a:extLst>
              <a:ext uri="{FF2B5EF4-FFF2-40B4-BE49-F238E27FC236}">
                <a16:creationId xmlns:a16="http://schemas.microsoft.com/office/drawing/2014/main" id="{EFDC2FB4-E673-405E-95BD-353AE6D708C8}"/>
              </a:ext>
            </a:extLst>
          </p:cNvPr>
          <p:cNvSpPr>
            <a:spLocks noChangeArrowheads="1"/>
          </p:cNvSpPr>
          <p:nvPr/>
        </p:nvSpPr>
        <p:spPr bwMode="auto">
          <a:xfrm>
            <a:off x="1151613" y="4130645"/>
            <a:ext cx="914400" cy="1000125"/>
          </a:xfrm>
          <a:prstGeom prst="wedgeRectCallout">
            <a:avLst>
              <a:gd name="adj1" fmla="val 43231"/>
              <a:gd name="adj2" fmla="val -94125"/>
            </a:avLst>
          </a:prstGeom>
          <a:solidFill>
            <a:schemeClr val="accent2">
              <a:alpha val="50000"/>
            </a:schemeClr>
          </a:solidFill>
          <a:ln w="9525">
            <a:solidFill>
              <a:schemeClr val="tx1"/>
            </a:solidFill>
            <a:miter lim="800000"/>
            <a:headEnd/>
            <a:tailEnd/>
          </a:ln>
          <a:effectLst/>
        </p:spPr>
        <p:txBody>
          <a:bodyPr lIns="73025" tIns="36512" rIns="73025" bIns="36512" anchor="ctr" anchorCtr="1"/>
          <a:lstStyle/>
          <a:p>
            <a:pPr algn="ctr" eaLnBrk="0" hangingPunct="0"/>
            <a:r>
              <a:rPr lang="zh-CN" altLang="en-US" sz="1600" b="1" dirty="0">
                <a:solidFill>
                  <a:srgbClr val="0000FF"/>
                </a:solidFill>
                <a:ea typeface="宋体" pitchFamily="2" charset="-122"/>
              </a:rPr>
              <a:t>明文或</a:t>
            </a:r>
            <a:r>
              <a:rPr lang="en-US" altLang="zh-CN" sz="1600" b="1" dirty="0">
                <a:solidFill>
                  <a:srgbClr val="0000FF"/>
                </a:solidFill>
                <a:ea typeface="宋体" pitchFamily="2" charset="-122"/>
              </a:rPr>
              <a:t>SSL</a:t>
            </a:r>
          </a:p>
        </p:txBody>
      </p:sp>
      <p:sp>
        <p:nvSpPr>
          <p:cNvPr id="32" name="AutoShape 34">
            <a:extLst>
              <a:ext uri="{FF2B5EF4-FFF2-40B4-BE49-F238E27FC236}">
                <a16:creationId xmlns:a16="http://schemas.microsoft.com/office/drawing/2014/main" id="{93CA3253-7A17-4891-A2B5-9A9C36133360}"/>
              </a:ext>
            </a:extLst>
          </p:cNvPr>
          <p:cNvSpPr>
            <a:spLocks noChangeArrowheads="1"/>
          </p:cNvSpPr>
          <p:nvPr/>
        </p:nvSpPr>
        <p:spPr bwMode="auto">
          <a:xfrm>
            <a:off x="2159675" y="4138583"/>
            <a:ext cx="1368425" cy="1000125"/>
          </a:xfrm>
          <a:prstGeom prst="wedgeRectCallout">
            <a:avLst>
              <a:gd name="adj1" fmla="val 12296"/>
              <a:gd name="adj2" fmla="val -111269"/>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dirty="0">
                <a:solidFill>
                  <a:srgbClr val="0000FF"/>
                </a:solidFill>
                <a:ea typeface="宋体" pitchFamily="2" charset="-122"/>
              </a:rPr>
              <a:t>HTTP</a:t>
            </a:r>
            <a:r>
              <a:rPr lang="zh-CN" altLang="en-US" sz="1600" b="1" dirty="0">
                <a:solidFill>
                  <a:srgbClr val="0000FF"/>
                </a:solidFill>
                <a:ea typeface="宋体" pitchFamily="2" charset="-122"/>
              </a:rPr>
              <a:t>响应</a:t>
            </a:r>
          </a:p>
          <a:p>
            <a:pPr algn="ctr" eaLnBrk="0" hangingPunct="0"/>
            <a:r>
              <a:rPr lang="en-US" altLang="zh-CN" sz="1600" b="1" dirty="0">
                <a:solidFill>
                  <a:srgbClr val="0000FF"/>
                </a:solidFill>
                <a:ea typeface="宋体" pitchFamily="2" charset="-122"/>
              </a:rPr>
              <a:t>( HTML, JavaScript, etc.)</a:t>
            </a:r>
          </a:p>
        </p:txBody>
      </p:sp>
      <p:sp>
        <p:nvSpPr>
          <p:cNvPr id="33" name="AutoShape 36">
            <a:extLst>
              <a:ext uri="{FF2B5EF4-FFF2-40B4-BE49-F238E27FC236}">
                <a16:creationId xmlns:a16="http://schemas.microsoft.com/office/drawing/2014/main" id="{5E11BA14-2328-4FCB-A16A-1FB201FEA616}"/>
              </a:ext>
            </a:extLst>
          </p:cNvPr>
          <p:cNvSpPr>
            <a:spLocks noChangeArrowheads="1"/>
          </p:cNvSpPr>
          <p:nvPr/>
        </p:nvSpPr>
        <p:spPr bwMode="auto">
          <a:xfrm>
            <a:off x="3239175" y="1538258"/>
            <a:ext cx="1219200" cy="990600"/>
          </a:xfrm>
          <a:prstGeom prst="wedgeRectCallout">
            <a:avLst>
              <a:gd name="adj1" fmla="val -8204"/>
              <a:gd name="adj2" fmla="val 90384"/>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dirty="0">
                <a:solidFill>
                  <a:srgbClr val="0000FF"/>
                </a:solidFill>
                <a:ea typeface="宋体" pitchFamily="2" charset="-122"/>
              </a:rPr>
              <a:t> </a:t>
            </a:r>
            <a:r>
              <a:rPr lang="en-US" altLang="zh-CN" sz="1600" b="1" dirty="0">
                <a:solidFill>
                  <a:srgbClr val="0000FF"/>
                </a:solidFill>
                <a:ea typeface="宋体" pitchFamily="2" charset="-122"/>
              </a:rPr>
              <a:t>Apache</a:t>
            </a:r>
          </a:p>
          <a:p>
            <a:pPr eaLnBrk="0" hangingPunct="0">
              <a:buFontTx/>
              <a:buChar char="•"/>
            </a:pPr>
            <a:r>
              <a:rPr lang="en-US" altLang="zh-CN" sz="1600" b="1" dirty="0">
                <a:solidFill>
                  <a:srgbClr val="0000FF"/>
                </a:solidFill>
                <a:ea typeface="宋体" pitchFamily="2" charset="-122"/>
              </a:rPr>
              <a:t> IIS</a:t>
            </a:r>
          </a:p>
          <a:p>
            <a:pPr eaLnBrk="0" hangingPunct="0">
              <a:buFontTx/>
              <a:buChar char="•"/>
            </a:pPr>
            <a:r>
              <a:rPr lang="en-US" altLang="zh-CN" sz="1600" b="1" dirty="0">
                <a:solidFill>
                  <a:srgbClr val="0000FF"/>
                </a:solidFill>
                <a:ea typeface="宋体" pitchFamily="2" charset="-122"/>
              </a:rPr>
              <a:t> etc.</a:t>
            </a:r>
          </a:p>
        </p:txBody>
      </p:sp>
      <p:sp>
        <p:nvSpPr>
          <p:cNvPr id="35" name="AutoShape 38">
            <a:extLst>
              <a:ext uri="{FF2B5EF4-FFF2-40B4-BE49-F238E27FC236}">
                <a16:creationId xmlns:a16="http://schemas.microsoft.com/office/drawing/2014/main" id="{59D54D9B-9AF1-4839-B400-61F614AEC488}"/>
              </a:ext>
            </a:extLst>
          </p:cNvPr>
          <p:cNvSpPr>
            <a:spLocks noChangeArrowheads="1"/>
          </p:cNvSpPr>
          <p:nvPr/>
        </p:nvSpPr>
        <p:spPr bwMode="auto">
          <a:xfrm>
            <a:off x="6479263" y="4922808"/>
            <a:ext cx="1008062" cy="1133475"/>
          </a:xfrm>
          <a:prstGeom prst="wedgeRectCallout">
            <a:avLst>
              <a:gd name="adj1" fmla="val 38977"/>
              <a:gd name="adj2" fmla="val -96500"/>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dirty="0">
                <a:solidFill>
                  <a:srgbClr val="0000FF"/>
                </a:solidFill>
                <a:ea typeface="宋体" pitchFamily="2" charset="-122"/>
              </a:rPr>
              <a:t> </a:t>
            </a:r>
            <a:r>
              <a:rPr lang="en-US" altLang="zh-CN" sz="1600" b="1" dirty="0">
                <a:solidFill>
                  <a:srgbClr val="0000FF"/>
                </a:solidFill>
                <a:ea typeface="宋体" pitchFamily="2" charset="-122"/>
              </a:rPr>
              <a:t>ADO</a:t>
            </a:r>
          </a:p>
          <a:p>
            <a:pPr eaLnBrk="0" hangingPunct="0">
              <a:buFontTx/>
              <a:buChar char="•"/>
            </a:pPr>
            <a:r>
              <a:rPr lang="en-US" altLang="zh-CN" sz="1600" b="1" dirty="0">
                <a:solidFill>
                  <a:srgbClr val="0000FF"/>
                </a:solidFill>
                <a:ea typeface="宋体" pitchFamily="2" charset="-122"/>
              </a:rPr>
              <a:t> ODBC</a:t>
            </a:r>
          </a:p>
          <a:p>
            <a:pPr eaLnBrk="0" hangingPunct="0">
              <a:buFontTx/>
              <a:buChar char="•"/>
            </a:pPr>
            <a:r>
              <a:rPr lang="en-US" altLang="zh-CN" sz="1600" b="1" dirty="0">
                <a:solidFill>
                  <a:srgbClr val="0000FF"/>
                </a:solidFill>
                <a:ea typeface="宋体" pitchFamily="2" charset="-122"/>
              </a:rPr>
              <a:t> JDBC</a:t>
            </a:r>
          </a:p>
          <a:p>
            <a:pPr eaLnBrk="0" hangingPunct="0">
              <a:buFontTx/>
              <a:buChar char="•"/>
            </a:pPr>
            <a:r>
              <a:rPr lang="en-US" altLang="zh-CN" sz="1600" b="1" dirty="0">
                <a:solidFill>
                  <a:srgbClr val="0000FF"/>
                </a:solidFill>
                <a:ea typeface="宋体" pitchFamily="2" charset="-122"/>
              </a:rPr>
              <a:t> etc.</a:t>
            </a:r>
          </a:p>
        </p:txBody>
      </p:sp>
      <p:sp>
        <p:nvSpPr>
          <p:cNvPr id="36" name="AutoShape 39">
            <a:extLst>
              <a:ext uri="{FF2B5EF4-FFF2-40B4-BE49-F238E27FC236}">
                <a16:creationId xmlns:a16="http://schemas.microsoft.com/office/drawing/2014/main" id="{0AC72BE2-D8DF-40FC-B8E7-B9EEA61702B5}"/>
              </a:ext>
            </a:extLst>
          </p:cNvPr>
          <p:cNvSpPr>
            <a:spLocks noChangeArrowheads="1"/>
          </p:cNvSpPr>
          <p:nvPr/>
        </p:nvSpPr>
        <p:spPr bwMode="auto">
          <a:xfrm>
            <a:off x="7055525" y="1106458"/>
            <a:ext cx="1512888" cy="863600"/>
          </a:xfrm>
          <a:prstGeom prst="wedgeRectCallout">
            <a:avLst>
              <a:gd name="adj1" fmla="val 27648"/>
              <a:gd name="adj2" fmla="val 96690"/>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dirty="0">
                <a:solidFill>
                  <a:srgbClr val="0000FF"/>
                </a:solidFill>
                <a:ea typeface="宋体" pitchFamily="2" charset="-122"/>
              </a:rPr>
              <a:t> </a:t>
            </a:r>
            <a:r>
              <a:rPr lang="en-US" altLang="zh-CN" sz="1600" b="1" dirty="0">
                <a:solidFill>
                  <a:srgbClr val="0000FF"/>
                </a:solidFill>
                <a:ea typeface="宋体" pitchFamily="2" charset="-122"/>
              </a:rPr>
              <a:t>Oracle</a:t>
            </a:r>
          </a:p>
          <a:p>
            <a:pPr eaLnBrk="0" hangingPunct="0">
              <a:buFontTx/>
              <a:buChar char="•"/>
            </a:pPr>
            <a:r>
              <a:rPr lang="en-US" altLang="zh-CN" sz="1600" b="1" dirty="0">
                <a:solidFill>
                  <a:srgbClr val="0000FF"/>
                </a:solidFill>
                <a:ea typeface="宋体" pitchFamily="2" charset="-122"/>
              </a:rPr>
              <a:t> SQL Server</a:t>
            </a:r>
          </a:p>
          <a:p>
            <a:pPr eaLnBrk="0" hangingPunct="0">
              <a:buFontTx/>
              <a:buChar char="•"/>
            </a:pPr>
            <a:r>
              <a:rPr lang="en-US" altLang="zh-CN" sz="1600" b="1" dirty="0">
                <a:solidFill>
                  <a:srgbClr val="0000FF"/>
                </a:solidFill>
                <a:ea typeface="宋体" pitchFamily="2" charset="-122"/>
              </a:rPr>
              <a:t> etc.</a:t>
            </a:r>
          </a:p>
        </p:txBody>
      </p:sp>
      <p:sp>
        <p:nvSpPr>
          <p:cNvPr id="37" name="矩形: 圆角 36">
            <a:extLst>
              <a:ext uri="{FF2B5EF4-FFF2-40B4-BE49-F238E27FC236}">
                <a16:creationId xmlns:a16="http://schemas.microsoft.com/office/drawing/2014/main" id="{5CC70CB7-08CF-40B4-947F-292FA720F114}"/>
              </a:ext>
            </a:extLst>
          </p:cNvPr>
          <p:cNvSpPr/>
          <p:nvPr/>
        </p:nvSpPr>
        <p:spPr bwMode="auto">
          <a:xfrm>
            <a:off x="4761588" y="1595408"/>
            <a:ext cx="1414464" cy="353536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Tree>
    <p:extLst>
      <p:ext uri="{BB962C8B-B14F-4D97-AF65-F5344CB8AC3E}">
        <p14:creationId xmlns:p14="http://schemas.microsoft.com/office/powerpoint/2010/main" val="353321308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C55C4A-DA54-4CCE-B60F-0FFC9E0A9F0E}"/>
              </a:ext>
            </a:extLst>
          </p:cNvPr>
          <p:cNvSpPr>
            <a:spLocks noGrp="1"/>
          </p:cNvSpPr>
          <p:nvPr>
            <p:ph idx="1"/>
          </p:nvPr>
        </p:nvSpPr>
        <p:spPr>
          <a:xfrm>
            <a:off x="304800" y="4149080"/>
            <a:ext cx="8382000" cy="2175520"/>
          </a:xfrm>
        </p:spPr>
        <p:txBody>
          <a:bodyPr/>
          <a:lstStyle/>
          <a:p>
            <a:endParaRPr lang="zh-CN" altLang="en-US" dirty="0"/>
          </a:p>
        </p:txBody>
      </p:sp>
      <p:sp>
        <p:nvSpPr>
          <p:cNvPr id="4" name="日期占位符 3">
            <a:extLst>
              <a:ext uri="{FF2B5EF4-FFF2-40B4-BE49-F238E27FC236}">
                <a16:creationId xmlns:a16="http://schemas.microsoft.com/office/drawing/2014/main" id="{FCA7F0E0-67BF-48E8-BBDA-0AC8145B186A}"/>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E522F005-F3D1-44C3-9227-5ED224C49DD3}"/>
              </a:ext>
            </a:extLst>
          </p:cNvPr>
          <p:cNvSpPr>
            <a:spLocks noGrp="1"/>
          </p:cNvSpPr>
          <p:nvPr>
            <p:ph type="sldNum" sz="quarter" idx="11"/>
          </p:nvPr>
        </p:nvSpPr>
        <p:spPr/>
        <p:txBody>
          <a:bodyPr/>
          <a:lstStyle/>
          <a:p>
            <a:pPr>
              <a:defRPr/>
            </a:pPr>
            <a:fld id="{924DA50A-9525-4AB5-80F4-51DD34C4B33B}" type="slidenum">
              <a:rPr lang="en-US" altLang="zh-CN" smtClean="0"/>
              <a:pPr>
                <a:defRPr/>
              </a:pPr>
              <a:t>3</a:t>
            </a:fld>
            <a:endParaRPr lang="en-US" altLang="zh-CN"/>
          </a:p>
        </p:txBody>
      </p:sp>
      <p:sp>
        <p:nvSpPr>
          <p:cNvPr id="6" name="标题 1">
            <a:extLst>
              <a:ext uri="{FF2B5EF4-FFF2-40B4-BE49-F238E27FC236}">
                <a16:creationId xmlns:a16="http://schemas.microsoft.com/office/drawing/2014/main" id="{34C1186E-FDFD-4095-B663-8A063C1CA6D6}"/>
              </a:ext>
            </a:extLst>
          </p:cNvPr>
          <p:cNvSpPr>
            <a:spLocks noGrp="1"/>
          </p:cNvSpPr>
          <p:nvPr>
            <p:ph type="title"/>
          </p:nvPr>
        </p:nvSpPr>
        <p:spPr>
          <a:xfrm>
            <a:off x="838200" y="350838"/>
            <a:ext cx="7239000" cy="563562"/>
          </a:xfrm>
        </p:spPr>
        <p:txBody>
          <a:bodyPr/>
          <a:lstStyle/>
          <a:p>
            <a:r>
              <a:rPr lang="en-US" altLang="zh-CN" sz="4400" dirty="0">
                <a:latin typeface="宋体" panose="02010600030101010101" pitchFamily="2" charset="-122"/>
              </a:rPr>
              <a:t>C/S</a:t>
            </a:r>
            <a:r>
              <a:rPr lang="zh-CN" altLang="en-US" sz="4400" dirty="0">
                <a:latin typeface="宋体" panose="02010600030101010101" pitchFamily="2" charset="-122"/>
              </a:rPr>
              <a:t>模式</a:t>
            </a:r>
            <a:endParaRPr lang="zh-CN" altLang="en-US" dirty="0"/>
          </a:p>
        </p:txBody>
      </p:sp>
      <p:sp>
        <p:nvSpPr>
          <p:cNvPr id="7" name="AutoShape 26">
            <a:extLst>
              <a:ext uri="{FF2B5EF4-FFF2-40B4-BE49-F238E27FC236}">
                <a16:creationId xmlns:a16="http://schemas.microsoft.com/office/drawing/2014/main" id="{93BCE5E8-57A8-4376-A289-AF843BED9C9B}"/>
              </a:ext>
            </a:extLst>
          </p:cNvPr>
          <p:cNvSpPr>
            <a:spLocks noChangeArrowheads="1"/>
          </p:cNvSpPr>
          <p:nvPr/>
        </p:nvSpPr>
        <p:spPr bwMode="auto">
          <a:xfrm>
            <a:off x="333375" y="3311525"/>
            <a:ext cx="990600" cy="457200"/>
          </a:xfrm>
          <a:prstGeom prst="flowChartPredefinedProcess">
            <a:avLst/>
          </a:prstGeom>
          <a:solidFill>
            <a:srgbClr val="002060"/>
          </a:solidFill>
          <a:ln w="9525" cap="flat" algn="ctr">
            <a:solidFill>
              <a:schemeClr val="tx1"/>
            </a:solidFill>
            <a:prstDash val="solid"/>
            <a:miter lim="800000"/>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r>
              <a:rPr lang="en-US" altLang="zh-CN" dirty="0"/>
              <a:t>Chrome</a:t>
            </a:r>
            <a:endParaRPr lang="zh-CN" altLang="en-US" dirty="0"/>
          </a:p>
        </p:txBody>
      </p:sp>
      <p:sp>
        <p:nvSpPr>
          <p:cNvPr id="8" name="AutoShape 27">
            <a:extLst>
              <a:ext uri="{FF2B5EF4-FFF2-40B4-BE49-F238E27FC236}">
                <a16:creationId xmlns:a16="http://schemas.microsoft.com/office/drawing/2014/main" id="{0E4088AD-44E7-412B-8C0D-2A00A0879F26}"/>
              </a:ext>
            </a:extLst>
          </p:cNvPr>
          <p:cNvSpPr>
            <a:spLocks noChangeArrowheads="1"/>
          </p:cNvSpPr>
          <p:nvPr/>
        </p:nvSpPr>
        <p:spPr bwMode="auto">
          <a:xfrm>
            <a:off x="333375" y="3997325"/>
            <a:ext cx="990600" cy="457200"/>
          </a:xfrm>
          <a:prstGeom prst="flowChartPredefinedProcess">
            <a:avLst/>
          </a:prstGeom>
          <a:solidFill>
            <a:srgbClr val="002060"/>
          </a:solidFill>
          <a:ln w="9525" cap="flat" algn="ctr">
            <a:solidFill>
              <a:schemeClr val="tx1"/>
            </a:solidFill>
            <a:prstDash val="solid"/>
            <a:miter lim="800000"/>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r>
              <a:rPr lang="en-US" altLang="zh-CN" dirty="0" err="1"/>
              <a:t>FireFox</a:t>
            </a:r>
            <a:endParaRPr lang="zh-CN" altLang="en-US" dirty="0"/>
          </a:p>
        </p:txBody>
      </p:sp>
      <p:sp>
        <p:nvSpPr>
          <p:cNvPr id="9" name="AutoShape 28">
            <a:extLst>
              <a:ext uri="{FF2B5EF4-FFF2-40B4-BE49-F238E27FC236}">
                <a16:creationId xmlns:a16="http://schemas.microsoft.com/office/drawing/2014/main" id="{C7CBEF69-393D-4205-AF09-CC55153699B7}"/>
              </a:ext>
            </a:extLst>
          </p:cNvPr>
          <p:cNvSpPr>
            <a:spLocks noChangeArrowheads="1"/>
          </p:cNvSpPr>
          <p:nvPr/>
        </p:nvSpPr>
        <p:spPr bwMode="auto">
          <a:xfrm>
            <a:off x="333375" y="4759325"/>
            <a:ext cx="990600" cy="457200"/>
          </a:xfrm>
          <a:prstGeom prst="flowChartPredefinedProcess">
            <a:avLst/>
          </a:prstGeom>
          <a:solidFill>
            <a:schemeClr val="tx1"/>
          </a:solidFill>
          <a:ln w="9525" cap="flat" algn="ctr">
            <a:solidFill>
              <a:schemeClr val="tx1"/>
            </a:solidFill>
            <a:prstDash val="solid"/>
            <a:miter lim="800000"/>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r>
              <a:rPr lang="zh-CN" altLang="en-US" dirty="0"/>
              <a:t>浏览器</a:t>
            </a:r>
          </a:p>
        </p:txBody>
      </p:sp>
      <p:sp>
        <p:nvSpPr>
          <p:cNvPr id="10" name="AutoShape 31">
            <a:extLst>
              <a:ext uri="{FF2B5EF4-FFF2-40B4-BE49-F238E27FC236}">
                <a16:creationId xmlns:a16="http://schemas.microsoft.com/office/drawing/2014/main" id="{559587F9-B248-4353-83DA-B4CF0566EF59}"/>
              </a:ext>
            </a:extLst>
          </p:cNvPr>
          <p:cNvSpPr>
            <a:spLocks noChangeArrowheads="1"/>
          </p:cNvSpPr>
          <p:nvPr/>
        </p:nvSpPr>
        <p:spPr bwMode="auto">
          <a:xfrm>
            <a:off x="6200775" y="1628870"/>
            <a:ext cx="609600" cy="609600"/>
          </a:xfrm>
          <a:prstGeom prst="can">
            <a:avLst>
              <a:gd name="adj" fmla="val 25000"/>
            </a:avLst>
          </a:prstGeom>
          <a:solidFill>
            <a:schemeClr val="accent1"/>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endParaRPr lang="zh-CN" altLang="zh-CN" b="0">
              <a:solidFill>
                <a:srgbClr val="FF0000"/>
              </a:solidFill>
            </a:endParaRPr>
          </a:p>
        </p:txBody>
      </p:sp>
      <p:sp>
        <p:nvSpPr>
          <p:cNvPr id="11" name="Line 33">
            <a:extLst>
              <a:ext uri="{FF2B5EF4-FFF2-40B4-BE49-F238E27FC236}">
                <a16:creationId xmlns:a16="http://schemas.microsoft.com/office/drawing/2014/main" id="{AE53925D-4DFD-4330-8EC3-835EB0AF8078}"/>
              </a:ext>
            </a:extLst>
          </p:cNvPr>
          <p:cNvSpPr>
            <a:spLocks noChangeShapeType="1"/>
          </p:cNvSpPr>
          <p:nvPr/>
        </p:nvSpPr>
        <p:spPr bwMode="auto">
          <a:xfrm>
            <a:off x="1323975" y="3540125"/>
            <a:ext cx="914400" cy="457200"/>
          </a:xfrm>
          <a:prstGeom prst="line">
            <a:avLst/>
          </a:prstGeom>
          <a:noFill/>
          <a:ln w="38100" cap="flat"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2" name="Line 34">
            <a:extLst>
              <a:ext uri="{FF2B5EF4-FFF2-40B4-BE49-F238E27FC236}">
                <a16:creationId xmlns:a16="http://schemas.microsoft.com/office/drawing/2014/main" id="{52929A3F-8467-4724-ACA2-8E1A9FD614CA}"/>
              </a:ext>
            </a:extLst>
          </p:cNvPr>
          <p:cNvSpPr>
            <a:spLocks noChangeShapeType="1"/>
          </p:cNvSpPr>
          <p:nvPr/>
        </p:nvSpPr>
        <p:spPr bwMode="auto">
          <a:xfrm>
            <a:off x="1323975" y="4225925"/>
            <a:ext cx="914400" cy="0"/>
          </a:xfrm>
          <a:prstGeom prst="line">
            <a:avLst/>
          </a:prstGeom>
          <a:noFill/>
          <a:ln w="38100" cap="flat"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3" name="Line 35">
            <a:extLst>
              <a:ext uri="{FF2B5EF4-FFF2-40B4-BE49-F238E27FC236}">
                <a16:creationId xmlns:a16="http://schemas.microsoft.com/office/drawing/2014/main" id="{45AE9F6B-2187-41E0-A234-894C55052341}"/>
              </a:ext>
            </a:extLst>
          </p:cNvPr>
          <p:cNvSpPr>
            <a:spLocks noChangeShapeType="1"/>
          </p:cNvSpPr>
          <p:nvPr/>
        </p:nvSpPr>
        <p:spPr bwMode="auto">
          <a:xfrm flipV="1">
            <a:off x="1323975" y="4378325"/>
            <a:ext cx="914400" cy="609600"/>
          </a:xfrm>
          <a:prstGeom prst="line">
            <a:avLst/>
          </a:prstGeom>
          <a:noFill/>
          <a:ln w="38100" cap="flat"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4" name="AutoShape 36">
            <a:extLst>
              <a:ext uri="{FF2B5EF4-FFF2-40B4-BE49-F238E27FC236}">
                <a16:creationId xmlns:a16="http://schemas.microsoft.com/office/drawing/2014/main" id="{3299AE3B-C95C-4B00-90FA-107014552D61}"/>
              </a:ext>
            </a:extLst>
          </p:cNvPr>
          <p:cNvSpPr>
            <a:spLocks noChangeArrowheads="1"/>
          </p:cNvSpPr>
          <p:nvPr/>
        </p:nvSpPr>
        <p:spPr bwMode="auto">
          <a:xfrm>
            <a:off x="4096250" y="3799683"/>
            <a:ext cx="1195066" cy="761996"/>
          </a:xfrm>
          <a:prstGeom prst="flowChartPreparation">
            <a:avLst/>
          </a:prstGeom>
          <a:solidFill>
            <a:srgbClr val="002060"/>
          </a:solidFill>
          <a:ln w="9525" cap="flat" algn="ctr">
            <a:solidFill>
              <a:schemeClr val="tx1"/>
            </a:solidFill>
            <a:prstDash val="solid"/>
            <a:miter lim="800000"/>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r>
              <a:rPr lang="zh-CN" altLang="en-US" dirty="0"/>
              <a:t>中间件</a:t>
            </a:r>
          </a:p>
        </p:txBody>
      </p:sp>
      <p:sp>
        <p:nvSpPr>
          <p:cNvPr id="15" name="Line 40">
            <a:extLst>
              <a:ext uri="{FF2B5EF4-FFF2-40B4-BE49-F238E27FC236}">
                <a16:creationId xmlns:a16="http://schemas.microsoft.com/office/drawing/2014/main" id="{0C22F07E-331E-483F-AD97-2CEA431672D8}"/>
              </a:ext>
            </a:extLst>
          </p:cNvPr>
          <p:cNvSpPr>
            <a:spLocks noChangeShapeType="1"/>
          </p:cNvSpPr>
          <p:nvPr/>
        </p:nvSpPr>
        <p:spPr bwMode="auto">
          <a:xfrm>
            <a:off x="4599314" y="2320926"/>
            <a:ext cx="1" cy="1481930"/>
          </a:xfrm>
          <a:prstGeom prst="line">
            <a:avLst/>
          </a:prstGeom>
          <a:noFill/>
          <a:ln w="38100" cap="flat" algn="ctr">
            <a:solidFill>
              <a:schemeClr val="tx1"/>
            </a:solidFill>
            <a:prstDash val="solid"/>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6" name="Line 42">
            <a:extLst>
              <a:ext uri="{FF2B5EF4-FFF2-40B4-BE49-F238E27FC236}">
                <a16:creationId xmlns:a16="http://schemas.microsoft.com/office/drawing/2014/main" id="{A466BBA1-1AE1-42A4-B79E-CD1E5FC93809}"/>
              </a:ext>
            </a:extLst>
          </p:cNvPr>
          <p:cNvSpPr>
            <a:spLocks noChangeShapeType="1"/>
          </p:cNvSpPr>
          <p:nvPr/>
        </p:nvSpPr>
        <p:spPr bwMode="auto">
          <a:xfrm flipV="1">
            <a:off x="5291316" y="4158069"/>
            <a:ext cx="528413" cy="0"/>
          </a:xfrm>
          <a:prstGeom prst="line">
            <a:avLst/>
          </a:prstGeom>
          <a:noFill/>
          <a:ln w="38100" cap="flat" algn="ctr">
            <a:solidFill>
              <a:srgbClr val="002060"/>
            </a:solidFill>
            <a:prstDash val="solid"/>
            <a:round/>
            <a:headEnd type="arrow" w="med" len="med"/>
            <a:tailEnd type="non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7" name="Line 43">
            <a:extLst>
              <a:ext uri="{FF2B5EF4-FFF2-40B4-BE49-F238E27FC236}">
                <a16:creationId xmlns:a16="http://schemas.microsoft.com/office/drawing/2014/main" id="{F31D1758-5025-41F2-9C19-D0E102F2BA88}"/>
              </a:ext>
            </a:extLst>
          </p:cNvPr>
          <p:cNvSpPr>
            <a:spLocks noChangeShapeType="1"/>
          </p:cNvSpPr>
          <p:nvPr/>
        </p:nvSpPr>
        <p:spPr bwMode="auto">
          <a:xfrm flipV="1">
            <a:off x="3305175" y="4180681"/>
            <a:ext cx="838197" cy="1"/>
          </a:xfrm>
          <a:prstGeom prst="line">
            <a:avLst/>
          </a:prstGeom>
          <a:noFill/>
          <a:ln w="38100" cap="flat" algn="ctr">
            <a:solidFill>
              <a:srgbClr val="002060"/>
            </a:solidFill>
            <a:prstDash val="solid"/>
            <a:round/>
            <a:headEnd type="triangle" w="med" len="med"/>
            <a:tailEnd type="non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8" name="Line 44">
            <a:extLst>
              <a:ext uri="{FF2B5EF4-FFF2-40B4-BE49-F238E27FC236}">
                <a16:creationId xmlns:a16="http://schemas.microsoft.com/office/drawing/2014/main" id="{E41F82AA-1760-40EC-B9CC-9002D7BFEFB7}"/>
              </a:ext>
            </a:extLst>
          </p:cNvPr>
          <p:cNvSpPr>
            <a:spLocks noChangeShapeType="1"/>
          </p:cNvSpPr>
          <p:nvPr/>
        </p:nvSpPr>
        <p:spPr bwMode="auto">
          <a:xfrm>
            <a:off x="5819775" y="3387725"/>
            <a:ext cx="0" cy="2362200"/>
          </a:xfrm>
          <a:prstGeom prst="line">
            <a:avLst/>
          </a:prstGeom>
          <a:noFill/>
          <a:ln w="38100" cap="flat" algn="ctr">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19" name="AutoShape 45">
            <a:extLst>
              <a:ext uri="{FF2B5EF4-FFF2-40B4-BE49-F238E27FC236}">
                <a16:creationId xmlns:a16="http://schemas.microsoft.com/office/drawing/2014/main" id="{98FDC33D-668E-4880-8D6F-B109972816A2}"/>
              </a:ext>
            </a:extLst>
          </p:cNvPr>
          <p:cNvSpPr>
            <a:spLocks noChangeArrowheads="1"/>
          </p:cNvSpPr>
          <p:nvPr/>
        </p:nvSpPr>
        <p:spPr bwMode="auto">
          <a:xfrm>
            <a:off x="6429375" y="3082925"/>
            <a:ext cx="914400" cy="609600"/>
          </a:xfrm>
          <a:prstGeom prst="can">
            <a:avLst>
              <a:gd name="adj" fmla="val 25000"/>
            </a:avLst>
          </a:prstGeom>
          <a:solidFill>
            <a:schemeClr val="accent5">
              <a:lumMod val="75000"/>
            </a:schemeClr>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endParaRPr lang="zh-CN" altLang="zh-CN">
              <a:solidFill>
                <a:srgbClr val="FF0000"/>
              </a:solidFill>
            </a:endParaRPr>
          </a:p>
        </p:txBody>
      </p:sp>
      <p:sp>
        <p:nvSpPr>
          <p:cNvPr id="20" name="AutoShape 46">
            <a:extLst>
              <a:ext uri="{FF2B5EF4-FFF2-40B4-BE49-F238E27FC236}">
                <a16:creationId xmlns:a16="http://schemas.microsoft.com/office/drawing/2014/main" id="{1FDD5112-CC75-46DE-B753-49C77FF6BCD1}"/>
              </a:ext>
            </a:extLst>
          </p:cNvPr>
          <p:cNvSpPr>
            <a:spLocks noChangeArrowheads="1"/>
          </p:cNvSpPr>
          <p:nvPr/>
        </p:nvSpPr>
        <p:spPr bwMode="auto">
          <a:xfrm>
            <a:off x="6429375" y="3844925"/>
            <a:ext cx="914400" cy="609600"/>
          </a:xfrm>
          <a:prstGeom prst="can">
            <a:avLst>
              <a:gd name="adj" fmla="val 25000"/>
            </a:avLst>
          </a:prstGeom>
          <a:solidFill>
            <a:srgbClr val="FFC000"/>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endParaRPr lang="zh-CN" altLang="zh-CN">
              <a:solidFill>
                <a:srgbClr val="FF0000"/>
              </a:solidFill>
            </a:endParaRPr>
          </a:p>
        </p:txBody>
      </p:sp>
      <p:sp>
        <p:nvSpPr>
          <p:cNvPr id="21" name="AutoShape 47">
            <a:extLst>
              <a:ext uri="{FF2B5EF4-FFF2-40B4-BE49-F238E27FC236}">
                <a16:creationId xmlns:a16="http://schemas.microsoft.com/office/drawing/2014/main" id="{E301461A-AEA6-4458-B090-93B09765FAE2}"/>
              </a:ext>
            </a:extLst>
          </p:cNvPr>
          <p:cNvSpPr>
            <a:spLocks noChangeArrowheads="1"/>
          </p:cNvSpPr>
          <p:nvPr/>
        </p:nvSpPr>
        <p:spPr bwMode="auto">
          <a:xfrm>
            <a:off x="6429375" y="4606925"/>
            <a:ext cx="914400" cy="609600"/>
          </a:xfrm>
          <a:prstGeom prst="can">
            <a:avLst>
              <a:gd name="adj" fmla="val 25000"/>
            </a:avLst>
          </a:prstGeom>
          <a:solidFill>
            <a:schemeClr val="accent1"/>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endParaRPr lang="zh-CN" altLang="zh-CN">
              <a:solidFill>
                <a:srgbClr val="FF0000"/>
              </a:solidFill>
            </a:endParaRPr>
          </a:p>
        </p:txBody>
      </p:sp>
      <p:sp>
        <p:nvSpPr>
          <p:cNvPr id="22" name="AutoShape 48">
            <a:extLst>
              <a:ext uri="{FF2B5EF4-FFF2-40B4-BE49-F238E27FC236}">
                <a16:creationId xmlns:a16="http://schemas.microsoft.com/office/drawing/2014/main" id="{95727369-ADF9-44EA-883F-6FFC8D54FA8A}"/>
              </a:ext>
            </a:extLst>
          </p:cNvPr>
          <p:cNvSpPr>
            <a:spLocks noChangeArrowheads="1"/>
          </p:cNvSpPr>
          <p:nvPr/>
        </p:nvSpPr>
        <p:spPr bwMode="auto">
          <a:xfrm>
            <a:off x="6429375" y="5445125"/>
            <a:ext cx="914400" cy="609600"/>
          </a:xfrm>
          <a:prstGeom prst="can">
            <a:avLst>
              <a:gd name="adj" fmla="val 25000"/>
            </a:avLst>
          </a:prstGeom>
          <a:solidFill>
            <a:srgbClr val="7030A0"/>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endParaRPr lang="zh-CN" altLang="zh-CN">
              <a:solidFill>
                <a:srgbClr val="FF0000"/>
              </a:solidFill>
            </a:endParaRPr>
          </a:p>
        </p:txBody>
      </p:sp>
      <p:sp>
        <p:nvSpPr>
          <p:cNvPr id="23" name="Line 49">
            <a:extLst>
              <a:ext uri="{FF2B5EF4-FFF2-40B4-BE49-F238E27FC236}">
                <a16:creationId xmlns:a16="http://schemas.microsoft.com/office/drawing/2014/main" id="{8555A8EA-E88B-4FA1-BEE6-2D5818D54478}"/>
              </a:ext>
            </a:extLst>
          </p:cNvPr>
          <p:cNvSpPr>
            <a:spLocks noChangeShapeType="1"/>
          </p:cNvSpPr>
          <p:nvPr/>
        </p:nvSpPr>
        <p:spPr bwMode="auto">
          <a:xfrm>
            <a:off x="5819775" y="5749925"/>
            <a:ext cx="609600" cy="0"/>
          </a:xfrm>
          <a:prstGeom prst="line">
            <a:avLst/>
          </a:prstGeom>
          <a:noFill/>
          <a:ln w="38100" cap="flat" algn="ctr">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4" name="Line 50">
            <a:extLst>
              <a:ext uri="{FF2B5EF4-FFF2-40B4-BE49-F238E27FC236}">
                <a16:creationId xmlns:a16="http://schemas.microsoft.com/office/drawing/2014/main" id="{1EFF992C-6001-4AA5-A0C4-8D0FF00584A2}"/>
              </a:ext>
            </a:extLst>
          </p:cNvPr>
          <p:cNvSpPr>
            <a:spLocks noChangeShapeType="1"/>
          </p:cNvSpPr>
          <p:nvPr/>
        </p:nvSpPr>
        <p:spPr bwMode="auto">
          <a:xfrm>
            <a:off x="5819775" y="4911725"/>
            <a:ext cx="609600" cy="0"/>
          </a:xfrm>
          <a:prstGeom prst="line">
            <a:avLst/>
          </a:prstGeom>
          <a:noFill/>
          <a:ln w="38100" cap="flat" algn="ctr">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5" name="Line 51">
            <a:extLst>
              <a:ext uri="{FF2B5EF4-FFF2-40B4-BE49-F238E27FC236}">
                <a16:creationId xmlns:a16="http://schemas.microsoft.com/office/drawing/2014/main" id="{18596C6B-70D7-48D1-8742-1C43A975A74D}"/>
              </a:ext>
            </a:extLst>
          </p:cNvPr>
          <p:cNvSpPr>
            <a:spLocks noChangeShapeType="1"/>
          </p:cNvSpPr>
          <p:nvPr/>
        </p:nvSpPr>
        <p:spPr bwMode="auto">
          <a:xfrm>
            <a:off x="5819775" y="4149725"/>
            <a:ext cx="609600" cy="0"/>
          </a:xfrm>
          <a:prstGeom prst="line">
            <a:avLst/>
          </a:prstGeom>
          <a:noFill/>
          <a:ln w="38100" cap="flat" algn="ctr">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6" name="Line 52">
            <a:extLst>
              <a:ext uri="{FF2B5EF4-FFF2-40B4-BE49-F238E27FC236}">
                <a16:creationId xmlns:a16="http://schemas.microsoft.com/office/drawing/2014/main" id="{D7B2CA19-9921-41A3-BE43-EA487601F811}"/>
              </a:ext>
            </a:extLst>
          </p:cNvPr>
          <p:cNvSpPr>
            <a:spLocks noChangeShapeType="1"/>
          </p:cNvSpPr>
          <p:nvPr/>
        </p:nvSpPr>
        <p:spPr bwMode="auto">
          <a:xfrm>
            <a:off x="5819775" y="3387725"/>
            <a:ext cx="609600" cy="0"/>
          </a:xfrm>
          <a:prstGeom prst="line">
            <a:avLst/>
          </a:prstGeom>
          <a:noFill/>
          <a:ln w="38100" cap="flat" algn="ctr">
            <a:solidFill>
              <a:schemeClr val="tx1"/>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7" name="AutoShape 53">
            <a:extLst>
              <a:ext uri="{FF2B5EF4-FFF2-40B4-BE49-F238E27FC236}">
                <a16:creationId xmlns:a16="http://schemas.microsoft.com/office/drawing/2014/main" id="{011AF033-3F31-430B-BE22-E0B6ECAACFF7}"/>
              </a:ext>
            </a:extLst>
          </p:cNvPr>
          <p:cNvSpPr>
            <a:spLocks noChangeArrowheads="1"/>
          </p:cNvSpPr>
          <p:nvPr/>
        </p:nvSpPr>
        <p:spPr bwMode="auto">
          <a:xfrm>
            <a:off x="6353175" y="1781270"/>
            <a:ext cx="609600" cy="609600"/>
          </a:xfrm>
          <a:prstGeom prst="can">
            <a:avLst>
              <a:gd name="adj" fmla="val 25000"/>
            </a:avLst>
          </a:prstGeom>
          <a:solidFill>
            <a:schemeClr val="accent1"/>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endParaRPr lang="zh-CN" altLang="zh-CN" b="0">
              <a:solidFill>
                <a:srgbClr val="FF0000"/>
              </a:solidFill>
            </a:endParaRPr>
          </a:p>
        </p:txBody>
      </p:sp>
      <p:sp>
        <p:nvSpPr>
          <p:cNvPr id="28" name="AutoShape 54">
            <a:extLst>
              <a:ext uri="{FF2B5EF4-FFF2-40B4-BE49-F238E27FC236}">
                <a16:creationId xmlns:a16="http://schemas.microsoft.com/office/drawing/2014/main" id="{A8A65AC2-9905-4960-843B-686A26F13611}"/>
              </a:ext>
            </a:extLst>
          </p:cNvPr>
          <p:cNvSpPr>
            <a:spLocks noChangeArrowheads="1"/>
          </p:cNvSpPr>
          <p:nvPr/>
        </p:nvSpPr>
        <p:spPr bwMode="auto">
          <a:xfrm>
            <a:off x="6505575" y="1933670"/>
            <a:ext cx="609600" cy="609600"/>
          </a:xfrm>
          <a:prstGeom prst="can">
            <a:avLst>
              <a:gd name="adj" fmla="val 25000"/>
            </a:avLst>
          </a:prstGeom>
          <a:solidFill>
            <a:schemeClr val="accent1"/>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endParaRPr lang="zh-CN" altLang="zh-CN" b="0">
              <a:solidFill>
                <a:srgbClr val="FF0000"/>
              </a:solidFill>
            </a:endParaRPr>
          </a:p>
        </p:txBody>
      </p:sp>
      <p:sp>
        <p:nvSpPr>
          <p:cNvPr id="29" name="AutoShape 55">
            <a:extLst>
              <a:ext uri="{FF2B5EF4-FFF2-40B4-BE49-F238E27FC236}">
                <a16:creationId xmlns:a16="http://schemas.microsoft.com/office/drawing/2014/main" id="{D3A754B0-4255-4C30-9054-D14F16CD5ADC}"/>
              </a:ext>
            </a:extLst>
          </p:cNvPr>
          <p:cNvSpPr>
            <a:spLocks noChangeArrowheads="1"/>
          </p:cNvSpPr>
          <p:nvPr/>
        </p:nvSpPr>
        <p:spPr bwMode="auto">
          <a:xfrm>
            <a:off x="6657975" y="2086070"/>
            <a:ext cx="609600" cy="609600"/>
          </a:xfrm>
          <a:prstGeom prst="can">
            <a:avLst>
              <a:gd name="adj" fmla="val 25000"/>
            </a:avLst>
          </a:prstGeom>
          <a:solidFill>
            <a:schemeClr val="accent1"/>
          </a:solidFill>
          <a:ln w="9525" cap="flat" algn="ctr">
            <a:solidFill>
              <a:schemeClr val="tx1"/>
            </a:solidFill>
            <a:prstDash val="solid"/>
            <a:round/>
            <a:headEnd type="none" w="med" len="med"/>
            <a:tailEnd type="none" w="med" len="med"/>
          </a:ln>
        </p:spPr>
        <p:txBody>
          <a:bodyPr wrap="none" anchor="ct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algn="ctr" eaLnBrk="1" hangingPunct="1"/>
            <a:endParaRPr lang="zh-CN" altLang="zh-CN" b="0">
              <a:solidFill>
                <a:srgbClr val="FF0000"/>
              </a:solidFill>
            </a:endParaRPr>
          </a:p>
        </p:txBody>
      </p:sp>
      <p:sp>
        <p:nvSpPr>
          <p:cNvPr id="30" name="Line 56">
            <a:extLst>
              <a:ext uri="{FF2B5EF4-FFF2-40B4-BE49-F238E27FC236}">
                <a16:creationId xmlns:a16="http://schemas.microsoft.com/office/drawing/2014/main" id="{D76E51A8-CAAA-49EA-BFF9-42920FF6774A}"/>
              </a:ext>
            </a:extLst>
          </p:cNvPr>
          <p:cNvSpPr>
            <a:spLocks noChangeShapeType="1"/>
          </p:cNvSpPr>
          <p:nvPr/>
        </p:nvSpPr>
        <p:spPr bwMode="auto">
          <a:xfrm>
            <a:off x="4557707" y="2320925"/>
            <a:ext cx="1566866" cy="14278"/>
          </a:xfrm>
          <a:prstGeom prst="line">
            <a:avLst/>
          </a:prstGeom>
          <a:noFill/>
          <a:ln w="38100" cap="flat" algn="ctr">
            <a:solidFill>
              <a:srgbClr val="00206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31" name="Text Box 57">
            <a:extLst>
              <a:ext uri="{FF2B5EF4-FFF2-40B4-BE49-F238E27FC236}">
                <a16:creationId xmlns:a16="http://schemas.microsoft.com/office/drawing/2014/main" id="{779F731C-172D-41B3-A5DA-54E45D8DA9CE}"/>
              </a:ext>
            </a:extLst>
          </p:cNvPr>
          <p:cNvSpPr>
            <a:spLocks noChangeArrowheads="1"/>
          </p:cNvSpPr>
          <p:nvPr/>
        </p:nvSpPr>
        <p:spPr bwMode="auto">
          <a:xfrm>
            <a:off x="7391627" y="1124744"/>
            <a:ext cx="1524000" cy="1615827"/>
          </a:xfrm>
          <a:prstGeom prst="rect">
            <a:avLst/>
          </a:prstGeom>
          <a:noFill/>
          <a:ln w="9525" cap="flat" algn="ctr">
            <a:solidFill>
              <a:srgbClr val="000000"/>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0070C0"/>
                </a:solidFill>
              </a:rPr>
              <a:t>Db Server</a:t>
            </a:r>
          </a:p>
          <a:p>
            <a:pPr eaLnBrk="1" hangingPunct="1">
              <a:spcBef>
                <a:spcPct val="50000"/>
              </a:spcBef>
            </a:pPr>
            <a:r>
              <a:rPr lang="en-US" altLang="zh-CN" b="0" dirty="0">
                <a:solidFill>
                  <a:schemeClr val="tx1"/>
                </a:solidFill>
              </a:rPr>
              <a:t>Oracle,     IBM Db2, Sybase, </a:t>
            </a:r>
            <a:r>
              <a:rPr lang="en-US" altLang="zh-CN" b="0" dirty="0" err="1">
                <a:solidFill>
                  <a:schemeClr val="tx1"/>
                </a:solidFill>
              </a:rPr>
              <a:t>SQLServer</a:t>
            </a:r>
            <a:r>
              <a:rPr lang="en-US" altLang="zh-CN" b="0" dirty="0">
                <a:solidFill>
                  <a:srgbClr val="FF0000"/>
                </a:solidFill>
              </a:rPr>
              <a:t>, </a:t>
            </a:r>
          </a:p>
        </p:txBody>
      </p:sp>
      <p:sp>
        <p:nvSpPr>
          <p:cNvPr id="32" name="Text Box 58">
            <a:extLst>
              <a:ext uri="{FF2B5EF4-FFF2-40B4-BE49-F238E27FC236}">
                <a16:creationId xmlns:a16="http://schemas.microsoft.com/office/drawing/2014/main" id="{B982C428-91F1-4E63-9B50-27FB51779D60}"/>
              </a:ext>
            </a:extLst>
          </p:cNvPr>
          <p:cNvSpPr>
            <a:spLocks noChangeArrowheads="1"/>
          </p:cNvSpPr>
          <p:nvPr/>
        </p:nvSpPr>
        <p:spPr bwMode="auto">
          <a:xfrm>
            <a:off x="7419975" y="3082925"/>
            <a:ext cx="1600200" cy="366712"/>
          </a:xfrm>
          <a:prstGeom prst="rect">
            <a:avLst/>
          </a:prstGeom>
          <a:solidFill>
            <a:srgbClr val="0070C0"/>
          </a:solidFill>
          <a:ln w="9525" cap="flat"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t>非关系数据库</a:t>
            </a:r>
          </a:p>
        </p:txBody>
      </p:sp>
      <p:sp>
        <p:nvSpPr>
          <p:cNvPr id="33" name="Text Box 59">
            <a:extLst>
              <a:ext uri="{FF2B5EF4-FFF2-40B4-BE49-F238E27FC236}">
                <a16:creationId xmlns:a16="http://schemas.microsoft.com/office/drawing/2014/main" id="{812F2E62-B127-42C3-8402-7A8E7544ECB7}"/>
              </a:ext>
            </a:extLst>
          </p:cNvPr>
          <p:cNvSpPr>
            <a:spLocks noChangeArrowheads="1"/>
          </p:cNvSpPr>
          <p:nvPr/>
        </p:nvSpPr>
        <p:spPr bwMode="auto">
          <a:xfrm>
            <a:off x="7419975" y="3997325"/>
            <a:ext cx="1600200" cy="366712"/>
          </a:xfrm>
          <a:prstGeom prst="rect">
            <a:avLst/>
          </a:prstGeom>
          <a:solidFill>
            <a:schemeClr val="accent1"/>
          </a:solidFill>
          <a:ln w="9525" cap="flat"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t>文件处理器</a:t>
            </a:r>
          </a:p>
        </p:txBody>
      </p:sp>
      <p:sp>
        <p:nvSpPr>
          <p:cNvPr id="34" name="Text Box 60">
            <a:extLst>
              <a:ext uri="{FF2B5EF4-FFF2-40B4-BE49-F238E27FC236}">
                <a16:creationId xmlns:a16="http://schemas.microsoft.com/office/drawing/2014/main" id="{9C06A8A4-ED6A-4151-AA08-D38D43D7E344}"/>
              </a:ext>
            </a:extLst>
          </p:cNvPr>
          <p:cNvSpPr>
            <a:spLocks noChangeArrowheads="1"/>
          </p:cNvSpPr>
          <p:nvPr/>
        </p:nvSpPr>
        <p:spPr bwMode="auto">
          <a:xfrm>
            <a:off x="7419975" y="4759325"/>
            <a:ext cx="1600200" cy="366712"/>
          </a:xfrm>
          <a:prstGeom prst="rect">
            <a:avLst/>
          </a:prstGeom>
          <a:solidFill>
            <a:srgbClr val="0000FF"/>
          </a:solidFill>
          <a:ln w="9525" cap="flat"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a:t>电子邮件</a:t>
            </a:r>
          </a:p>
        </p:txBody>
      </p:sp>
      <p:sp>
        <p:nvSpPr>
          <p:cNvPr id="35" name="Text Box 61">
            <a:extLst>
              <a:ext uri="{FF2B5EF4-FFF2-40B4-BE49-F238E27FC236}">
                <a16:creationId xmlns:a16="http://schemas.microsoft.com/office/drawing/2014/main" id="{3086FC8E-61AD-46C8-A336-1C83523D561A}"/>
              </a:ext>
            </a:extLst>
          </p:cNvPr>
          <p:cNvSpPr>
            <a:spLocks noChangeArrowheads="1"/>
          </p:cNvSpPr>
          <p:nvPr/>
        </p:nvSpPr>
        <p:spPr bwMode="auto">
          <a:xfrm>
            <a:off x="7419975" y="5521325"/>
            <a:ext cx="1600200" cy="641350"/>
          </a:xfrm>
          <a:prstGeom prst="rect">
            <a:avLst/>
          </a:prstGeom>
          <a:solidFill>
            <a:srgbClr val="0000FF"/>
          </a:solidFill>
          <a:ln w="9525" cap="flat"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bg1"/>
                </a:solidFill>
                <a:latin typeface="Times New Roman" panose="02020603050405020304" pitchFamily="18" charset="0"/>
                <a:ea typeface="宋体" panose="02010600030101010101" pitchFamily="2" charset="-122"/>
              </a:defRPr>
            </a:lvl1pPr>
            <a:lvl2pPr eaLnBrk="0" hangingPunct="0">
              <a:defRPr kumimoji="1" b="1">
                <a:solidFill>
                  <a:schemeClr val="bg1"/>
                </a:solidFill>
                <a:latin typeface="Times New Roman" panose="02020603050405020304" pitchFamily="18" charset="0"/>
                <a:ea typeface="宋体" panose="02010600030101010101" pitchFamily="2" charset="-122"/>
              </a:defRPr>
            </a:lvl2pPr>
            <a:lvl3pPr eaLnBrk="0" hangingPunct="0">
              <a:defRPr kumimoji="1" b="1">
                <a:solidFill>
                  <a:schemeClr val="bg1"/>
                </a:solidFill>
                <a:latin typeface="Times New Roman" panose="02020603050405020304" pitchFamily="18" charset="0"/>
                <a:ea typeface="宋体" panose="02010600030101010101" pitchFamily="2" charset="-122"/>
              </a:defRPr>
            </a:lvl3pPr>
            <a:lvl4pPr eaLnBrk="0" hangingPunct="0">
              <a:defRPr kumimoji="1" b="1">
                <a:solidFill>
                  <a:schemeClr val="bg1"/>
                </a:solidFill>
                <a:latin typeface="Times New Roman" panose="02020603050405020304" pitchFamily="18" charset="0"/>
                <a:ea typeface="宋体" panose="02010600030101010101" pitchFamily="2" charset="-122"/>
              </a:defRPr>
            </a:lvl4pPr>
            <a:lvl5pPr eaLnBrk="0" hangingPunct="0">
              <a:defRPr kumimoji="1" b="1">
                <a:solidFill>
                  <a:schemeClr val="bg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SzPct val="100000"/>
              <a:defRPr kumimoji="1" b="1">
                <a:solidFill>
                  <a:schemeClr val="bg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0" dirty="0"/>
              <a:t>图象、视频、其他文档等</a:t>
            </a:r>
          </a:p>
        </p:txBody>
      </p:sp>
      <p:sp>
        <p:nvSpPr>
          <p:cNvPr id="36" name="矩形: 圆角 35">
            <a:extLst>
              <a:ext uri="{FF2B5EF4-FFF2-40B4-BE49-F238E27FC236}">
                <a16:creationId xmlns:a16="http://schemas.microsoft.com/office/drawing/2014/main" id="{E9FC1556-8CBF-4FE7-9980-47DC4B469A41}"/>
              </a:ext>
            </a:extLst>
          </p:cNvPr>
          <p:cNvSpPr/>
          <p:nvPr/>
        </p:nvSpPr>
        <p:spPr>
          <a:xfrm>
            <a:off x="6124575" y="1287710"/>
            <a:ext cx="1219200" cy="1587251"/>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16D2D86A-9786-4CEC-8382-4275C919119E}"/>
              </a:ext>
            </a:extLst>
          </p:cNvPr>
          <p:cNvSpPr/>
          <p:nvPr/>
        </p:nvSpPr>
        <p:spPr>
          <a:xfrm>
            <a:off x="2238375" y="3799683"/>
            <a:ext cx="1140479" cy="761983"/>
          </a:xfrm>
          <a:prstGeom prst="roundRect">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b="1" dirty="0">
                <a:solidFill>
                  <a:schemeClr val="bg1"/>
                </a:solidFill>
              </a:rPr>
              <a:t>Web</a:t>
            </a:r>
          </a:p>
          <a:p>
            <a:pPr algn="ctr" eaLnBrk="1" hangingPunct="1"/>
            <a:r>
              <a:rPr lang="zh-CN" altLang="en-US" b="1" dirty="0">
                <a:solidFill>
                  <a:schemeClr val="bg1"/>
                </a:solidFill>
              </a:rPr>
              <a:t>服务器</a:t>
            </a:r>
          </a:p>
        </p:txBody>
      </p:sp>
      <p:cxnSp>
        <p:nvCxnSpPr>
          <p:cNvPr id="38" name="连接符: 肘形 37">
            <a:extLst>
              <a:ext uri="{FF2B5EF4-FFF2-40B4-BE49-F238E27FC236}">
                <a16:creationId xmlns:a16="http://schemas.microsoft.com/office/drawing/2014/main" id="{A90AA6C2-1B5C-4F44-A625-AB69A120BBB5}"/>
              </a:ext>
            </a:extLst>
          </p:cNvPr>
          <p:cNvCxnSpPr>
            <a:stCxn id="37" idx="0"/>
          </p:cNvCxnSpPr>
          <p:nvPr/>
        </p:nvCxnSpPr>
        <p:spPr>
          <a:xfrm rot="5400000" flipH="1" flipV="1">
            <a:off x="3381188" y="1056298"/>
            <a:ext cx="2170813" cy="3315958"/>
          </a:xfrm>
          <a:prstGeom prst="bentConnector2">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17BC6866-B27A-4F73-A732-E8D66430EBF8}"/>
              </a:ext>
            </a:extLst>
          </p:cNvPr>
          <p:cNvCxnSpPr>
            <a:stCxn id="37" idx="2"/>
          </p:cNvCxnSpPr>
          <p:nvPr/>
        </p:nvCxnSpPr>
        <p:spPr>
          <a:xfrm rot="16200000" flipH="1">
            <a:off x="4139143" y="3231138"/>
            <a:ext cx="350059" cy="3011114"/>
          </a:xfrm>
          <a:prstGeom prst="bentConnector2">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60869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FEB81-287E-4849-894C-6EC17FB22ECA}"/>
              </a:ext>
            </a:extLst>
          </p:cNvPr>
          <p:cNvSpPr>
            <a:spLocks noGrp="1"/>
          </p:cNvSpPr>
          <p:nvPr>
            <p:ph type="title"/>
          </p:nvPr>
        </p:nvSpPr>
        <p:spPr/>
        <p:txBody>
          <a:bodyPr/>
          <a:lstStyle/>
          <a:p>
            <a:r>
              <a:rPr lang="en-US" altLang="zh-CN" dirty="0">
                <a:latin typeface="Times New Roman" pitchFamily="18" charset="0"/>
              </a:rPr>
              <a:t>Web</a:t>
            </a:r>
            <a:r>
              <a:rPr lang="zh-CN" altLang="en-US" dirty="0"/>
              <a:t>应用体系结构潜在弱点</a:t>
            </a:r>
          </a:p>
        </p:txBody>
      </p:sp>
      <p:sp>
        <p:nvSpPr>
          <p:cNvPr id="3" name="内容占位符 2">
            <a:extLst>
              <a:ext uri="{FF2B5EF4-FFF2-40B4-BE49-F238E27FC236}">
                <a16:creationId xmlns:a16="http://schemas.microsoft.com/office/drawing/2014/main" id="{427CD206-EB70-41E7-B128-09A985F47CD1}"/>
              </a:ext>
            </a:extLst>
          </p:cNvPr>
          <p:cNvSpPr>
            <a:spLocks noGrp="1"/>
          </p:cNvSpPr>
          <p:nvPr>
            <p:ph idx="1"/>
          </p:nvPr>
        </p:nvSpPr>
        <p:spPr>
          <a:xfrm>
            <a:off x="304800" y="5517232"/>
            <a:ext cx="8382000" cy="807368"/>
          </a:xfrm>
        </p:spPr>
        <p:txBody>
          <a:bodyPr/>
          <a:lstStyle/>
          <a:p>
            <a:endParaRPr lang="zh-CN" altLang="en-US"/>
          </a:p>
        </p:txBody>
      </p:sp>
      <p:sp>
        <p:nvSpPr>
          <p:cNvPr id="4" name="日期占位符 3">
            <a:extLst>
              <a:ext uri="{FF2B5EF4-FFF2-40B4-BE49-F238E27FC236}">
                <a16:creationId xmlns:a16="http://schemas.microsoft.com/office/drawing/2014/main" id="{EA7E1DE9-5CDB-4CE5-AC97-E376A119C4A0}"/>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537A702E-5C2E-4742-9593-40DA45AA8913}"/>
              </a:ext>
            </a:extLst>
          </p:cNvPr>
          <p:cNvSpPr>
            <a:spLocks noGrp="1"/>
          </p:cNvSpPr>
          <p:nvPr>
            <p:ph type="sldNum" sz="quarter" idx="11"/>
          </p:nvPr>
        </p:nvSpPr>
        <p:spPr/>
        <p:txBody>
          <a:bodyPr/>
          <a:lstStyle/>
          <a:p>
            <a:pPr>
              <a:defRPr/>
            </a:pPr>
            <a:fld id="{924DA50A-9525-4AB5-80F4-51DD34C4B33B}" type="slidenum">
              <a:rPr lang="en-US" altLang="zh-CN" smtClean="0"/>
              <a:pPr>
                <a:defRPr/>
              </a:pPr>
              <a:t>30</a:t>
            </a:fld>
            <a:endParaRPr lang="en-US" altLang="zh-CN"/>
          </a:p>
        </p:txBody>
      </p:sp>
      <p:sp>
        <p:nvSpPr>
          <p:cNvPr id="6" name="Rectangle 3">
            <a:extLst>
              <a:ext uri="{FF2B5EF4-FFF2-40B4-BE49-F238E27FC236}">
                <a16:creationId xmlns:a16="http://schemas.microsoft.com/office/drawing/2014/main" id="{D4A84011-E398-4C58-B043-3F8FF3CF86FB}"/>
              </a:ext>
            </a:extLst>
          </p:cNvPr>
          <p:cNvSpPr txBox="1">
            <a:spLocks noChangeArrowheads="1"/>
          </p:cNvSpPr>
          <p:nvPr/>
        </p:nvSpPr>
        <p:spPr bwMode="gray">
          <a:xfrm>
            <a:off x="304800" y="1160528"/>
            <a:ext cx="7929046" cy="375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ts val="4000"/>
              </a:lnSpc>
              <a:spcBef>
                <a:spcPts val="0"/>
              </a:spcBef>
            </a:pPr>
            <a:r>
              <a:rPr lang="en-US" altLang="zh-CN" sz="2400" kern="0" dirty="0">
                <a:solidFill>
                  <a:srgbClr val="0000FF"/>
                </a:solidFill>
              </a:rPr>
              <a:t>Web</a:t>
            </a:r>
            <a:r>
              <a:rPr lang="zh-CN" altLang="en-US" sz="2400" kern="0" dirty="0">
                <a:solidFill>
                  <a:srgbClr val="0000FF"/>
                </a:solidFill>
              </a:rPr>
              <a:t>客户端</a:t>
            </a:r>
            <a:endParaRPr lang="en-US" altLang="zh-CN" sz="2400" kern="0" dirty="0"/>
          </a:p>
          <a:p>
            <a:pPr lvl="1">
              <a:lnSpc>
                <a:spcPts val="4000"/>
              </a:lnSpc>
              <a:spcBef>
                <a:spcPts val="0"/>
              </a:spcBef>
            </a:pPr>
            <a:r>
              <a:rPr lang="zh-CN" altLang="en-US" sz="2400" kern="0" dirty="0"/>
              <a:t>活动内容执行，客户端软件漏洞的利用，交互站点脚本的错误</a:t>
            </a:r>
          </a:p>
          <a:p>
            <a:pPr>
              <a:lnSpc>
                <a:spcPts val="4000"/>
              </a:lnSpc>
              <a:spcBef>
                <a:spcPts val="0"/>
              </a:spcBef>
            </a:pPr>
            <a:r>
              <a:rPr lang="zh-CN" altLang="en-US" sz="2400" kern="0" dirty="0">
                <a:solidFill>
                  <a:srgbClr val="0000FF"/>
                </a:solidFill>
              </a:rPr>
              <a:t>传输</a:t>
            </a:r>
            <a:endParaRPr lang="en-US" altLang="zh-CN" sz="2400" kern="0" dirty="0"/>
          </a:p>
          <a:p>
            <a:pPr lvl="1">
              <a:lnSpc>
                <a:spcPts val="4000"/>
              </a:lnSpc>
              <a:spcBef>
                <a:spcPts val="0"/>
              </a:spcBef>
            </a:pPr>
            <a:r>
              <a:rPr lang="zh-CN" altLang="en-US" sz="2400" kern="0" dirty="0"/>
              <a:t>偷听客户</a:t>
            </a:r>
            <a:r>
              <a:rPr lang="en-US" altLang="zh-CN" sz="2400" kern="0" dirty="0"/>
              <a:t>-</a:t>
            </a:r>
            <a:r>
              <a:rPr lang="zh-CN" altLang="en-US" sz="2400" kern="0" dirty="0"/>
              <a:t>服务器通信，</a:t>
            </a:r>
            <a:r>
              <a:rPr lang="en-US" altLang="zh-CN" sz="2400" kern="0" dirty="0"/>
              <a:t>SSL</a:t>
            </a:r>
            <a:r>
              <a:rPr lang="zh-CN" altLang="en-US" sz="2400" kern="0" dirty="0"/>
              <a:t>重定向</a:t>
            </a:r>
          </a:p>
          <a:p>
            <a:pPr>
              <a:lnSpc>
                <a:spcPts val="4000"/>
              </a:lnSpc>
              <a:spcBef>
                <a:spcPts val="0"/>
              </a:spcBef>
            </a:pPr>
            <a:r>
              <a:rPr lang="en-US" altLang="zh-CN" sz="2400" kern="0" dirty="0">
                <a:solidFill>
                  <a:srgbClr val="0000FF"/>
                </a:solidFill>
              </a:rPr>
              <a:t>Web</a:t>
            </a:r>
            <a:r>
              <a:rPr lang="zh-CN" altLang="en-US" sz="2400" kern="0" dirty="0">
                <a:solidFill>
                  <a:srgbClr val="0000FF"/>
                </a:solidFill>
              </a:rPr>
              <a:t>服务器</a:t>
            </a:r>
            <a:endParaRPr lang="en-US" altLang="zh-CN" sz="2400" kern="0" dirty="0"/>
          </a:p>
          <a:p>
            <a:pPr lvl="1">
              <a:lnSpc>
                <a:spcPts val="4000"/>
              </a:lnSpc>
              <a:spcBef>
                <a:spcPts val="0"/>
              </a:spcBef>
            </a:pPr>
            <a:r>
              <a:rPr lang="en-US" altLang="zh-CN" sz="2400" kern="0" dirty="0"/>
              <a:t>Web</a:t>
            </a:r>
            <a:r>
              <a:rPr lang="zh-CN" altLang="en-US" sz="2400" kern="0" dirty="0"/>
              <a:t>服务器软件漏洞；</a:t>
            </a:r>
            <a:endParaRPr lang="en-US" altLang="zh-CN" sz="2400" kern="0" dirty="0"/>
          </a:p>
          <a:p>
            <a:pPr lvl="1">
              <a:lnSpc>
                <a:spcPts val="4000"/>
              </a:lnSpc>
              <a:spcBef>
                <a:spcPts val="0"/>
              </a:spcBef>
            </a:pPr>
            <a:endParaRPr lang="zh-CN" altLang="en-US" sz="2400" kern="0" dirty="0"/>
          </a:p>
        </p:txBody>
      </p:sp>
    </p:spTree>
    <p:extLst>
      <p:ext uri="{BB962C8B-B14F-4D97-AF65-F5344CB8AC3E}">
        <p14:creationId xmlns:p14="http://schemas.microsoft.com/office/powerpoint/2010/main" val="43925331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6FE80-BC60-4F99-AC76-4E9CA3DDCDBE}"/>
              </a:ext>
            </a:extLst>
          </p:cNvPr>
          <p:cNvSpPr>
            <a:spLocks noGrp="1"/>
          </p:cNvSpPr>
          <p:nvPr>
            <p:ph type="title"/>
          </p:nvPr>
        </p:nvSpPr>
        <p:spPr/>
        <p:txBody>
          <a:bodyPr/>
          <a:lstStyle/>
          <a:p>
            <a:r>
              <a:rPr lang="en-US" altLang="zh-CN" dirty="0">
                <a:latin typeface="Times New Roman" pitchFamily="18" charset="0"/>
              </a:rPr>
              <a:t>Web</a:t>
            </a:r>
            <a:r>
              <a:rPr lang="zh-CN" altLang="en-US" dirty="0"/>
              <a:t>应用体系结构潜在弱点</a:t>
            </a:r>
          </a:p>
        </p:txBody>
      </p:sp>
      <p:sp>
        <p:nvSpPr>
          <p:cNvPr id="3" name="内容占位符 2">
            <a:extLst>
              <a:ext uri="{FF2B5EF4-FFF2-40B4-BE49-F238E27FC236}">
                <a16:creationId xmlns:a16="http://schemas.microsoft.com/office/drawing/2014/main" id="{8B7213BD-738C-4F1E-B846-5E9A90C3EDC5}"/>
              </a:ext>
            </a:extLst>
          </p:cNvPr>
          <p:cNvSpPr>
            <a:spLocks noGrp="1"/>
          </p:cNvSpPr>
          <p:nvPr>
            <p:ph idx="1"/>
          </p:nvPr>
        </p:nvSpPr>
        <p:spPr>
          <a:xfrm>
            <a:off x="304800" y="4782044"/>
            <a:ext cx="8382000" cy="1542555"/>
          </a:xfrm>
        </p:spPr>
        <p:txBody>
          <a:bodyPr/>
          <a:lstStyle/>
          <a:p>
            <a:endParaRPr lang="zh-CN" altLang="en-US" dirty="0"/>
          </a:p>
        </p:txBody>
      </p:sp>
      <p:sp>
        <p:nvSpPr>
          <p:cNvPr id="4" name="日期占位符 3">
            <a:extLst>
              <a:ext uri="{FF2B5EF4-FFF2-40B4-BE49-F238E27FC236}">
                <a16:creationId xmlns:a16="http://schemas.microsoft.com/office/drawing/2014/main" id="{793BB268-9C69-4433-BD5F-D6E510342CE0}"/>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6C6AF17C-0B4D-4AF7-BE07-5BB353F84B8E}"/>
              </a:ext>
            </a:extLst>
          </p:cNvPr>
          <p:cNvSpPr>
            <a:spLocks noGrp="1"/>
          </p:cNvSpPr>
          <p:nvPr>
            <p:ph type="sldNum" sz="quarter" idx="11"/>
          </p:nvPr>
        </p:nvSpPr>
        <p:spPr/>
        <p:txBody>
          <a:bodyPr/>
          <a:lstStyle/>
          <a:p>
            <a:pPr>
              <a:defRPr/>
            </a:pPr>
            <a:fld id="{924DA50A-9525-4AB5-80F4-51DD34C4B33B}" type="slidenum">
              <a:rPr lang="en-US" altLang="zh-CN" smtClean="0"/>
              <a:pPr>
                <a:defRPr/>
              </a:pPr>
              <a:t>31</a:t>
            </a:fld>
            <a:endParaRPr lang="en-US" altLang="zh-CN"/>
          </a:p>
        </p:txBody>
      </p:sp>
      <p:sp>
        <p:nvSpPr>
          <p:cNvPr id="7" name="文本框 6">
            <a:extLst>
              <a:ext uri="{FF2B5EF4-FFF2-40B4-BE49-F238E27FC236}">
                <a16:creationId xmlns:a16="http://schemas.microsoft.com/office/drawing/2014/main" id="{A0F02685-6A0C-4EC0-AB7D-4E5F76FF69DF}"/>
              </a:ext>
            </a:extLst>
          </p:cNvPr>
          <p:cNvSpPr txBox="1"/>
          <p:nvPr/>
        </p:nvSpPr>
        <p:spPr>
          <a:xfrm>
            <a:off x="355340" y="1338032"/>
            <a:ext cx="8280920" cy="30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itchFamily="2" charset="2"/>
              <a:buChar char="v"/>
              <a:defRPr sz="2800" b="1">
                <a:latin typeface="+mn-lt"/>
                <a:ea typeface="+mn-ea"/>
              </a:defRPr>
            </a:lvl1pPr>
            <a:lvl2pPr marL="742950" indent="-285750" eaLnBrk="0" hangingPunct="0">
              <a:spcBef>
                <a:spcPct val="20000"/>
              </a:spcBef>
              <a:buClr>
                <a:schemeClr val="tx2"/>
              </a:buClr>
              <a:buFont typeface="Wingdings"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altLang="zh-CN" dirty="0"/>
              <a:t>Web</a:t>
            </a:r>
            <a:r>
              <a:rPr lang="zh-CN" altLang="en-US" dirty="0"/>
              <a:t>应用程序</a:t>
            </a:r>
            <a:endParaRPr lang="en-US" altLang="zh-CN" dirty="0"/>
          </a:p>
          <a:p>
            <a:pPr lvl="1"/>
            <a:r>
              <a:rPr lang="zh-CN" altLang="en-US" dirty="0"/>
              <a:t>攻击授权、认证、站点结构、输入验证，以及应用程序逻辑</a:t>
            </a:r>
          </a:p>
          <a:p>
            <a:r>
              <a:rPr lang="zh-CN" altLang="en-US" dirty="0"/>
              <a:t>数据库</a:t>
            </a:r>
            <a:endParaRPr lang="en-US" altLang="zh-CN" dirty="0"/>
          </a:p>
          <a:p>
            <a:pPr lvl="1"/>
            <a:r>
              <a:rPr lang="zh-CN" altLang="en-US" dirty="0"/>
              <a:t>通过数据库查询运行优先权命令，查询操纵返回额外的数据集</a:t>
            </a:r>
            <a:r>
              <a:rPr lang="en-US" altLang="zh-CN" dirty="0"/>
              <a:t>(</a:t>
            </a:r>
            <a:r>
              <a:rPr lang="en-US" altLang="zh-CN" dirty="0">
                <a:solidFill>
                  <a:srgbClr val="FF0000"/>
                </a:solidFill>
              </a:rPr>
              <a:t>SQL</a:t>
            </a:r>
            <a:r>
              <a:rPr lang="zh-CN" altLang="en-US" dirty="0">
                <a:solidFill>
                  <a:srgbClr val="FF0000"/>
                </a:solidFill>
              </a:rPr>
              <a:t>注入</a:t>
            </a:r>
            <a:r>
              <a:rPr lang="zh-CN" altLang="en-US" dirty="0"/>
              <a:t>）</a:t>
            </a:r>
            <a:endParaRPr lang="en-US" altLang="zh-CN" dirty="0"/>
          </a:p>
        </p:txBody>
      </p:sp>
    </p:spTree>
    <p:extLst>
      <p:ext uri="{BB962C8B-B14F-4D97-AF65-F5344CB8AC3E}">
        <p14:creationId xmlns:p14="http://schemas.microsoft.com/office/powerpoint/2010/main" val="129637344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3E848-119D-4EB8-A801-DD487C851343}"/>
              </a:ext>
            </a:extLst>
          </p:cNvPr>
          <p:cNvSpPr>
            <a:spLocks noGrp="1"/>
          </p:cNvSpPr>
          <p:nvPr>
            <p:ph type="title"/>
          </p:nvPr>
        </p:nvSpPr>
        <p:spPr/>
        <p:txBody>
          <a:bodyPr/>
          <a:lstStyle/>
          <a:p>
            <a:r>
              <a:rPr lang="en-US" altLang="zh-CN" dirty="0"/>
              <a:t>Web</a:t>
            </a:r>
            <a:r>
              <a:rPr lang="zh-CN" altLang="zh-CN" dirty="0"/>
              <a:t>应用</a:t>
            </a:r>
            <a:r>
              <a:rPr lang="zh-CN" altLang="en-US" dirty="0"/>
              <a:t>安全</a:t>
            </a:r>
          </a:p>
        </p:txBody>
      </p:sp>
      <p:sp>
        <p:nvSpPr>
          <p:cNvPr id="3" name="内容占位符 2">
            <a:extLst>
              <a:ext uri="{FF2B5EF4-FFF2-40B4-BE49-F238E27FC236}">
                <a16:creationId xmlns:a16="http://schemas.microsoft.com/office/drawing/2014/main" id="{2347E02F-BB17-4C71-892E-F921FCC0E6AF}"/>
              </a:ext>
            </a:extLst>
          </p:cNvPr>
          <p:cNvSpPr>
            <a:spLocks noGrp="1"/>
          </p:cNvSpPr>
          <p:nvPr>
            <p:ph idx="1"/>
          </p:nvPr>
        </p:nvSpPr>
        <p:spPr>
          <a:xfrm>
            <a:off x="304800" y="5301208"/>
            <a:ext cx="8382000" cy="1023392"/>
          </a:xfrm>
        </p:spPr>
        <p:txBody>
          <a:bodyPr/>
          <a:lstStyle/>
          <a:p>
            <a:endParaRPr lang="zh-CN" altLang="en-US"/>
          </a:p>
        </p:txBody>
      </p:sp>
      <p:sp>
        <p:nvSpPr>
          <p:cNvPr id="4" name="日期占位符 3">
            <a:extLst>
              <a:ext uri="{FF2B5EF4-FFF2-40B4-BE49-F238E27FC236}">
                <a16:creationId xmlns:a16="http://schemas.microsoft.com/office/drawing/2014/main" id="{BEA67BCF-A7BC-4E7F-AC64-08E5BB576683}"/>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23650C25-A17B-41AD-A8AF-499CF66EFEC8}"/>
              </a:ext>
            </a:extLst>
          </p:cNvPr>
          <p:cNvSpPr>
            <a:spLocks noGrp="1"/>
          </p:cNvSpPr>
          <p:nvPr>
            <p:ph type="sldNum" sz="quarter" idx="11"/>
          </p:nvPr>
        </p:nvSpPr>
        <p:spPr/>
        <p:txBody>
          <a:bodyPr/>
          <a:lstStyle/>
          <a:p>
            <a:pPr>
              <a:defRPr/>
            </a:pPr>
            <a:fld id="{924DA50A-9525-4AB5-80F4-51DD34C4B33B}" type="slidenum">
              <a:rPr lang="en-US" altLang="zh-CN" smtClean="0"/>
              <a:pPr>
                <a:defRPr/>
              </a:pPr>
              <a:t>32</a:t>
            </a:fld>
            <a:endParaRPr lang="en-US" altLang="zh-CN"/>
          </a:p>
        </p:txBody>
      </p:sp>
      <p:sp>
        <p:nvSpPr>
          <p:cNvPr id="6" name="内容占位符 1">
            <a:extLst>
              <a:ext uri="{FF2B5EF4-FFF2-40B4-BE49-F238E27FC236}">
                <a16:creationId xmlns:a16="http://schemas.microsoft.com/office/drawing/2014/main" id="{78757F0A-EA51-4858-BC9C-FA5B04305C56}"/>
              </a:ext>
            </a:extLst>
          </p:cNvPr>
          <p:cNvSpPr txBox="1">
            <a:spLocks/>
          </p:cNvSpPr>
          <p:nvPr/>
        </p:nvSpPr>
        <p:spPr bwMode="gray">
          <a:xfrm>
            <a:off x="304800" y="1081487"/>
            <a:ext cx="8055696" cy="81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kern="0" dirty="0"/>
              <a:t>Web</a:t>
            </a:r>
            <a:r>
              <a:rPr lang="zh-CN" altLang="zh-CN" kern="0" dirty="0"/>
              <a:t>应用程序功能与安全隐患的对应关系</a:t>
            </a:r>
            <a:endParaRPr lang="zh-CN" altLang="en-US" kern="0" dirty="0"/>
          </a:p>
        </p:txBody>
      </p:sp>
      <p:pic>
        <p:nvPicPr>
          <p:cNvPr id="7" name="图片 6">
            <a:extLst>
              <a:ext uri="{FF2B5EF4-FFF2-40B4-BE49-F238E27FC236}">
                <a16:creationId xmlns:a16="http://schemas.microsoft.com/office/drawing/2014/main" id="{E4A16A4C-8E9C-4684-8D25-24A4A0DDA23C}"/>
              </a:ext>
            </a:extLst>
          </p:cNvPr>
          <p:cNvPicPr>
            <a:picLocks noChangeAspect="1"/>
          </p:cNvPicPr>
          <p:nvPr/>
        </p:nvPicPr>
        <p:blipFill>
          <a:blip r:embed="rId2"/>
          <a:stretch>
            <a:fillRect/>
          </a:stretch>
        </p:blipFill>
        <p:spPr>
          <a:xfrm>
            <a:off x="68325" y="1726544"/>
            <a:ext cx="8092949" cy="4598056"/>
          </a:xfrm>
          <a:prstGeom prst="rect">
            <a:avLst/>
          </a:prstGeom>
        </p:spPr>
      </p:pic>
    </p:spTree>
    <p:extLst>
      <p:ext uri="{BB962C8B-B14F-4D97-AF65-F5344CB8AC3E}">
        <p14:creationId xmlns:p14="http://schemas.microsoft.com/office/powerpoint/2010/main" val="358866247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6B24C-7C96-4A10-A25E-DDAEE5A7EE7A}"/>
              </a:ext>
            </a:extLst>
          </p:cNvPr>
          <p:cNvSpPr>
            <a:spLocks noGrp="1"/>
          </p:cNvSpPr>
          <p:nvPr>
            <p:ph type="title"/>
          </p:nvPr>
        </p:nvSpPr>
        <p:spPr/>
        <p:txBody>
          <a:bodyPr/>
          <a:lstStyle/>
          <a:p>
            <a:r>
              <a:rPr lang="en-US" altLang="zh-CN" dirty="0"/>
              <a:t>HTTP</a:t>
            </a:r>
            <a:r>
              <a:rPr lang="zh-CN" altLang="en-US" dirty="0"/>
              <a:t>协议安全问题</a:t>
            </a:r>
          </a:p>
        </p:txBody>
      </p:sp>
      <p:sp>
        <p:nvSpPr>
          <p:cNvPr id="3" name="内容占位符 2">
            <a:extLst>
              <a:ext uri="{FF2B5EF4-FFF2-40B4-BE49-F238E27FC236}">
                <a16:creationId xmlns:a16="http://schemas.microsoft.com/office/drawing/2014/main" id="{5A3E6186-424D-4200-83AE-E3412B54A473}"/>
              </a:ext>
            </a:extLst>
          </p:cNvPr>
          <p:cNvSpPr>
            <a:spLocks noGrp="1"/>
          </p:cNvSpPr>
          <p:nvPr>
            <p:ph idx="1"/>
          </p:nvPr>
        </p:nvSpPr>
        <p:spPr/>
        <p:txBody>
          <a:bodyPr/>
          <a:lstStyle/>
          <a:p>
            <a:r>
              <a:rPr lang="en-US" altLang="zh-CN" dirty="0"/>
              <a:t>HTTP</a:t>
            </a:r>
            <a:r>
              <a:rPr lang="zh-CN" altLang="zh-CN" dirty="0"/>
              <a:t>协议是一种简单的、无状态的应用层协议（</a:t>
            </a:r>
            <a:r>
              <a:rPr lang="en-US" altLang="zh-CN" dirty="0"/>
              <a:t>RFC1945</a:t>
            </a:r>
            <a:r>
              <a:rPr lang="zh-CN" altLang="zh-CN" dirty="0"/>
              <a:t>、</a:t>
            </a:r>
            <a:r>
              <a:rPr lang="en-US" altLang="zh-CN" dirty="0"/>
              <a:t>RFC2616</a:t>
            </a:r>
            <a:r>
              <a:rPr lang="zh-CN" altLang="zh-CN" dirty="0"/>
              <a:t>）</a:t>
            </a:r>
            <a:endParaRPr lang="en-US" altLang="zh-CN" dirty="0"/>
          </a:p>
          <a:p>
            <a:pPr lvl="1"/>
            <a:r>
              <a:rPr lang="zh-CN" altLang="en-US" sz="2400" dirty="0"/>
              <a:t>无状态使攻击变得容易</a:t>
            </a:r>
            <a:endParaRPr lang="en-US" altLang="zh-CN" sz="2400" dirty="0"/>
          </a:p>
          <a:p>
            <a:pPr lvl="1"/>
            <a:r>
              <a:rPr lang="zh-CN" altLang="zh-CN" sz="2400" dirty="0"/>
              <a:t>基于</a:t>
            </a:r>
            <a:r>
              <a:rPr lang="en-US" altLang="zh-CN" sz="2400" dirty="0"/>
              <a:t>ASCII</a:t>
            </a:r>
            <a:r>
              <a:rPr lang="zh-CN" altLang="zh-CN" sz="2400" dirty="0"/>
              <a:t>码，</a:t>
            </a:r>
            <a:r>
              <a:rPr lang="zh-CN" altLang="en-US" sz="2400" dirty="0"/>
              <a:t>无</a:t>
            </a:r>
            <a:r>
              <a:rPr lang="zh-CN" altLang="zh-CN" sz="2400" dirty="0"/>
              <a:t>需弄清复杂的二进制编码机制，攻击者</a:t>
            </a:r>
            <a:r>
              <a:rPr lang="zh-CN" altLang="en-US" sz="2400" dirty="0"/>
              <a:t>就</a:t>
            </a:r>
            <a:r>
              <a:rPr lang="zh-CN" altLang="zh-CN" sz="2400" dirty="0"/>
              <a:t>可了解协议中</a:t>
            </a:r>
            <a:r>
              <a:rPr lang="zh-CN" altLang="en-US" sz="2400" dirty="0"/>
              <a:t>的</a:t>
            </a:r>
            <a:r>
              <a:rPr lang="zh-CN" altLang="zh-CN" sz="2400" dirty="0"/>
              <a:t>明文信息</a:t>
            </a:r>
            <a:endParaRPr lang="en-US" altLang="zh-CN" sz="2400" dirty="0"/>
          </a:p>
          <a:p>
            <a:pPr lvl="1"/>
            <a:r>
              <a:rPr lang="zh-CN" altLang="zh-CN" sz="2400" dirty="0"/>
              <a:t>互联网中存在</a:t>
            </a:r>
            <a:r>
              <a:rPr lang="zh-CN" altLang="en-US" sz="2400" dirty="0"/>
              <a:t>的</a:t>
            </a:r>
            <a:r>
              <a:rPr lang="zh-CN" altLang="zh-CN" sz="2400" dirty="0"/>
              <a:t>大量中间盒子，</a:t>
            </a:r>
            <a:r>
              <a:rPr lang="zh-CN" altLang="en-US" sz="2400" dirty="0"/>
              <a:t>例如</a:t>
            </a:r>
            <a:r>
              <a:rPr lang="en-US" altLang="zh-CN" sz="2400" dirty="0"/>
              <a:t>CDN</a:t>
            </a:r>
            <a:r>
              <a:rPr lang="zh-CN" altLang="en-US" sz="2400" dirty="0"/>
              <a:t>、防火墙，</a:t>
            </a:r>
            <a:r>
              <a:rPr lang="zh-CN" altLang="en-US" sz="2400" dirty="0">
                <a:solidFill>
                  <a:srgbClr val="FF0000"/>
                </a:solidFill>
              </a:rPr>
              <a:t>透明缓存等</a:t>
            </a:r>
            <a:r>
              <a:rPr lang="zh-CN" altLang="en-US" sz="2400" dirty="0"/>
              <a:t>。</a:t>
            </a:r>
            <a:r>
              <a:rPr lang="en-US" altLang="zh-CN" sz="2400" dirty="0"/>
              <a:t>HTTP</a:t>
            </a:r>
            <a:r>
              <a:rPr lang="zh-CN" altLang="zh-CN" sz="2400" dirty="0"/>
              <a:t>标准</a:t>
            </a:r>
            <a:r>
              <a:rPr lang="en-US" altLang="zh-CN" sz="2400" dirty="0"/>
              <a:t>(RFC 2616</a:t>
            </a:r>
            <a:r>
              <a:rPr lang="zh-CN" altLang="zh-CN" sz="2400" dirty="0"/>
              <a:t>和</a:t>
            </a:r>
            <a:r>
              <a:rPr lang="en-US" altLang="zh-CN" sz="2400" dirty="0"/>
              <a:t>RFC 7320)</a:t>
            </a:r>
            <a:r>
              <a:rPr lang="zh-CN" altLang="zh-CN" sz="2400" dirty="0"/>
              <a:t>的理解如果不一致，就有可能导致一些新的攻击发生</a:t>
            </a:r>
            <a:endParaRPr lang="zh-CN" altLang="en-US" sz="2400" dirty="0"/>
          </a:p>
          <a:p>
            <a:endParaRPr lang="zh-CN" altLang="en-US" dirty="0"/>
          </a:p>
        </p:txBody>
      </p:sp>
      <p:sp>
        <p:nvSpPr>
          <p:cNvPr id="4" name="日期占位符 3">
            <a:extLst>
              <a:ext uri="{FF2B5EF4-FFF2-40B4-BE49-F238E27FC236}">
                <a16:creationId xmlns:a16="http://schemas.microsoft.com/office/drawing/2014/main" id="{16F1003D-F3D1-42D2-8F97-7B3EB6AFD381}"/>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8C15D0D6-D3A1-4C9A-867A-BA53234A4340}"/>
              </a:ext>
            </a:extLst>
          </p:cNvPr>
          <p:cNvSpPr>
            <a:spLocks noGrp="1"/>
          </p:cNvSpPr>
          <p:nvPr>
            <p:ph type="sldNum" sz="quarter" idx="11"/>
          </p:nvPr>
        </p:nvSpPr>
        <p:spPr/>
        <p:txBody>
          <a:bodyPr/>
          <a:lstStyle/>
          <a:p>
            <a:pPr>
              <a:defRPr/>
            </a:pPr>
            <a:fld id="{924DA50A-9525-4AB5-80F4-51DD34C4B33B}" type="slidenum">
              <a:rPr lang="en-US" altLang="zh-CN" smtClean="0"/>
              <a:pPr>
                <a:defRPr/>
              </a:pPr>
              <a:t>33</a:t>
            </a:fld>
            <a:endParaRPr lang="en-US" altLang="zh-CN"/>
          </a:p>
        </p:txBody>
      </p:sp>
      <p:pic>
        <p:nvPicPr>
          <p:cNvPr id="9" name="图片 8">
            <a:extLst>
              <a:ext uri="{FF2B5EF4-FFF2-40B4-BE49-F238E27FC236}">
                <a16:creationId xmlns:a16="http://schemas.microsoft.com/office/drawing/2014/main" id="{492EC719-6AF2-483F-81A8-606D84EA2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25144"/>
            <a:ext cx="6665275" cy="1188023"/>
          </a:xfrm>
          <a:prstGeom prst="rect">
            <a:avLst/>
          </a:prstGeom>
        </p:spPr>
      </p:pic>
    </p:spTree>
    <p:extLst>
      <p:ext uri="{BB962C8B-B14F-4D97-AF65-F5344CB8AC3E}">
        <p14:creationId xmlns:p14="http://schemas.microsoft.com/office/powerpoint/2010/main" val="1079979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685E2-279F-4B3A-AB7A-AA9380353EDC}"/>
              </a:ext>
            </a:extLst>
          </p:cNvPr>
          <p:cNvSpPr>
            <a:spLocks noGrp="1"/>
          </p:cNvSpPr>
          <p:nvPr>
            <p:ph type="title"/>
          </p:nvPr>
        </p:nvSpPr>
        <p:spPr/>
        <p:txBody>
          <a:bodyPr/>
          <a:lstStyle/>
          <a:p>
            <a:r>
              <a:rPr lang="zh-CN" altLang="zh-CN" sz="3600" dirty="0"/>
              <a:t>中间盒子</a:t>
            </a:r>
            <a:endParaRPr lang="zh-CN" altLang="en-US" dirty="0"/>
          </a:p>
        </p:txBody>
      </p:sp>
      <p:sp>
        <p:nvSpPr>
          <p:cNvPr id="3" name="内容占位符 2">
            <a:extLst>
              <a:ext uri="{FF2B5EF4-FFF2-40B4-BE49-F238E27FC236}">
                <a16:creationId xmlns:a16="http://schemas.microsoft.com/office/drawing/2014/main" id="{2B5181A5-E9CC-4DB3-B162-2711F27C761C}"/>
              </a:ext>
            </a:extLst>
          </p:cNvPr>
          <p:cNvSpPr>
            <a:spLocks noGrp="1"/>
          </p:cNvSpPr>
          <p:nvPr>
            <p:ph idx="1"/>
          </p:nvPr>
        </p:nvSpPr>
        <p:spPr>
          <a:xfrm>
            <a:off x="304800" y="4869160"/>
            <a:ext cx="8382000" cy="1455440"/>
          </a:xfrm>
        </p:spPr>
        <p:txBody>
          <a:bodyPr/>
          <a:lstStyle/>
          <a:p>
            <a:endParaRPr lang="zh-CN" altLang="en-US" dirty="0"/>
          </a:p>
        </p:txBody>
      </p:sp>
      <p:sp>
        <p:nvSpPr>
          <p:cNvPr id="4" name="日期占位符 3">
            <a:extLst>
              <a:ext uri="{FF2B5EF4-FFF2-40B4-BE49-F238E27FC236}">
                <a16:creationId xmlns:a16="http://schemas.microsoft.com/office/drawing/2014/main" id="{7744B1CC-1E7F-4657-87EF-6D85B17D16C9}"/>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80FDA516-367F-47A8-B07B-71F8D1124481}"/>
              </a:ext>
            </a:extLst>
          </p:cNvPr>
          <p:cNvSpPr>
            <a:spLocks noGrp="1"/>
          </p:cNvSpPr>
          <p:nvPr>
            <p:ph type="sldNum" sz="quarter" idx="11"/>
          </p:nvPr>
        </p:nvSpPr>
        <p:spPr/>
        <p:txBody>
          <a:bodyPr/>
          <a:lstStyle/>
          <a:p>
            <a:pPr>
              <a:defRPr/>
            </a:pPr>
            <a:fld id="{924DA50A-9525-4AB5-80F4-51DD34C4B33B}" type="slidenum">
              <a:rPr lang="en-US" altLang="zh-CN" smtClean="0"/>
              <a:pPr>
                <a:defRPr/>
              </a:pPr>
              <a:t>34</a:t>
            </a:fld>
            <a:endParaRPr lang="en-US" altLang="zh-CN"/>
          </a:p>
        </p:txBody>
      </p:sp>
      <p:pic>
        <p:nvPicPr>
          <p:cNvPr id="7" name="图片 6">
            <a:extLst>
              <a:ext uri="{FF2B5EF4-FFF2-40B4-BE49-F238E27FC236}">
                <a16:creationId xmlns:a16="http://schemas.microsoft.com/office/drawing/2014/main" id="{7C18122E-3573-4D4F-8A86-A6FCD7EF210F}"/>
              </a:ext>
            </a:extLst>
          </p:cNvPr>
          <p:cNvPicPr>
            <a:picLocks noChangeAspect="1"/>
          </p:cNvPicPr>
          <p:nvPr/>
        </p:nvPicPr>
        <p:blipFill>
          <a:blip r:embed="rId2"/>
          <a:stretch>
            <a:fillRect/>
          </a:stretch>
        </p:blipFill>
        <p:spPr>
          <a:xfrm>
            <a:off x="838200" y="1384033"/>
            <a:ext cx="7178613" cy="4231382"/>
          </a:xfrm>
          <a:prstGeom prst="rect">
            <a:avLst/>
          </a:prstGeom>
          <a:ln>
            <a:solidFill>
              <a:srgbClr val="FF0000"/>
            </a:solidFill>
          </a:ln>
        </p:spPr>
      </p:pic>
    </p:spTree>
    <p:extLst>
      <p:ext uri="{BB962C8B-B14F-4D97-AF65-F5344CB8AC3E}">
        <p14:creationId xmlns:p14="http://schemas.microsoft.com/office/powerpoint/2010/main" val="22929708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a:latin typeface="Times New Roman" pitchFamily="18" charset="0"/>
              </a:rPr>
              <a:t>12.1  Web</a:t>
            </a:r>
            <a:r>
              <a:rPr lang="zh-CN" altLang="en-US">
                <a:latin typeface="Times New Roman" pitchFamily="18" charset="0"/>
              </a:rPr>
              <a:t>安全威胁</a:t>
            </a:r>
            <a:r>
              <a:rPr lang="zh-CN" altLang="en-US"/>
              <a:t> </a:t>
            </a:r>
          </a:p>
        </p:txBody>
      </p:sp>
      <p:sp>
        <p:nvSpPr>
          <p:cNvPr id="7171" name="Rectangle 3"/>
          <p:cNvSpPr>
            <a:spLocks noGrp="1" noChangeArrowheads="1"/>
          </p:cNvSpPr>
          <p:nvPr>
            <p:ph idx="1"/>
          </p:nvPr>
        </p:nvSpPr>
        <p:spPr/>
        <p:txBody>
          <a:bodyPr/>
          <a:lstStyle/>
          <a:p>
            <a:pPr eaLnBrk="1" hangingPunct="1">
              <a:lnSpc>
                <a:spcPct val="90000"/>
              </a:lnSpc>
              <a:buFontTx/>
              <a:buNone/>
            </a:pPr>
            <a:r>
              <a:rPr lang="en-US" altLang="zh-CN" dirty="0">
                <a:latin typeface="Times New Roman" pitchFamily="18" charset="0"/>
              </a:rPr>
              <a:t>Internet</a:t>
            </a:r>
            <a:r>
              <a:rPr lang="zh-CN" altLang="en-US" dirty="0">
                <a:latin typeface="Times New Roman" pitchFamily="18" charset="0"/>
              </a:rPr>
              <a:t>对信息保密和系统安全的考虑并不完备：</a:t>
            </a:r>
          </a:p>
          <a:p>
            <a:pPr eaLnBrk="1" hangingPunct="1">
              <a:lnSpc>
                <a:spcPct val="90000"/>
              </a:lnSpc>
              <a:buFontTx/>
              <a:buNone/>
            </a:pPr>
            <a:endParaRPr lang="zh-CN" altLang="en-US" sz="2000" dirty="0">
              <a:latin typeface="Times New Roman" pitchFamily="18" charset="0"/>
            </a:endParaRPr>
          </a:p>
          <a:p>
            <a:pPr eaLnBrk="1" hangingPunct="1">
              <a:lnSpc>
                <a:spcPct val="90000"/>
              </a:lnSpc>
              <a:buFontTx/>
              <a:buNone/>
            </a:pPr>
            <a:r>
              <a:rPr lang="en-US" altLang="zh-CN" dirty="0">
                <a:latin typeface="Arial" charset="0"/>
                <a:cs typeface="Tahoma" pitchFamily="34" charset="0"/>
              </a:rPr>
              <a:t>•</a:t>
            </a:r>
            <a:r>
              <a:rPr lang="en-US" altLang="zh-CN" dirty="0">
                <a:latin typeface="Times New Roman" pitchFamily="18" charset="0"/>
              </a:rPr>
              <a:t> Web</a:t>
            </a:r>
            <a:r>
              <a:rPr lang="zh-CN" altLang="en-US" dirty="0">
                <a:latin typeface="Times New Roman" pitchFamily="18" charset="0"/>
              </a:rPr>
              <a:t>服务是动态交互（双向）；</a:t>
            </a:r>
          </a:p>
          <a:p>
            <a:pPr eaLnBrk="1" hangingPunct="1">
              <a:lnSpc>
                <a:spcPct val="90000"/>
              </a:lnSpc>
              <a:buFontTx/>
              <a:buNone/>
            </a:pPr>
            <a:r>
              <a:rPr lang="en-US" altLang="zh-CN" dirty="0">
                <a:latin typeface="Arial" charset="0"/>
                <a:cs typeface="Tahoma" pitchFamily="34" charset="0"/>
              </a:rPr>
              <a:t>•</a:t>
            </a:r>
            <a:r>
              <a:rPr lang="en-US" altLang="zh-CN" dirty="0">
                <a:latin typeface="Times New Roman" pitchFamily="18" charset="0"/>
              </a:rPr>
              <a:t> Web</a:t>
            </a:r>
            <a:r>
              <a:rPr lang="zh-CN" altLang="en-US" dirty="0">
                <a:latin typeface="Times New Roman" pitchFamily="18" charset="0"/>
              </a:rPr>
              <a:t>服务使用广泛而且信誉非常重要；</a:t>
            </a:r>
          </a:p>
          <a:p>
            <a:pPr eaLnBrk="1" hangingPunct="1">
              <a:lnSpc>
                <a:spcPct val="90000"/>
              </a:lnSpc>
              <a:buFontTx/>
              <a:buNone/>
            </a:pPr>
            <a:r>
              <a:rPr lang="en-US" altLang="zh-CN" dirty="0">
                <a:latin typeface="Arial" charset="0"/>
                <a:cs typeface="Tahoma" pitchFamily="34" charset="0"/>
              </a:rPr>
              <a:t>•</a:t>
            </a:r>
            <a:r>
              <a:rPr lang="en-US" altLang="zh-CN" dirty="0">
                <a:latin typeface="Times New Roman" pitchFamily="18" charset="0"/>
              </a:rPr>
              <a:t> Web</a:t>
            </a:r>
            <a:r>
              <a:rPr lang="zh-CN" altLang="en-US" dirty="0">
                <a:latin typeface="Times New Roman" pitchFamily="18" charset="0"/>
              </a:rPr>
              <a:t>服务器难以配置，底层软件复杂，隐藏安全漏洞；</a:t>
            </a:r>
          </a:p>
          <a:p>
            <a:pPr eaLnBrk="1" hangingPunct="1">
              <a:lnSpc>
                <a:spcPct val="90000"/>
              </a:lnSpc>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编写和使用</a:t>
            </a:r>
            <a:r>
              <a:rPr lang="en-US" altLang="zh-CN" dirty="0">
                <a:latin typeface="Times New Roman" pitchFamily="18" charset="0"/>
              </a:rPr>
              <a:t>Web</a:t>
            </a:r>
            <a:r>
              <a:rPr lang="zh-CN" altLang="en-US" dirty="0">
                <a:latin typeface="Times New Roman" pitchFamily="18" charset="0"/>
              </a:rPr>
              <a:t>服务的用户安全意识相对薄弱，相关的脚本程序易出现安全问题。</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imes New Roman" pitchFamily="18" charset="0"/>
              </a:rPr>
              <a:t>——</a:t>
            </a:r>
            <a:r>
              <a:rPr lang="zh-CN" altLang="en-US" dirty="0">
                <a:latin typeface="Times New Roman" pitchFamily="18" charset="0"/>
              </a:rPr>
              <a:t>攻击与破坏事件层出不穷，需要安全</a:t>
            </a:r>
            <a:r>
              <a:rPr lang="en-US" altLang="zh-CN" dirty="0">
                <a:latin typeface="Times New Roman" pitchFamily="18" charset="0"/>
              </a:rPr>
              <a:t>Web</a:t>
            </a:r>
            <a:r>
              <a:rPr lang="zh-CN" altLang="en-US" dirty="0">
                <a:latin typeface="Times New Roman" pitchFamily="18" charset="0"/>
              </a:rPr>
              <a:t>服务。 </a:t>
            </a:r>
          </a:p>
        </p:txBody>
      </p:sp>
      <p:sp>
        <p:nvSpPr>
          <p:cNvPr id="717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66CE473-F3AE-43F6-89F6-F6E2EF71637E}"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717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BA25090-899C-47BC-9A92-8EA69AAAA50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35</a:t>
            </a:fld>
            <a:endParaRPr lang="en-US" altLang="zh-CN" sz="1000" b="0">
              <a:solidFill>
                <a:schemeClr val="bg1"/>
              </a:solidFill>
              <a:latin typeface="Verdana" pitchFamily="34" charset="0"/>
              <a:ea typeface="宋体" pitchFamily="2" charset="-122"/>
            </a:endParaRPr>
          </a:p>
        </p:txBody>
      </p:sp>
      <p:sp>
        <p:nvSpPr>
          <p:cNvPr id="7174" name="AutoShape 8">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a:latin typeface="Times New Roman" pitchFamily="18" charset="0"/>
              </a:rPr>
              <a:t>Web</a:t>
            </a:r>
            <a:r>
              <a:rPr lang="zh-CN" altLang="en-US">
                <a:latin typeface="Times New Roman" pitchFamily="18" charset="0"/>
              </a:rPr>
              <a:t>安全威胁的分类</a:t>
            </a:r>
          </a:p>
        </p:txBody>
      </p:sp>
      <p:sp>
        <p:nvSpPr>
          <p:cNvPr id="8195" name="Rectangle 3"/>
          <p:cNvSpPr>
            <a:spLocks noGrp="1" noChangeArrowheads="1"/>
          </p:cNvSpPr>
          <p:nvPr>
            <p:ph idx="1"/>
          </p:nvPr>
        </p:nvSpPr>
        <p:spPr/>
        <p:txBody>
          <a:bodyPr/>
          <a:lstStyle/>
          <a:p>
            <a:pPr eaLnBrk="1" hangingPunct="1">
              <a:buFontTx/>
              <a:buNone/>
            </a:pPr>
            <a:r>
              <a:rPr lang="en-US" altLang="zh-CN" dirty="0"/>
              <a:t> </a:t>
            </a:r>
            <a:r>
              <a:rPr lang="zh-CN" altLang="en-US" dirty="0"/>
              <a:t>主动攻击：</a:t>
            </a:r>
            <a:r>
              <a:rPr lang="zh-CN" altLang="en-US" dirty="0">
                <a:latin typeface="Times New Roman" pitchFamily="18" charset="0"/>
              </a:rPr>
              <a:t>伪装成其他用户、篡改</a:t>
            </a:r>
            <a:r>
              <a:rPr lang="en-US" altLang="zh-CN" dirty="0">
                <a:latin typeface="Times New Roman" pitchFamily="18" charset="0"/>
              </a:rPr>
              <a:t>C/S</a:t>
            </a:r>
            <a:r>
              <a:rPr lang="zh-CN" altLang="en-US" dirty="0">
                <a:latin typeface="Times New Roman" pitchFamily="18" charset="0"/>
              </a:rPr>
              <a:t>之间信息或</a:t>
            </a:r>
          </a:p>
          <a:p>
            <a:pPr eaLnBrk="1" hangingPunct="1">
              <a:buFontTx/>
              <a:buNone/>
            </a:pPr>
            <a:r>
              <a:rPr lang="zh-CN" altLang="en-US" dirty="0">
                <a:latin typeface="Times New Roman" pitchFamily="18" charset="0"/>
              </a:rPr>
              <a:t>                     篡改</a:t>
            </a:r>
            <a:r>
              <a:rPr lang="en-US" altLang="zh-CN" dirty="0">
                <a:latin typeface="Times New Roman" pitchFamily="18" charset="0"/>
              </a:rPr>
              <a:t>Web</a:t>
            </a:r>
            <a:r>
              <a:rPr lang="zh-CN" altLang="en-US" dirty="0">
                <a:latin typeface="Times New Roman" pitchFamily="18" charset="0"/>
              </a:rPr>
              <a:t>站点信息（</a:t>
            </a:r>
            <a:r>
              <a:rPr lang="zh-CN" altLang="en-US" dirty="0"/>
              <a:t>难预防但易检测）</a:t>
            </a:r>
          </a:p>
          <a:p>
            <a:pPr eaLnBrk="1" hangingPunct="1">
              <a:buFontTx/>
              <a:buNone/>
            </a:pPr>
            <a:r>
              <a:rPr lang="zh-CN" altLang="en-US" dirty="0"/>
              <a:t> 被动攻击：监听数据流获取信息或进行信息量分析</a:t>
            </a:r>
          </a:p>
          <a:p>
            <a:pPr eaLnBrk="1" hangingPunct="1">
              <a:buFontTx/>
              <a:buNone/>
            </a:pPr>
            <a:r>
              <a:rPr lang="zh-CN" altLang="en-US" dirty="0"/>
              <a:t>                   （难检测但易预防） </a:t>
            </a:r>
          </a:p>
          <a:p>
            <a:pPr eaLnBrk="1" hangingPunct="1">
              <a:buFontTx/>
              <a:buNone/>
            </a:pPr>
            <a:endParaRPr lang="zh-CN" altLang="en-US" dirty="0"/>
          </a:p>
          <a:p>
            <a:pPr eaLnBrk="1" hangingPunct="1">
              <a:buFontTx/>
              <a:buNone/>
            </a:pPr>
            <a:r>
              <a:rPr lang="zh-CN" altLang="en-US" dirty="0">
                <a:latin typeface="Times New Roman" pitchFamily="18" charset="0"/>
              </a:rPr>
              <a:t> 对</a:t>
            </a:r>
            <a:r>
              <a:rPr lang="en-US" altLang="zh-CN" dirty="0">
                <a:latin typeface="Times New Roman" pitchFamily="18" charset="0"/>
              </a:rPr>
              <a:t>Web</a:t>
            </a:r>
            <a:r>
              <a:rPr lang="zh-CN" altLang="en-US" dirty="0">
                <a:latin typeface="Times New Roman" pitchFamily="18" charset="0"/>
              </a:rPr>
              <a:t>服务器的安全威胁</a:t>
            </a:r>
          </a:p>
          <a:p>
            <a:pPr eaLnBrk="1" hangingPunct="1">
              <a:buFontTx/>
              <a:buNone/>
            </a:pPr>
            <a:r>
              <a:rPr lang="zh-CN" altLang="en-US" dirty="0">
                <a:latin typeface="Times New Roman" pitchFamily="18" charset="0"/>
              </a:rPr>
              <a:t> 对</a:t>
            </a:r>
            <a:r>
              <a:rPr lang="en-US" altLang="zh-CN" dirty="0">
                <a:latin typeface="Times New Roman" pitchFamily="18" charset="0"/>
              </a:rPr>
              <a:t>Web</a:t>
            </a:r>
            <a:r>
              <a:rPr lang="zh-CN" altLang="en-US" dirty="0">
                <a:latin typeface="Times New Roman" pitchFamily="18" charset="0"/>
              </a:rPr>
              <a:t>浏览器的安全威胁</a:t>
            </a:r>
          </a:p>
          <a:p>
            <a:pPr eaLnBrk="1" hangingPunct="1">
              <a:buFontTx/>
              <a:buNone/>
            </a:pPr>
            <a:r>
              <a:rPr lang="zh-CN" altLang="en-US" dirty="0">
                <a:latin typeface="Times New Roman" pitchFamily="18" charset="0"/>
              </a:rPr>
              <a:t> 对通信信道的安全威胁</a:t>
            </a:r>
            <a:r>
              <a:rPr lang="en-US" altLang="zh-CN" dirty="0">
                <a:latin typeface="Times New Roman" pitchFamily="18" charset="0"/>
              </a:rPr>
              <a:t>——</a:t>
            </a:r>
            <a:r>
              <a:rPr lang="zh-CN" altLang="en-US" dirty="0">
                <a:latin typeface="Times New Roman" pitchFamily="18" charset="0"/>
              </a:rPr>
              <a:t>本章</a:t>
            </a:r>
          </a:p>
        </p:txBody>
      </p:sp>
      <p:sp>
        <p:nvSpPr>
          <p:cNvPr id="819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0FE48F1-E71B-439E-8E7D-C4CD4FF111CD}"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819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68358B7-505E-41D2-9DB2-4F1F7A820BA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36</a:t>
            </a:fld>
            <a:endParaRPr lang="en-US" altLang="zh-CN" sz="1000" b="0">
              <a:solidFill>
                <a:schemeClr val="bg1"/>
              </a:solidFill>
              <a:latin typeface="Verdana" pitchFamily="34" charset="0"/>
              <a:ea typeface="宋体" pitchFamily="2" charset="-122"/>
            </a:endParaRPr>
          </a:p>
        </p:txBody>
      </p:sp>
      <p:sp>
        <p:nvSpPr>
          <p:cNvPr id="8198" name="AutoShape 4"/>
          <p:cNvSpPr>
            <a:spLocks/>
          </p:cNvSpPr>
          <p:nvPr/>
        </p:nvSpPr>
        <p:spPr bwMode="auto">
          <a:xfrm>
            <a:off x="323850" y="3917950"/>
            <a:ext cx="71438" cy="1296988"/>
          </a:xfrm>
          <a:prstGeom prst="leftBrace">
            <a:avLst>
              <a:gd name="adj1" fmla="val 151295"/>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8199" name="AutoShape 5"/>
          <p:cNvSpPr>
            <a:spLocks/>
          </p:cNvSpPr>
          <p:nvPr/>
        </p:nvSpPr>
        <p:spPr bwMode="auto">
          <a:xfrm>
            <a:off x="468313" y="1341438"/>
            <a:ext cx="71437" cy="1800225"/>
          </a:xfrm>
          <a:prstGeom prst="leftBrace">
            <a:avLst>
              <a:gd name="adj1" fmla="val 210001"/>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8200" name="Rectangle 6"/>
          <p:cNvSpPr>
            <a:spLocks noChangeArrowheads="1"/>
          </p:cNvSpPr>
          <p:nvPr/>
        </p:nvSpPr>
        <p:spPr bwMode="auto">
          <a:xfrm>
            <a:off x="4706938" y="4000500"/>
            <a:ext cx="1377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lnSpc>
                <a:spcPct val="90000"/>
              </a:lnSpc>
              <a:buClrTx/>
              <a:buFontTx/>
              <a:buNone/>
            </a:pPr>
            <a:r>
              <a:rPr lang="en-US" altLang="zh-CN" dirty="0">
                <a:latin typeface="Arial" charset="0"/>
                <a:ea typeface="宋体" pitchFamily="2" charset="-122"/>
              </a:rPr>
              <a:t> </a:t>
            </a:r>
            <a:r>
              <a:rPr lang="zh-CN" altLang="en-US" dirty="0">
                <a:latin typeface="Arial" charset="0"/>
                <a:ea typeface="宋体" pitchFamily="2" charset="-122"/>
              </a:rPr>
              <a:t>第二章</a:t>
            </a:r>
            <a:endParaRPr lang="zh-CN" altLang="en-US" dirty="0">
              <a:latin typeface="Times New Roman" pitchFamily="18" charset="0"/>
              <a:ea typeface="宋体" pitchFamily="2" charset="-122"/>
            </a:endParaRPr>
          </a:p>
        </p:txBody>
      </p:sp>
      <p:sp>
        <p:nvSpPr>
          <p:cNvPr id="8201" name="AutoShape 7"/>
          <p:cNvSpPr>
            <a:spLocks/>
          </p:cNvSpPr>
          <p:nvPr/>
        </p:nvSpPr>
        <p:spPr bwMode="auto">
          <a:xfrm>
            <a:off x="4500563" y="3929063"/>
            <a:ext cx="71437" cy="792162"/>
          </a:xfrm>
          <a:prstGeom prst="rightBrace">
            <a:avLst>
              <a:gd name="adj1" fmla="val 9240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F6DEB-F9FD-4BDD-923A-9B1245AF4037}"/>
              </a:ext>
            </a:extLst>
          </p:cNvPr>
          <p:cNvSpPr>
            <a:spLocks noGrp="1"/>
          </p:cNvSpPr>
          <p:nvPr>
            <p:ph type="title"/>
          </p:nvPr>
        </p:nvSpPr>
        <p:spPr/>
        <p:txBody>
          <a:bodyPr/>
          <a:lstStyle/>
          <a:p>
            <a:r>
              <a:rPr lang="en-US" altLang="zh-CN" b="0" i="0" dirty="0" err="1">
                <a:effectLst/>
                <a:latin typeface="PingFang SC"/>
              </a:rPr>
              <a:t>XSS:</a:t>
            </a:r>
            <a:r>
              <a:rPr lang="en-US" altLang="zh-CN" b="0" i="0" dirty="0" err="1">
                <a:solidFill>
                  <a:srgbClr val="191B1F"/>
                </a:solidFill>
                <a:effectLst/>
                <a:latin typeface="Menlo"/>
              </a:rPr>
              <a:t>Cross</a:t>
            </a:r>
            <a:r>
              <a:rPr lang="en-US" altLang="zh-CN" b="0" i="0" dirty="0">
                <a:solidFill>
                  <a:srgbClr val="191B1F"/>
                </a:solidFill>
                <a:effectLst/>
                <a:latin typeface="Menlo"/>
              </a:rPr>
              <a:t> Site Scripting</a:t>
            </a:r>
            <a:endParaRPr lang="zh-CN" altLang="en-US" dirty="0"/>
          </a:p>
        </p:txBody>
      </p:sp>
      <p:sp>
        <p:nvSpPr>
          <p:cNvPr id="3" name="内容占位符 2">
            <a:extLst>
              <a:ext uri="{FF2B5EF4-FFF2-40B4-BE49-F238E27FC236}">
                <a16:creationId xmlns:a16="http://schemas.microsoft.com/office/drawing/2014/main" id="{EC937AA8-5B74-47E3-A0B6-13E9296A5D09}"/>
              </a:ext>
            </a:extLst>
          </p:cNvPr>
          <p:cNvSpPr>
            <a:spLocks noGrp="1"/>
          </p:cNvSpPr>
          <p:nvPr>
            <p:ph idx="1"/>
          </p:nvPr>
        </p:nvSpPr>
        <p:spPr>
          <a:xfrm>
            <a:off x="304800" y="1219200"/>
            <a:ext cx="8382000" cy="4154016"/>
          </a:xfrm>
        </p:spPr>
        <p:txBody>
          <a:bodyPr/>
          <a:lstStyle/>
          <a:p>
            <a:r>
              <a:rPr lang="zh-CN" altLang="en-US" sz="2400" b="0" dirty="0">
                <a:latin typeface="宋体" panose="02010600030101010101" pitchFamily="2" charset="-122"/>
                <a:ea typeface="宋体" panose="02010600030101010101" pitchFamily="2" charset="-122"/>
              </a:rPr>
              <a:t>通过给定异常的输入，黑客可以在你的浏览器中，插入一段恶意的 </a:t>
            </a:r>
            <a:r>
              <a:rPr lang="en-US" altLang="zh-CN" sz="2400" b="0" dirty="0">
                <a:latin typeface="宋体" panose="02010600030101010101" pitchFamily="2" charset="-122"/>
                <a:ea typeface="宋体" panose="02010600030101010101" pitchFamily="2" charset="-122"/>
              </a:rPr>
              <a:t>JavaScript </a:t>
            </a:r>
            <a:r>
              <a:rPr lang="zh-CN" altLang="en-US" sz="2400" b="0" dirty="0">
                <a:latin typeface="宋体" panose="02010600030101010101" pitchFamily="2" charset="-122"/>
                <a:ea typeface="宋体" panose="02010600030101010101" pitchFamily="2" charset="-122"/>
              </a:rPr>
              <a:t>脚本，从而窃取你的隐私信息或者仿冒你进行操作。这就是 </a:t>
            </a:r>
            <a:r>
              <a:rPr lang="en-US" altLang="zh-CN" sz="2400" b="0" dirty="0">
                <a:latin typeface="宋体" panose="02010600030101010101" pitchFamily="2" charset="-122"/>
                <a:ea typeface="宋体" panose="02010600030101010101" pitchFamily="2" charset="-122"/>
              </a:rPr>
              <a:t>XSS </a:t>
            </a:r>
            <a:r>
              <a:rPr lang="zh-CN" altLang="en-US" sz="2400" b="0" dirty="0">
                <a:latin typeface="宋体" panose="02010600030101010101" pitchFamily="2" charset="-122"/>
                <a:ea typeface="宋体" panose="02010600030101010101" pitchFamily="2" charset="-122"/>
              </a:rPr>
              <a:t>攻击（</a:t>
            </a:r>
            <a:r>
              <a:rPr lang="en-US" altLang="zh-CN" sz="2400" b="0" dirty="0">
                <a:latin typeface="宋体" panose="02010600030101010101" pitchFamily="2" charset="-122"/>
                <a:ea typeface="宋体" panose="02010600030101010101" pitchFamily="2" charset="-122"/>
              </a:rPr>
              <a:t>Cross-Site Scripting</a:t>
            </a:r>
            <a:r>
              <a:rPr lang="zh-CN" altLang="en-US" sz="2400" b="0" dirty="0">
                <a:latin typeface="宋体" panose="02010600030101010101" pitchFamily="2" charset="-122"/>
                <a:ea typeface="宋体" panose="02010600030101010101" pitchFamily="2" charset="-122"/>
              </a:rPr>
              <a:t>，跨站脚本攻击）的原理。</a:t>
            </a:r>
            <a:endParaRPr lang="en-US" altLang="zh-CN" sz="2400" b="0" dirty="0">
              <a:latin typeface="宋体" panose="02010600030101010101" pitchFamily="2" charset="-122"/>
              <a:ea typeface="宋体" panose="02010600030101010101" pitchFamily="2" charset="-122"/>
            </a:endParaRPr>
          </a:p>
          <a:p>
            <a:r>
              <a:rPr lang="zh-CN" altLang="en-US" i="0" dirty="0">
                <a:solidFill>
                  <a:srgbClr val="333333"/>
                </a:solidFill>
                <a:effectLst/>
                <a:latin typeface="PingFang SC"/>
              </a:rPr>
              <a:t>窃取 </a:t>
            </a:r>
            <a:r>
              <a:rPr lang="en-US" altLang="zh-CN" i="0" dirty="0">
                <a:solidFill>
                  <a:srgbClr val="333333"/>
                </a:solidFill>
                <a:effectLst/>
                <a:latin typeface="PingFang SC"/>
              </a:rPr>
              <a:t>Cookie</a:t>
            </a:r>
          </a:p>
          <a:p>
            <a:r>
              <a:rPr lang="zh-CN" altLang="en-US" dirty="0">
                <a:latin typeface="宋体" panose="02010600030101010101" pitchFamily="2" charset="-122"/>
                <a:ea typeface="宋体" panose="02010600030101010101" pitchFamily="2" charset="-122"/>
              </a:rPr>
              <a:t>未授权操作</a:t>
            </a:r>
          </a:p>
          <a:p>
            <a:r>
              <a:rPr lang="zh-CN" altLang="en-US" dirty="0">
                <a:latin typeface="宋体" panose="02010600030101010101" pitchFamily="2" charset="-122"/>
                <a:ea typeface="宋体" panose="02010600030101010101" pitchFamily="2" charset="-122"/>
              </a:rPr>
              <a:t>按键记录和钓鱼</a:t>
            </a:r>
          </a:p>
        </p:txBody>
      </p:sp>
      <p:sp>
        <p:nvSpPr>
          <p:cNvPr id="4" name="日期占位符 3">
            <a:extLst>
              <a:ext uri="{FF2B5EF4-FFF2-40B4-BE49-F238E27FC236}">
                <a16:creationId xmlns:a16="http://schemas.microsoft.com/office/drawing/2014/main" id="{20366ADA-163F-4DAD-8B8A-F641417BBBAF}"/>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76D6D5F1-B0FC-4506-85E4-3AD68171B9F6}"/>
              </a:ext>
            </a:extLst>
          </p:cNvPr>
          <p:cNvSpPr>
            <a:spLocks noGrp="1"/>
          </p:cNvSpPr>
          <p:nvPr>
            <p:ph type="sldNum" sz="quarter" idx="11"/>
          </p:nvPr>
        </p:nvSpPr>
        <p:spPr/>
        <p:txBody>
          <a:bodyPr/>
          <a:lstStyle/>
          <a:p>
            <a:pPr>
              <a:defRPr/>
            </a:pPr>
            <a:fld id="{924DA50A-9525-4AB5-80F4-51DD34C4B33B}" type="slidenum">
              <a:rPr lang="en-US" altLang="zh-CN" smtClean="0"/>
              <a:pPr>
                <a:defRPr/>
              </a:pPr>
              <a:t>37</a:t>
            </a:fld>
            <a:endParaRPr lang="en-US" altLang="zh-CN"/>
          </a:p>
        </p:txBody>
      </p:sp>
      <p:pic>
        <p:nvPicPr>
          <p:cNvPr id="7" name="图片 6">
            <a:extLst>
              <a:ext uri="{FF2B5EF4-FFF2-40B4-BE49-F238E27FC236}">
                <a16:creationId xmlns:a16="http://schemas.microsoft.com/office/drawing/2014/main" id="{1DF7D7DF-5C06-4B4F-A782-84AA9EBA9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2740250"/>
            <a:ext cx="5494934" cy="2898550"/>
          </a:xfrm>
          <a:prstGeom prst="rect">
            <a:avLst/>
          </a:prstGeom>
        </p:spPr>
      </p:pic>
    </p:spTree>
    <p:extLst>
      <p:ext uri="{BB962C8B-B14F-4D97-AF65-F5344CB8AC3E}">
        <p14:creationId xmlns:p14="http://schemas.microsoft.com/office/powerpoint/2010/main" val="292463898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F6DEB-F9FD-4BDD-923A-9B1245AF4037}"/>
              </a:ext>
            </a:extLst>
          </p:cNvPr>
          <p:cNvSpPr>
            <a:spLocks noGrp="1"/>
          </p:cNvSpPr>
          <p:nvPr>
            <p:ph type="title"/>
          </p:nvPr>
        </p:nvSpPr>
        <p:spPr/>
        <p:txBody>
          <a:bodyPr/>
          <a:lstStyle/>
          <a:p>
            <a:r>
              <a:rPr lang="en-US" altLang="zh-CN" b="0" i="0" dirty="0">
                <a:effectLst/>
                <a:latin typeface="PingFang SC"/>
              </a:rPr>
              <a:t>XSS:</a:t>
            </a:r>
            <a:r>
              <a:rPr lang="zh-CN" altLang="en-US" b="0" i="0" dirty="0">
                <a:solidFill>
                  <a:srgbClr val="333333"/>
                </a:solidFill>
                <a:effectLst/>
                <a:latin typeface="PingFang SC"/>
              </a:rPr>
              <a:t>常见的 </a:t>
            </a:r>
            <a:r>
              <a:rPr lang="en-US" altLang="zh-CN" b="0" i="0" dirty="0">
                <a:solidFill>
                  <a:srgbClr val="333333"/>
                </a:solidFill>
                <a:effectLst/>
                <a:latin typeface="PingFang SC"/>
              </a:rPr>
              <a:t>XSS </a:t>
            </a:r>
            <a:r>
              <a:rPr lang="zh-CN" altLang="en-US" b="0" i="0" dirty="0">
                <a:solidFill>
                  <a:srgbClr val="333333"/>
                </a:solidFill>
                <a:effectLst/>
                <a:latin typeface="PingFang SC"/>
              </a:rPr>
              <a:t>注入点</a:t>
            </a:r>
            <a:endParaRPr lang="zh-CN" altLang="en-US" dirty="0"/>
          </a:p>
        </p:txBody>
      </p:sp>
      <p:sp>
        <p:nvSpPr>
          <p:cNvPr id="3" name="内容占位符 2">
            <a:extLst>
              <a:ext uri="{FF2B5EF4-FFF2-40B4-BE49-F238E27FC236}">
                <a16:creationId xmlns:a16="http://schemas.microsoft.com/office/drawing/2014/main" id="{EC937AA8-5B74-47E3-A0B6-13E9296A5D09}"/>
              </a:ext>
            </a:extLst>
          </p:cNvPr>
          <p:cNvSpPr>
            <a:spLocks noGrp="1"/>
          </p:cNvSpPr>
          <p:nvPr>
            <p:ph idx="1"/>
          </p:nvPr>
        </p:nvSpPr>
        <p:spPr>
          <a:xfrm>
            <a:off x="304800" y="2046306"/>
            <a:ext cx="4023196" cy="697632"/>
          </a:xfrm>
        </p:spPr>
        <p:txBody>
          <a:bodyPr/>
          <a:lstStyle/>
          <a:p>
            <a:r>
              <a:rPr lang="zh-CN" altLang="en-US" sz="3200" b="0" i="0" dirty="0">
                <a:solidFill>
                  <a:srgbClr val="333333"/>
                </a:solidFill>
                <a:effectLst/>
                <a:latin typeface="PingFang SC"/>
              </a:rPr>
              <a:t>常见的 </a:t>
            </a:r>
            <a:r>
              <a:rPr lang="en-US" altLang="zh-CN" sz="3200" b="0" i="0" dirty="0">
                <a:solidFill>
                  <a:srgbClr val="333333"/>
                </a:solidFill>
                <a:effectLst/>
                <a:latin typeface="PingFang SC"/>
              </a:rPr>
              <a:t>XSS </a:t>
            </a:r>
            <a:r>
              <a:rPr lang="zh-CN" altLang="en-US" sz="3200" b="0" i="0" dirty="0">
                <a:solidFill>
                  <a:srgbClr val="333333"/>
                </a:solidFill>
                <a:effectLst/>
                <a:latin typeface="PingFang SC"/>
              </a:rPr>
              <a:t>注入点</a:t>
            </a:r>
            <a:endParaRPr lang="zh-CN" altLang="en-US"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20366ADA-163F-4DAD-8B8A-F641417BBBAF}"/>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76D6D5F1-B0FC-4506-85E4-3AD68171B9F6}"/>
              </a:ext>
            </a:extLst>
          </p:cNvPr>
          <p:cNvSpPr>
            <a:spLocks noGrp="1"/>
          </p:cNvSpPr>
          <p:nvPr>
            <p:ph type="sldNum" sz="quarter" idx="11"/>
          </p:nvPr>
        </p:nvSpPr>
        <p:spPr/>
        <p:txBody>
          <a:bodyPr/>
          <a:lstStyle/>
          <a:p>
            <a:pPr>
              <a:defRPr/>
            </a:pPr>
            <a:fld id="{924DA50A-9525-4AB5-80F4-51DD34C4B33B}" type="slidenum">
              <a:rPr lang="en-US" altLang="zh-CN" smtClean="0"/>
              <a:pPr>
                <a:defRPr/>
              </a:pPr>
              <a:t>38</a:t>
            </a:fld>
            <a:endParaRPr lang="en-US" altLang="zh-CN"/>
          </a:p>
        </p:txBody>
      </p:sp>
      <p:pic>
        <p:nvPicPr>
          <p:cNvPr id="8" name="图片 7">
            <a:extLst>
              <a:ext uri="{FF2B5EF4-FFF2-40B4-BE49-F238E27FC236}">
                <a16:creationId xmlns:a16="http://schemas.microsoft.com/office/drawing/2014/main" id="{FB7D3F35-E9BE-433E-B251-F26D69218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820" y="1389711"/>
            <a:ext cx="4104456" cy="2332077"/>
          </a:xfrm>
          <a:prstGeom prst="rect">
            <a:avLst/>
          </a:prstGeom>
        </p:spPr>
      </p:pic>
      <p:sp>
        <p:nvSpPr>
          <p:cNvPr id="10" name="文本框 9">
            <a:extLst>
              <a:ext uri="{FF2B5EF4-FFF2-40B4-BE49-F238E27FC236}">
                <a16:creationId xmlns:a16="http://schemas.microsoft.com/office/drawing/2014/main" id="{E77CDFDC-4DEB-4BB5-829F-8F7634A59FA2}"/>
              </a:ext>
            </a:extLst>
          </p:cNvPr>
          <p:cNvSpPr txBox="1"/>
          <p:nvPr/>
        </p:nvSpPr>
        <p:spPr>
          <a:xfrm>
            <a:off x="137344" y="4058534"/>
            <a:ext cx="4584700" cy="183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lr>
                <a:schemeClr val="tx1"/>
              </a:buClr>
              <a:buFont typeface="Wingdings" pitchFamily="2" charset="2"/>
              <a:buChar char="v"/>
              <a:defRPr sz="3200" b="0" i="0">
                <a:solidFill>
                  <a:srgbClr val="333333"/>
                </a:solidFill>
                <a:effectLst/>
                <a:latin typeface="PingFang SC"/>
                <a:ea typeface="+mn-ea"/>
              </a:defRPr>
            </a:lvl1pPr>
            <a:lvl2pPr marL="742950" indent="-285750" eaLnBrk="0" hangingPunct="0">
              <a:spcBef>
                <a:spcPct val="20000"/>
              </a:spcBef>
              <a:buClr>
                <a:schemeClr val="tx2"/>
              </a:buClr>
              <a:buFont typeface="Wingdings" pitchFamily="2" charset="2"/>
              <a:buChar char="§"/>
              <a:defRPr sz="2800">
                <a:latin typeface="+mn-lt"/>
                <a:ea typeface="+mn-ea"/>
              </a:defRPr>
            </a:lvl2pPr>
            <a:lvl3pPr marL="1143000" indent="-228600" eaLnBrk="0" hangingPunct="0">
              <a:spcBef>
                <a:spcPct val="20000"/>
              </a:spcBef>
              <a:buClr>
                <a:schemeClr val="hlink"/>
              </a:buClr>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sz="2400" b="1" dirty="0">
                <a:latin typeface="宋体" panose="02010600030101010101" pitchFamily="2" charset="-122"/>
                <a:ea typeface="宋体" panose="02010600030101010101" pitchFamily="2" charset="-122"/>
              </a:rPr>
              <a:t>XSS 防护的核心原则就是验证</a:t>
            </a:r>
          </a:p>
          <a:p>
            <a:pPr marL="0" indent="0">
              <a:buNone/>
            </a:pPr>
            <a:r>
              <a:rPr lang="zh-CN" altLang="en-US" sz="2000" dirty="0">
                <a:latin typeface="宋体" panose="02010600030101010101" pitchFamily="2" charset="-122"/>
                <a:ea typeface="宋体" panose="02010600030101010101" pitchFamily="2" charset="-122"/>
              </a:rPr>
              <a:t>优先采用编码的方式来完成。所谓编码，就是将部分浏览器识别的关键词进行转换（比如 &lt; 和 &gt;），从而避免浏览器产生误解。</a:t>
            </a:r>
          </a:p>
        </p:txBody>
      </p:sp>
      <p:pic>
        <p:nvPicPr>
          <p:cNvPr id="12" name="图片 11">
            <a:extLst>
              <a:ext uri="{FF2B5EF4-FFF2-40B4-BE49-F238E27FC236}">
                <a16:creationId xmlns:a16="http://schemas.microsoft.com/office/drawing/2014/main" id="{26714D94-F051-4570-96C4-6F55D894F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820" y="3729937"/>
            <a:ext cx="4104456" cy="2137294"/>
          </a:xfrm>
          <a:prstGeom prst="rect">
            <a:avLst/>
          </a:prstGeom>
        </p:spPr>
      </p:pic>
    </p:spTree>
    <p:extLst>
      <p:ext uri="{BB962C8B-B14F-4D97-AF65-F5344CB8AC3E}">
        <p14:creationId xmlns:p14="http://schemas.microsoft.com/office/powerpoint/2010/main" val="97273944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F6DEB-F9FD-4BDD-923A-9B1245AF4037}"/>
              </a:ext>
            </a:extLst>
          </p:cNvPr>
          <p:cNvSpPr>
            <a:spLocks noGrp="1"/>
          </p:cNvSpPr>
          <p:nvPr>
            <p:ph type="title"/>
          </p:nvPr>
        </p:nvSpPr>
        <p:spPr/>
        <p:txBody>
          <a:bodyPr/>
          <a:lstStyle/>
          <a:p>
            <a:r>
              <a:rPr lang="en-US" altLang="zh-CN" b="0" i="0" dirty="0">
                <a:effectLst/>
                <a:latin typeface="PingFang SC"/>
              </a:rPr>
              <a:t>XSS:</a:t>
            </a:r>
            <a:r>
              <a:rPr lang="en-US" altLang="zh-CN" b="0" i="0" dirty="0">
                <a:solidFill>
                  <a:srgbClr val="191B1F"/>
                </a:solidFill>
                <a:effectLst/>
                <a:latin typeface="Menlo"/>
              </a:rPr>
              <a:t>CSP</a:t>
            </a:r>
            <a:endParaRPr lang="zh-CN" altLang="en-US" dirty="0"/>
          </a:p>
        </p:txBody>
      </p:sp>
      <p:sp>
        <p:nvSpPr>
          <p:cNvPr id="3" name="内容占位符 2">
            <a:extLst>
              <a:ext uri="{FF2B5EF4-FFF2-40B4-BE49-F238E27FC236}">
                <a16:creationId xmlns:a16="http://schemas.microsoft.com/office/drawing/2014/main" id="{EC937AA8-5B74-47E3-A0B6-13E9296A5D09}"/>
              </a:ext>
            </a:extLst>
          </p:cNvPr>
          <p:cNvSpPr>
            <a:spLocks noGrp="1"/>
          </p:cNvSpPr>
          <p:nvPr>
            <p:ph idx="1"/>
          </p:nvPr>
        </p:nvSpPr>
        <p:spPr>
          <a:xfrm>
            <a:off x="304800" y="1219200"/>
            <a:ext cx="8382000" cy="2065784"/>
          </a:xfrm>
        </p:spPr>
        <p:txBody>
          <a:bodyPr/>
          <a:lstStyle/>
          <a:p>
            <a:r>
              <a:rPr lang="en-US" altLang="zh-CN" sz="2400" b="0" dirty="0">
                <a:latin typeface="宋体" panose="02010600030101010101" pitchFamily="2" charset="-122"/>
                <a:ea typeface="宋体" panose="02010600030101010101" pitchFamily="2" charset="-122"/>
              </a:rPr>
              <a:t>W3C </a:t>
            </a:r>
            <a:r>
              <a:rPr lang="zh-CN" altLang="en-US" sz="2400" b="0" dirty="0">
                <a:latin typeface="宋体" panose="02010600030101010101" pitchFamily="2" charset="-122"/>
                <a:ea typeface="宋体" panose="02010600030101010101" pitchFamily="2" charset="-122"/>
              </a:rPr>
              <a:t>提出了 </a:t>
            </a:r>
            <a:r>
              <a:rPr lang="en-US" altLang="zh-CN" sz="2400" b="0" dirty="0">
                <a:latin typeface="宋体" panose="02010600030101010101" pitchFamily="2" charset="-122"/>
                <a:ea typeface="宋体" panose="02010600030101010101" pitchFamily="2" charset="-122"/>
              </a:rPr>
              <a:t>CSP</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Content Security Policy</a:t>
            </a:r>
            <a:r>
              <a:rPr lang="zh-CN" altLang="en-US" sz="2400" b="0" dirty="0">
                <a:latin typeface="宋体" panose="02010600030101010101" pitchFamily="2" charset="-122"/>
                <a:ea typeface="宋体" panose="02010600030101010101" pitchFamily="2" charset="-122"/>
              </a:rPr>
              <a:t>，内容安全策略）来提升 </a:t>
            </a:r>
            <a:r>
              <a:rPr lang="en-US" altLang="zh-CN" sz="2400" b="0" dirty="0">
                <a:latin typeface="宋体" panose="02010600030101010101" pitchFamily="2" charset="-122"/>
                <a:ea typeface="宋体" panose="02010600030101010101" pitchFamily="2" charset="-122"/>
              </a:rPr>
              <a:t>Web </a:t>
            </a:r>
            <a:r>
              <a:rPr lang="zh-CN" altLang="en-US" sz="2400" b="0" dirty="0">
                <a:latin typeface="宋体" panose="02010600030101010101" pitchFamily="2" charset="-122"/>
                <a:ea typeface="宋体" panose="02010600030101010101" pitchFamily="2" charset="-122"/>
              </a:rPr>
              <a:t>的安全性。所谓 </a:t>
            </a:r>
            <a:r>
              <a:rPr lang="en-US" altLang="zh-CN" sz="2400" b="0" dirty="0">
                <a:latin typeface="宋体" panose="02010600030101010101" pitchFamily="2" charset="-122"/>
                <a:ea typeface="宋体" panose="02010600030101010101" pitchFamily="2" charset="-122"/>
              </a:rPr>
              <a:t>CSP</a:t>
            </a:r>
            <a:r>
              <a:rPr lang="zh-CN" altLang="en-US" sz="2400" b="0" dirty="0">
                <a:latin typeface="宋体" panose="02010600030101010101" pitchFamily="2" charset="-122"/>
                <a:ea typeface="宋体" panose="02010600030101010101" pitchFamily="2" charset="-122"/>
              </a:rPr>
              <a:t>，就是在服务端返回的 </a:t>
            </a:r>
            <a:r>
              <a:rPr lang="en-US" altLang="zh-CN" sz="2400" b="0" dirty="0">
                <a:latin typeface="宋体" panose="02010600030101010101" pitchFamily="2" charset="-122"/>
                <a:ea typeface="宋体" panose="02010600030101010101" pitchFamily="2" charset="-122"/>
              </a:rPr>
              <a:t>HTTP header </a:t>
            </a:r>
            <a:r>
              <a:rPr lang="zh-CN" altLang="en-US" sz="2400" b="0" dirty="0">
                <a:latin typeface="宋体" panose="02010600030101010101" pitchFamily="2" charset="-122"/>
                <a:ea typeface="宋体" panose="02010600030101010101" pitchFamily="2" charset="-122"/>
              </a:rPr>
              <a:t>里面添加一个 </a:t>
            </a:r>
            <a:r>
              <a:rPr lang="en-US" altLang="zh-CN" sz="2400" b="0" dirty="0">
                <a:latin typeface="宋体" panose="02010600030101010101" pitchFamily="2" charset="-122"/>
                <a:ea typeface="宋体" panose="02010600030101010101" pitchFamily="2" charset="-122"/>
              </a:rPr>
              <a:t>Content-Security-Policy </a:t>
            </a:r>
            <a:r>
              <a:rPr lang="zh-CN" altLang="en-US" sz="2400" b="0" dirty="0">
                <a:latin typeface="宋体" panose="02010600030101010101" pitchFamily="2" charset="-122"/>
                <a:ea typeface="宋体" panose="02010600030101010101" pitchFamily="2" charset="-122"/>
              </a:rPr>
              <a:t>选项，然后定义资源的白名单域名。浏览器就会识别这个字段，并限制对非白名单资源的访问</a:t>
            </a:r>
            <a:endParaRPr lang="en-US" altLang="zh-CN" i="0" dirty="0">
              <a:solidFill>
                <a:srgbClr val="333333"/>
              </a:solidFill>
              <a:effectLst/>
              <a:latin typeface="PingFang SC"/>
            </a:endParaRPr>
          </a:p>
          <a:p>
            <a:endParaRPr lang="en-US" altLang="zh-CN" i="0" dirty="0">
              <a:solidFill>
                <a:srgbClr val="333333"/>
              </a:solidFill>
              <a:effectLst/>
              <a:latin typeface="PingFang SC"/>
            </a:endParaRPr>
          </a:p>
        </p:txBody>
      </p:sp>
      <p:sp>
        <p:nvSpPr>
          <p:cNvPr id="4" name="日期占位符 3">
            <a:extLst>
              <a:ext uri="{FF2B5EF4-FFF2-40B4-BE49-F238E27FC236}">
                <a16:creationId xmlns:a16="http://schemas.microsoft.com/office/drawing/2014/main" id="{20366ADA-163F-4DAD-8B8A-F641417BBBAF}"/>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76D6D5F1-B0FC-4506-85E4-3AD68171B9F6}"/>
              </a:ext>
            </a:extLst>
          </p:cNvPr>
          <p:cNvSpPr>
            <a:spLocks noGrp="1"/>
          </p:cNvSpPr>
          <p:nvPr>
            <p:ph type="sldNum" sz="quarter" idx="11"/>
          </p:nvPr>
        </p:nvSpPr>
        <p:spPr/>
        <p:txBody>
          <a:bodyPr/>
          <a:lstStyle/>
          <a:p>
            <a:pPr>
              <a:defRPr/>
            </a:pPr>
            <a:fld id="{924DA50A-9525-4AB5-80F4-51DD34C4B33B}" type="slidenum">
              <a:rPr lang="en-US" altLang="zh-CN" smtClean="0"/>
              <a:pPr>
                <a:defRPr/>
              </a:pPr>
              <a:t>39</a:t>
            </a:fld>
            <a:endParaRPr lang="en-US" altLang="zh-CN"/>
          </a:p>
        </p:txBody>
      </p:sp>
      <p:sp>
        <p:nvSpPr>
          <p:cNvPr id="9" name="内容占位符 2">
            <a:extLst>
              <a:ext uri="{FF2B5EF4-FFF2-40B4-BE49-F238E27FC236}">
                <a16:creationId xmlns:a16="http://schemas.microsoft.com/office/drawing/2014/main" id="{2A74389B-3008-44B0-AE9B-4832BBB2364F}"/>
              </a:ext>
            </a:extLst>
          </p:cNvPr>
          <p:cNvSpPr txBox="1">
            <a:spLocks/>
          </p:cNvSpPr>
          <p:nvPr/>
        </p:nvSpPr>
        <p:spPr bwMode="gray">
          <a:xfrm>
            <a:off x="381000" y="4179441"/>
            <a:ext cx="8382000" cy="206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sz="2200" b="0" i="0" dirty="0">
                <a:solidFill>
                  <a:srgbClr val="333333"/>
                </a:solidFill>
                <a:effectLst/>
                <a:latin typeface="宋体" panose="02010600030101010101" pitchFamily="2" charset="-122"/>
                <a:ea typeface="宋体" panose="02010600030101010101" pitchFamily="2" charset="-122"/>
              </a:rPr>
              <a:t>因为 </a:t>
            </a:r>
            <a:r>
              <a:rPr lang="en-US" altLang="zh-CN" sz="2200" b="0" i="0" dirty="0">
                <a:solidFill>
                  <a:srgbClr val="333333"/>
                </a:solidFill>
                <a:effectLst/>
                <a:latin typeface="宋体" panose="02010600030101010101" pitchFamily="2" charset="-122"/>
                <a:ea typeface="宋体" panose="02010600030101010101" pitchFamily="2" charset="-122"/>
              </a:rPr>
              <a:t>XSS </a:t>
            </a:r>
            <a:r>
              <a:rPr lang="zh-CN" altLang="en-US" sz="2200" b="0" i="0" dirty="0">
                <a:solidFill>
                  <a:srgbClr val="333333"/>
                </a:solidFill>
                <a:effectLst/>
                <a:latin typeface="宋体" panose="02010600030101010101" pitchFamily="2" charset="-122"/>
                <a:ea typeface="宋体" panose="02010600030101010101" pitchFamily="2" charset="-122"/>
              </a:rPr>
              <a:t>通常会受到长度的限制，导致黑客无法提交一段完整的 </a:t>
            </a:r>
            <a:r>
              <a:rPr lang="en-US" altLang="zh-CN" sz="2200" b="0" i="0" dirty="0">
                <a:solidFill>
                  <a:srgbClr val="333333"/>
                </a:solidFill>
                <a:effectLst/>
                <a:latin typeface="宋体" panose="02010600030101010101" pitchFamily="2" charset="-122"/>
                <a:ea typeface="宋体" panose="02010600030101010101" pitchFamily="2" charset="-122"/>
              </a:rPr>
              <a:t>JavaScript </a:t>
            </a:r>
            <a:r>
              <a:rPr lang="zh-CN" altLang="en-US" sz="2200" b="0" i="0" dirty="0">
                <a:solidFill>
                  <a:srgbClr val="333333"/>
                </a:solidFill>
                <a:effectLst/>
                <a:latin typeface="宋体" panose="02010600030101010101" pitchFamily="2" charset="-122"/>
                <a:ea typeface="宋体" panose="02010600030101010101" pitchFamily="2" charset="-122"/>
              </a:rPr>
              <a:t>代码。为了解决这个问题，黑客会采取引用一个外域 </a:t>
            </a:r>
            <a:r>
              <a:rPr lang="en-US" altLang="zh-CN" sz="2200" b="0" i="0" dirty="0">
                <a:solidFill>
                  <a:srgbClr val="333333"/>
                </a:solidFill>
                <a:effectLst/>
                <a:latin typeface="宋体" panose="02010600030101010101" pitchFamily="2" charset="-122"/>
                <a:ea typeface="宋体" panose="02010600030101010101" pitchFamily="2" charset="-122"/>
              </a:rPr>
              <a:t>JavaScript </a:t>
            </a:r>
            <a:r>
              <a:rPr lang="zh-CN" altLang="en-US" sz="2200" b="0" i="0" dirty="0">
                <a:solidFill>
                  <a:srgbClr val="333333"/>
                </a:solidFill>
                <a:effectLst/>
                <a:latin typeface="宋体" panose="02010600030101010101" pitchFamily="2" charset="-122"/>
                <a:ea typeface="宋体" panose="02010600030101010101" pitchFamily="2" charset="-122"/>
              </a:rPr>
              <a:t>资源的方式来进行注入。除此之外，限制了外域资源的访问，也就限制了黑客通过资源请求的方式，绕过 </a:t>
            </a:r>
            <a:r>
              <a:rPr lang="en-US" altLang="zh-CN" sz="2200" b="0" i="0" dirty="0">
                <a:solidFill>
                  <a:srgbClr val="333333"/>
                </a:solidFill>
                <a:effectLst/>
                <a:latin typeface="宋体" panose="02010600030101010101" pitchFamily="2" charset="-122"/>
                <a:ea typeface="宋体" panose="02010600030101010101" pitchFamily="2" charset="-122"/>
              </a:rPr>
              <a:t>SOP </a:t>
            </a:r>
            <a:r>
              <a:rPr lang="zh-CN" altLang="en-US" sz="2200" b="0" i="0" dirty="0">
                <a:solidFill>
                  <a:srgbClr val="333333"/>
                </a:solidFill>
                <a:effectLst/>
                <a:latin typeface="宋体" panose="02010600030101010101" pitchFamily="2" charset="-122"/>
                <a:ea typeface="宋体" panose="02010600030101010101" pitchFamily="2" charset="-122"/>
              </a:rPr>
              <a:t>发送 </a:t>
            </a:r>
            <a:r>
              <a:rPr lang="en-US" altLang="zh-CN" sz="2200" b="0" i="0" dirty="0">
                <a:solidFill>
                  <a:srgbClr val="333333"/>
                </a:solidFill>
                <a:effectLst/>
                <a:latin typeface="宋体" panose="02010600030101010101" pitchFamily="2" charset="-122"/>
                <a:ea typeface="宋体" panose="02010600030101010101" pitchFamily="2" charset="-122"/>
              </a:rPr>
              <a:t>GET </a:t>
            </a:r>
            <a:r>
              <a:rPr lang="zh-CN" altLang="en-US" sz="2200" b="0" i="0" dirty="0">
                <a:solidFill>
                  <a:srgbClr val="333333"/>
                </a:solidFill>
                <a:effectLst/>
                <a:latin typeface="宋体" panose="02010600030101010101" pitchFamily="2" charset="-122"/>
                <a:ea typeface="宋体" panose="02010600030101010101" pitchFamily="2" charset="-122"/>
              </a:rPr>
              <a:t>请求。</a:t>
            </a:r>
            <a:endParaRPr lang="en-US" altLang="zh-CN" sz="2200" b="0" i="0" dirty="0">
              <a:solidFill>
                <a:srgbClr val="333333"/>
              </a:solidFill>
              <a:effectLst/>
              <a:latin typeface="宋体" panose="02010600030101010101" pitchFamily="2" charset="-122"/>
              <a:ea typeface="宋体" panose="02010600030101010101" pitchFamily="2" charset="-122"/>
            </a:endParaRPr>
          </a:p>
          <a:p>
            <a:r>
              <a:rPr lang="en-US" altLang="zh-CN" sz="2200" b="0" dirty="0">
                <a:solidFill>
                  <a:srgbClr val="333333"/>
                </a:solidFill>
                <a:latin typeface="宋体" panose="02010600030101010101" pitchFamily="2" charset="-122"/>
                <a:ea typeface="宋体" panose="02010600030101010101" pitchFamily="2" charset="-122"/>
              </a:rPr>
              <a:t>CSP </a:t>
            </a:r>
            <a:r>
              <a:rPr lang="zh-CN" altLang="en-US" sz="2200" b="0" dirty="0">
                <a:solidFill>
                  <a:srgbClr val="333333"/>
                </a:solidFill>
                <a:latin typeface="宋体" panose="02010600030101010101" pitchFamily="2" charset="-122"/>
                <a:ea typeface="宋体" panose="02010600030101010101" pitchFamily="2" charset="-122"/>
              </a:rPr>
              <a:t>还是受到了大部分浏览器支持的</a:t>
            </a:r>
            <a:endParaRPr lang="en-US" altLang="zh-CN" sz="2200" b="0" dirty="0">
              <a:solidFill>
                <a:srgbClr val="333333"/>
              </a:solidFill>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CE285924-8A15-4BE8-B864-005585376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7020"/>
            <a:ext cx="6584928" cy="705528"/>
          </a:xfrm>
          <a:prstGeom prst="rect">
            <a:avLst/>
          </a:prstGeom>
        </p:spPr>
      </p:pic>
      <p:pic>
        <p:nvPicPr>
          <p:cNvPr id="13" name="图片 12">
            <a:extLst>
              <a:ext uri="{FF2B5EF4-FFF2-40B4-BE49-F238E27FC236}">
                <a16:creationId xmlns:a16="http://schemas.microsoft.com/office/drawing/2014/main" id="{A8C27826-3618-49AA-968A-795606D5A3DA}"/>
              </a:ext>
            </a:extLst>
          </p:cNvPr>
          <p:cNvPicPr>
            <a:picLocks noChangeAspect="1"/>
          </p:cNvPicPr>
          <p:nvPr/>
        </p:nvPicPr>
        <p:blipFill>
          <a:blip r:embed="rId3"/>
          <a:stretch>
            <a:fillRect/>
          </a:stretch>
        </p:blipFill>
        <p:spPr>
          <a:xfrm>
            <a:off x="955976" y="1026166"/>
            <a:ext cx="6984776" cy="5511159"/>
          </a:xfrm>
          <a:prstGeom prst="rect">
            <a:avLst/>
          </a:prstGeom>
        </p:spPr>
      </p:pic>
    </p:spTree>
    <p:extLst>
      <p:ext uri="{BB962C8B-B14F-4D97-AF65-F5344CB8AC3E}">
        <p14:creationId xmlns:p14="http://schemas.microsoft.com/office/powerpoint/2010/main" val="1571886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60D08-A715-4184-8A9F-71DF37EECBFF}"/>
              </a:ext>
            </a:extLst>
          </p:cNvPr>
          <p:cNvSpPr>
            <a:spLocks noGrp="1"/>
          </p:cNvSpPr>
          <p:nvPr>
            <p:ph type="title"/>
          </p:nvPr>
        </p:nvSpPr>
        <p:spPr/>
        <p:txBody>
          <a:bodyPr/>
          <a:lstStyle/>
          <a:p>
            <a:r>
              <a:rPr lang="en-US" altLang="zh-CN" sz="3600" b="1" dirty="0">
                <a:latin typeface="Times New Roman" panose="02020603050405020304" pitchFamily="18" charset="0"/>
                <a:cs typeface="Times New Roman" panose="02020603050405020304" pitchFamily="18" charset="0"/>
              </a:rPr>
              <a:t>Web</a:t>
            </a:r>
            <a:r>
              <a:rPr lang="zh-CN" altLang="en-US" sz="3600" b="1" dirty="0"/>
              <a:t>服务</a:t>
            </a:r>
            <a:endParaRPr lang="zh-CN" altLang="en-US" dirty="0"/>
          </a:p>
        </p:txBody>
      </p:sp>
      <p:sp>
        <p:nvSpPr>
          <p:cNvPr id="3" name="内容占位符 2">
            <a:extLst>
              <a:ext uri="{FF2B5EF4-FFF2-40B4-BE49-F238E27FC236}">
                <a16:creationId xmlns:a16="http://schemas.microsoft.com/office/drawing/2014/main" id="{27B63347-3882-4446-A891-4BC89956AC93}"/>
              </a:ext>
            </a:extLst>
          </p:cNvPr>
          <p:cNvSpPr>
            <a:spLocks noGrp="1"/>
          </p:cNvSpPr>
          <p:nvPr>
            <p:ph idx="1"/>
          </p:nvPr>
        </p:nvSpPr>
        <p:spPr>
          <a:xfrm>
            <a:off x="304800" y="5761038"/>
            <a:ext cx="8382000" cy="563562"/>
          </a:xfrm>
        </p:spPr>
        <p:txBody>
          <a:bodyPr/>
          <a:lstStyle/>
          <a:p>
            <a:endParaRPr lang="zh-CN" altLang="en-US"/>
          </a:p>
        </p:txBody>
      </p:sp>
      <p:sp>
        <p:nvSpPr>
          <p:cNvPr id="4" name="日期占位符 3">
            <a:extLst>
              <a:ext uri="{FF2B5EF4-FFF2-40B4-BE49-F238E27FC236}">
                <a16:creationId xmlns:a16="http://schemas.microsoft.com/office/drawing/2014/main" id="{B2F0CB2E-6BAB-4313-82A6-4CB66EF0E01E}"/>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46813DD8-D9C5-48E1-8716-4B3D67D3B994}"/>
              </a:ext>
            </a:extLst>
          </p:cNvPr>
          <p:cNvSpPr>
            <a:spLocks noGrp="1"/>
          </p:cNvSpPr>
          <p:nvPr>
            <p:ph type="sldNum" sz="quarter" idx="11"/>
          </p:nvPr>
        </p:nvSpPr>
        <p:spPr/>
        <p:txBody>
          <a:bodyPr/>
          <a:lstStyle/>
          <a:p>
            <a:pPr>
              <a:defRPr/>
            </a:pPr>
            <a:fld id="{924DA50A-9525-4AB5-80F4-51DD34C4B33B}" type="slidenum">
              <a:rPr lang="en-US" altLang="zh-CN" smtClean="0"/>
              <a:pPr>
                <a:defRPr/>
              </a:pPr>
              <a:t>4</a:t>
            </a:fld>
            <a:endParaRPr lang="en-US" altLang="zh-CN"/>
          </a:p>
        </p:txBody>
      </p:sp>
      <p:grpSp>
        <p:nvGrpSpPr>
          <p:cNvPr id="6" name="组合 5">
            <a:extLst>
              <a:ext uri="{FF2B5EF4-FFF2-40B4-BE49-F238E27FC236}">
                <a16:creationId xmlns:a16="http://schemas.microsoft.com/office/drawing/2014/main" id="{4707CE1E-9F58-4DEE-BC11-F9DCC7EDB511}"/>
              </a:ext>
            </a:extLst>
          </p:cNvPr>
          <p:cNvGrpSpPr/>
          <p:nvPr/>
        </p:nvGrpSpPr>
        <p:grpSpPr>
          <a:xfrm>
            <a:off x="486442" y="908720"/>
            <a:ext cx="7755872" cy="3511528"/>
            <a:chOff x="28520" y="1171908"/>
            <a:chExt cx="7755872" cy="3511528"/>
          </a:xfrm>
        </p:grpSpPr>
        <p:sp>
          <p:nvSpPr>
            <p:cNvPr id="7" name="箭头: 左 6">
              <a:extLst>
                <a:ext uri="{FF2B5EF4-FFF2-40B4-BE49-F238E27FC236}">
                  <a16:creationId xmlns:a16="http://schemas.microsoft.com/office/drawing/2014/main" id="{F951F9D7-74E8-4CDC-BD63-B47C524CCB78}"/>
                </a:ext>
              </a:extLst>
            </p:cNvPr>
            <p:cNvSpPr/>
            <p:nvPr/>
          </p:nvSpPr>
          <p:spPr>
            <a:xfrm rot="18827021">
              <a:off x="4564922" y="2560561"/>
              <a:ext cx="1675740" cy="404674"/>
            </a:xfrm>
            <a:prstGeom prst="leftArrow">
              <a:avLst>
                <a:gd name="adj1" fmla="val 60000"/>
                <a:gd name="adj2" fmla="val 50000"/>
              </a:avLst>
            </a:prstGeom>
            <a:solidFill>
              <a:srgbClr val="0070C0"/>
            </a:solidFill>
            <a:scene3d>
              <a:camera prst="orthographicFront"/>
              <a:lightRig rig="threePt" dir="t">
                <a:rot lat="0" lon="0" rev="7500000"/>
              </a:lightRig>
            </a:scene3d>
            <a:sp3d z="-152400" extrusionH="63500" prstMaterial="matte">
              <a:bevelT w="25400" h="6350" prst="relaxedInset"/>
              <a:contourClr>
                <a:schemeClr val="bg1"/>
              </a:contourClr>
            </a:sp3d>
          </p:spPr>
          <p:style>
            <a:lnRef idx="0">
              <a:schemeClr val="accent1">
                <a:shade val="90000"/>
                <a:hueOff val="-338121"/>
                <a:satOff val="-25944"/>
                <a:lumOff val="21984"/>
                <a:alphaOff val="0"/>
              </a:schemeClr>
            </a:lnRef>
            <a:fillRef idx="1">
              <a:schemeClr val="accent1">
                <a:shade val="90000"/>
                <a:hueOff val="-338121"/>
                <a:satOff val="-25944"/>
                <a:lumOff val="21984"/>
                <a:alphaOff val="0"/>
              </a:schemeClr>
            </a:fillRef>
            <a:effectRef idx="2">
              <a:schemeClr val="accent1">
                <a:shade val="90000"/>
                <a:hueOff val="-338121"/>
                <a:satOff val="-25944"/>
                <a:lumOff val="21984"/>
                <a:alphaOff val="0"/>
              </a:schemeClr>
            </a:effectRef>
            <a:fontRef idx="minor">
              <a:schemeClr val="lt1"/>
            </a:fontRef>
          </p:style>
        </p:sp>
        <p:sp>
          <p:nvSpPr>
            <p:cNvPr id="8" name="任意多边形: 形状 7">
              <a:extLst>
                <a:ext uri="{FF2B5EF4-FFF2-40B4-BE49-F238E27FC236}">
                  <a16:creationId xmlns:a16="http://schemas.microsoft.com/office/drawing/2014/main" id="{98305C9D-130A-45A5-9F13-89B8E10D3E6B}"/>
                </a:ext>
              </a:extLst>
            </p:cNvPr>
            <p:cNvSpPr/>
            <p:nvPr/>
          </p:nvSpPr>
          <p:spPr>
            <a:xfrm>
              <a:off x="2956564" y="2828235"/>
              <a:ext cx="1836716" cy="1855201"/>
            </a:xfrm>
            <a:custGeom>
              <a:avLst/>
              <a:gdLst>
                <a:gd name="connsiteX0" fmla="*/ 0 w 1836716"/>
                <a:gd name="connsiteY0" fmla="*/ 927601 h 1855201"/>
                <a:gd name="connsiteX1" fmla="*/ 918358 w 1836716"/>
                <a:gd name="connsiteY1" fmla="*/ 0 h 1855201"/>
                <a:gd name="connsiteX2" fmla="*/ 1836716 w 1836716"/>
                <a:gd name="connsiteY2" fmla="*/ 927601 h 1855201"/>
                <a:gd name="connsiteX3" fmla="*/ 918358 w 1836716"/>
                <a:gd name="connsiteY3" fmla="*/ 1855202 h 1855201"/>
                <a:gd name="connsiteX4" fmla="*/ 0 w 1836716"/>
                <a:gd name="connsiteY4" fmla="*/ 927601 h 1855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16" h="1855201">
                  <a:moveTo>
                    <a:pt x="0" y="927601"/>
                  </a:moveTo>
                  <a:cubicBezTo>
                    <a:pt x="0" y="415301"/>
                    <a:pt x="411163" y="0"/>
                    <a:pt x="918358" y="0"/>
                  </a:cubicBezTo>
                  <a:cubicBezTo>
                    <a:pt x="1425553" y="0"/>
                    <a:pt x="1836716" y="415301"/>
                    <a:pt x="1836716" y="927601"/>
                  </a:cubicBezTo>
                  <a:cubicBezTo>
                    <a:pt x="1836716" y="1439901"/>
                    <a:pt x="1425553" y="1855202"/>
                    <a:pt x="918358" y="1855202"/>
                  </a:cubicBezTo>
                  <a:cubicBezTo>
                    <a:pt x="411163" y="1855202"/>
                    <a:pt x="0" y="1439901"/>
                    <a:pt x="0" y="927601"/>
                  </a:cubicBezTo>
                  <a:close/>
                </a:path>
              </a:pathLst>
            </a:custGeom>
            <a:solidFill>
              <a:srgbClr val="7030A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txBody>
            <a:bodyPr spcFirstLastPara="0" vert="horz" wrap="square" lIns="291841" tIns="294548" rIns="291841" bIns="294548"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solidFill>
                    <a:schemeClr val="bg1"/>
                  </a:solidFill>
                  <a:effectLst/>
                  <a:latin typeface="Times New Roman" panose="02020603050405020304" pitchFamily="18" charset="0"/>
                  <a:cs typeface="Times New Roman" panose="02020603050405020304" pitchFamily="18" charset="0"/>
                </a:rPr>
                <a:t>浏览器</a:t>
              </a:r>
            </a:p>
          </p:txBody>
        </p:sp>
        <p:sp>
          <p:nvSpPr>
            <p:cNvPr id="9" name="箭头: 左 8">
              <a:extLst>
                <a:ext uri="{FF2B5EF4-FFF2-40B4-BE49-F238E27FC236}">
                  <a16:creationId xmlns:a16="http://schemas.microsoft.com/office/drawing/2014/main" id="{B2E32A7C-AFC8-4E8E-8707-93501C55932E}"/>
                </a:ext>
              </a:extLst>
            </p:cNvPr>
            <p:cNvSpPr/>
            <p:nvPr/>
          </p:nvSpPr>
          <p:spPr>
            <a:xfrm rot="10797111">
              <a:off x="1563836" y="3480302"/>
              <a:ext cx="1412954" cy="481094"/>
            </a:xfrm>
            <a:prstGeom prst="leftArrow">
              <a:avLst>
                <a:gd name="adj1" fmla="val 60000"/>
                <a:gd name="adj2" fmla="val 50000"/>
              </a:avLst>
            </a:prstGeom>
            <a:scene3d>
              <a:camera prst="orthographicFront"/>
              <a:lightRig rig="threePt" dir="t">
                <a:rot lat="0" lon="0" rev="7500000"/>
              </a:lightRig>
            </a:scene3d>
            <a:sp3d z="-152400" extrusionH="63500" prstMaterial="matte">
              <a:bevelT w="25400" h="6350" prst="relaxedInset"/>
              <a:contourClr>
                <a:schemeClr val="bg1"/>
              </a:contourClr>
            </a:sp3d>
          </p:spPr>
          <p:style>
            <a:lnRef idx="0">
              <a:schemeClr val="accent1">
                <a:shade val="90000"/>
                <a:hueOff val="0"/>
                <a:satOff val="0"/>
                <a:lumOff val="0"/>
                <a:alphaOff val="0"/>
              </a:schemeClr>
            </a:lnRef>
            <a:fillRef idx="1">
              <a:schemeClr val="accent1">
                <a:shade val="90000"/>
                <a:hueOff val="0"/>
                <a:satOff val="0"/>
                <a:lumOff val="0"/>
                <a:alphaOff val="0"/>
              </a:schemeClr>
            </a:fillRef>
            <a:effectRef idx="2">
              <a:schemeClr val="accent1">
                <a:shade val="90000"/>
                <a:hueOff val="0"/>
                <a:satOff val="0"/>
                <a:lumOff val="0"/>
                <a:alphaOff val="0"/>
              </a:schemeClr>
            </a:effectRef>
            <a:fontRef idx="minor">
              <a:schemeClr val="lt1"/>
            </a:fontRef>
          </p:style>
        </p:sp>
        <p:sp>
          <p:nvSpPr>
            <p:cNvPr id="10" name="任意多边形: 形状 9">
              <a:extLst>
                <a:ext uri="{FF2B5EF4-FFF2-40B4-BE49-F238E27FC236}">
                  <a16:creationId xmlns:a16="http://schemas.microsoft.com/office/drawing/2014/main" id="{BA2E42A7-E7F5-4649-B542-0CB90EB8B69C}"/>
                </a:ext>
              </a:extLst>
            </p:cNvPr>
            <p:cNvSpPr/>
            <p:nvPr/>
          </p:nvSpPr>
          <p:spPr>
            <a:xfrm>
              <a:off x="28520" y="3281344"/>
              <a:ext cx="1603647" cy="862390"/>
            </a:xfrm>
            <a:custGeom>
              <a:avLst/>
              <a:gdLst>
                <a:gd name="connsiteX0" fmla="*/ 0 w 1603647"/>
                <a:gd name="connsiteY0" fmla="*/ 86239 h 862390"/>
                <a:gd name="connsiteX1" fmla="*/ 86239 w 1603647"/>
                <a:gd name="connsiteY1" fmla="*/ 0 h 862390"/>
                <a:gd name="connsiteX2" fmla="*/ 1517408 w 1603647"/>
                <a:gd name="connsiteY2" fmla="*/ 0 h 862390"/>
                <a:gd name="connsiteX3" fmla="*/ 1603647 w 1603647"/>
                <a:gd name="connsiteY3" fmla="*/ 86239 h 862390"/>
                <a:gd name="connsiteX4" fmla="*/ 1603647 w 1603647"/>
                <a:gd name="connsiteY4" fmla="*/ 776151 h 862390"/>
                <a:gd name="connsiteX5" fmla="*/ 1517408 w 1603647"/>
                <a:gd name="connsiteY5" fmla="*/ 862390 h 862390"/>
                <a:gd name="connsiteX6" fmla="*/ 86239 w 1603647"/>
                <a:gd name="connsiteY6" fmla="*/ 862390 h 862390"/>
                <a:gd name="connsiteX7" fmla="*/ 0 w 1603647"/>
                <a:gd name="connsiteY7" fmla="*/ 776151 h 862390"/>
                <a:gd name="connsiteX8" fmla="*/ 0 w 1603647"/>
                <a:gd name="connsiteY8" fmla="*/ 86239 h 8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647" h="862390">
                  <a:moveTo>
                    <a:pt x="0" y="86239"/>
                  </a:moveTo>
                  <a:cubicBezTo>
                    <a:pt x="0" y="38611"/>
                    <a:pt x="38611" y="0"/>
                    <a:pt x="86239" y="0"/>
                  </a:cubicBezTo>
                  <a:lnTo>
                    <a:pt x="1517408" y="0"/>
                  </a:lnTo>
                  <a:cubicBezTo>
                    <a:pt x="1565036" y="0"/>
                    <a:pt x="1603647" y="38611"/>
                    <a:pt x="1603647" y="86239"/>
                  </a:cubicBezTo>
                  <a:lnTo>
                    <a:pt x="1603647" y="776151"/>
                  </a:lnTo>
                  <a:cubicBezTo>
                    <a:pt x="1603647" y="823779"/>
                    <a:pt x="1565036" y="862390"/>
                    <a:pt x="1517408" y="862390"/>
                  </a:cubicBezTo>
                  <a:lnTo>
                    <a:pt x="86239" y="862390"/>
                  </a:lnTo>
                  <a:cubicBezTo>
                    <a:pt x="38611" y="862390"/>
                    <a:pt x="0" y="823779"/>
                    <a:pt x="0" y="776151"/>
                  </a:cubicBezTo>
                  <a:lnTo>
                    <a:pt x="0" y="86239"/>
                  </a:lnTo>
                  <a:close/>
                </a:path>
              </a:pathLst>
            </a:custGeom>
            <a:solidFill>
              <a:schemeClr val="accent6"/>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shade val="50000"/>
                <a:hueOff val="0"/>
                <a:satOff val="0"/>
                <a:lumOff val="0"/>
                <a:alphaOff val="0"/>
              </a:schemeClr>
            </a:effectRef>
            <a:fontRef idx="minor">
              <a:schemeClr val="lt1"/>
            </a:fontRef>
          </p:style>
          <p:txBody>
            <a:bodyPr spcFirstLastPara="0" vert="horz" wrap="square" lIns="93839" tIns="93839" rIns="93839" bIns="93839"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HTTP</a:t>
              </a:r>
              <a:endParaRPr lang="zh-CN" altLang="en-US"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箭头: 左 10">
              <a:extLst>
                <a:ext uri="{FF2B5EF4-FFF2-40B4-BE49-F238E27FC236}">
                  <a16:creationId xmlns:a16="http://schemas.microsoft.com/office/drawing/2014/main" id="{755DBA96-E361-424B-9ED3-BD1A0167FF74}"/>
                </a:ext>
              </a:extLst>
            </p:cNvPr>
            <p:cNvSpPr/>
            <p:nvPr/>
          </p:nvSpPr>
          <p:spPr>
            <a:xfrm rot="13567484">
              <a:off x="2085455" y="2297541"/>
              <a:ext cx="1271081" cy="481094"/>
            </a:xfrm>
            <a:prstGeom prst="leftArrow">
              <a:avLst>
                <a:gd name="adj1" fmla="val 60000"/>
                <a:gd name="adj2" fmla="val 50000"/>
              </a:avLst>
            </a:prstGeom>
            <a:scene3d>
              <a:camera prst="orthographicFront"/>
              <a:lightRig rig="threePt" dir="t">
                <a:rot lat="0" lon="0" rev="7500000"/>
              </a:lightRig>
            </a:scene3d>
            <a:sp3d z="-152400" extrusionH="63500" prstMaterial="matte">
              <a:bevelT w="25400" h="6350" prst="relaxedInset"/>
              <a:contourClr>
                <a:schemeClr val="bg1"/>
              </a:contourClr>
            </a:sp3d>
          </p:spPr>
          <p:style>
            <a:lnRef idx="0">
              <a:schemeClr val="accent1">
                <a:shade val="90000"/>
                <a:hueOff val="-338121"/>
                <a:satOff val="-25944"/>
                <a:lumOff val="21984"/>
                <a:alphaOff val="0"/>
              </a:schemeClr>
            </a:lnRef>
            <a:fillRef idx="1">
              <a:schemeClr val="accent1">
                <a:shade val="90000"/>
                <a:hueOff val="-338121"/>
                <a:satOff val="-25944"/>
                <a:lumOff val="21984"/>
                <a:alphaOff val="0"/>
              </a:schemeClr>
            </a:fillRef>
            <a:effectRef idx="2">
              <a:schemeClr val="accent1">
                <a:shade val="90000"/>
                <a:hueOff val="-338121"/>
                <a:satOff val="-25944"/>
                <a:lumOff val="21984"/>
                <a:alphaOff val="0"/>
              </a:schemeClr>
            </a:effectRef>
            <a:fontRef idx="minor">
              <a:schemeClr val="lt1"/>
            </a:fontRef>
          </p:style>
        </p:sp>
        <p:sp>
          <p:nvSpPr>
            <p:cNvPr id="12" name="任意多边形: 形状 11">
              <a:extLst>
                <a:ext uri="{FF2B5EF4-FFF2-40B4-BE49-F238E27FC236}">
                  <a16:creationId xmlns:a16="http://schemas.microsoft.com/office/drawing/2014/main" id="{09308E65-2A15-4070-ADC4-528878A80263}"/>
                </a:ext>
              </a:extLst>
            </p:cNvPr>
            <p:cNvSpPr/>
            <p:nvPr/>
          </p:nvSpPr>
          <p:spPr>
            <a:xfrm>
              <a:off x="1117463" y="1290679"/>
              <a:ext cx="1603647" cy="862390"/>
            </a:xfrm>
            <a:custGeom>
              <a:avLst/>
              <a:gdLst>
                <a:gd name="connsiteX0" fmla="*/ 0 w 1603647"/>
                <a:gd name="connsiteY0" fmla="*/ 86239 h 862390"/>
                <a:gd name="connsiteX1" fmla="*/ 86239 w 1603647"/>
                <a:gd name="connsiteY1" fmla="*/ 0 h 862390"/>
                <a:gd name="connsiteX2" fmla="*/ 1517408 w 1603647"/>
                <a:gd name="connsiteY2" fmla="*/ 0 h 862390"/>
                <a:gd name="connsiteX3" fmla="*/ 1603647 w 1603647"/>
                <a:gd name="connsiteY3" fmla="*/ 86239 h 862390"/>
                <a:gd name="connsiteX4" fmla="*/ 1603647 w 1603647"/>
                <a:gd name="connsiteY4" fmla="*/ 776151 h 862390"/>
                <a:gd name="connsiteX5" fmla="*/ 1517408 w 1603647"/>
                <a:gd name="connsiteY5" fmla="*/ 862390 h 862390"/>
                <a:gd name="connsiteX6" fmla="*/ 86239 w 1603647"/>
                <a:gd name="connsiteY6" fmla="*/ 862390 h 862390"/>
                <a:gd name="connsiteX7" fmla="*/ 0 w 1603647"/>
                <a:gd name="connsiteY7" fmla="*/ 776151 h 862390"/>
                <a:gd name="connsiteX8" fmla="*/ 0 w 1603647"/>
                <a:gd name="connsiteY8" fmla="*/ 86239 h 8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647" h="862390">
                  <a:moveTo>
                    <a:pt x="0" y="86239"/>
                  </a:moveTo>
                  <a:cubicBezTo>
                    <a:pt x="0" y="38611"/>
                    <a:pt x="38611" y="0"/>
                    <a:pt x="86239" y="0"/>
                  </a:cubicBezTo>
                  <a:lnTo>
                    <a:pt x="1517408" y="0"/>
                  </a:lnTo>
                  <a:cubicBezTo>
                    <a:pt x="1565036" y="0"/>
                    <a:pt x="1603647" y="38611"/>
                    <a:pt x="1603647" y="86239"/>
                  </a:cubicBezTo>
                  <a:lnTo>
                    <a:pt x="1603647" y="776151"/>
                  </a:lnTo>
                  <a:cubicBezTo>
                    <a:pt x="1603647" y="823779"/>
                    <a:pt x="1565036" y="862390"/>
                    <a:pt x="1517408" y="862390"/>
                  </a:cubicBezTo>
                  <a:lnTo>
                    <a:pt x="86239" y="862390"/>
                  </a:lnTo>
                  <a:cubicBezTo>
                    <a:pt x="38611" y="862390"/>
                    <a:pt x="0" y="823779"/>
                    <a:pt x="0" y="776151"/>
                  </a:cubicBezTo>
                  <a:lnTo>
                    <a:pt x="0" y="86239"/>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50000"/>
                <a:hueOff val="-318854"/>
                <a:satOff val="-25590"/>
                <a:lumOff val="25330"/>
                <a:alphaOff val="0"/>
              </a:schemeClr>
            </a:fillRef>
            <a:effectRef idx="2">
              <a:schemeClr val="accent1">
                <a:shade val="50000"/>
                <a:hueOff val="-318854"/>
                <a:satOff val="-25590"/>
                <a:lumOff val="25330"/>
                <a:alphaOff val="0"/>
              </a:schemeClr>
            </a:effectRef>
            <a:fontRef idx="minor">
              <a:schemeClr val="lt1"/>
            </a:fontRef>
          </p:style>
          <p:txBody>
            <a:bodyPr spcFirstLastPara="0" vert="horz" wrap="square" lIns="93839" tIns="93839" rIns="93839" bIns="93839"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a:t>
              </a:r>
              <a:endParaRPr lang="zh-CN" altLang="en-US"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箭头: 左 12">
              <a:extLst>
                <a:ext uri="{FF2B5EF4-FFF2-40B4-BE49-F238E27FC236}">
                  <a16:creationId xmlns:a16="http://schemas.microsoft.com/office/drawing/2014/main" id="{FBE814C6-3F2C-4C4F-A075-E7F99A11CB4B}"/>
                </a:ext>
              </a:extLst>
            </p:cNvPr>
            <p:cNvSpPr/>
            <p:nvPr/>
          </p:nvSpPr>
          <p:spPr>
            <a:xfrm rot="16390877">
              <a:off x="3582716" y="2303583"/>
              <a:ext cx="762699" cy="481094"/>
            </a:xfrm>
            <a:prstGeom prst="leftArrow">
              <a:avLst>
                <a:gd name="adj1" fmla="val 60000"/>
                <a:gd name="adj2" fmla="val 50000"/>
              </a:avLst>
            </a:prstGeom>
            <a:solidFill>
              <a:srgbClr val="0070C0"/>
            </a:solidFill>
            <a:scene3d>
              <a:camera prst="orthographicFront"/>
              <a:lightRig rig="threePt" dir="t">
                <a:rot lat="0" lon="0" rev="7500000"/>
              </a:lightRig>
            </a:scene3d>
            <a:sp3d z="-152400" extrusionH="63500" prstMaterial="matte">
              <a:bevelT w="25400" h="6350" prst="relaxedInset"/>
              <a:contourClr>
                <a:schemeClr val="bg1"/>
              </a:contourClr>
            </a:sp3d>
          </p:spPr>
          <p:style>
            <a:lnRef idx="0">
              <a:schemeClr val="accent1">
                <a:shade val="90000"/>
                <a:hueOff val="-676242"/>
                <a:satOff val="-51888"/>
                <a:lumOff val="43968"/>
                <a:alphaOff val="0"/>
              </a:schemeClr>
            </a:lnRef>
            <a:fillRef idx="1">
              <a:scrgbClr r="0" g="0" b="0"/>
            </a:fillRef>
            <a:effectRef idx="2">
              <a:schemeClr val="accent1">
                <a:shade val="90000"/>
                <a:hueOff val="-676242"/>
                <a:satOff val="-51888"/>
                <a:lumOff val="43968"/>
                <a:alphaOff val="0"/>
              </a:schemeClr>
            </a:effectRef>
            <a:fontRef idx="minor">
              <a:schemeClr val="lt1"/>
            </a:fontRef>
          </p:style>
        </p:sp>
        <p:sp>
          <p:nvSpPr>
            <p:cNvPr id="14" name="任意多边形: 形状 13">
              <a:extLst>
                <a:ext uri="{FF2B5EF4-FFF2-40B4-BE49-F238E27FC236}">
                  <a16:creationId xmlns:a16="http://schemas.microsoft.com/office/drawing/2014/main" id="{7C093BC7-E3D2-4361-B978-DF23196B9FBD}"/>
                </a:ext>
              </a:extLst>
            </p:cNvPr>
            <p:cNvSpPr/>
            <p:nvPr/>
          </p:nvSpPr>
          <p:spPr>
            <a:xfrm>
              <a:off x="3204932" y="1209477"/>
              <a:ext cx="1603647" cy="862390"/>
            </a:xfrm>
            <a:custGeom>
              <a:avLst/>
              <a:gdLst>
                <a:gd name="connsiteX0" fmla="*/ 0 w 1603647"/>
                <a:gd name="connsiteY0" fmla="*/ 86239 h 862390"/>
                <a:gd name="connsiteX1" fmla="*/ 86239 w 1603647"/>
                <a:gd name="connsiteY1" fmla="*/ 0 h 862390"/>
                <a:gd name="connsiteX2" fmla="*/ 1517408 w 1603647"/>
                <a:gd name="connsiteY2" fmla="*/ 0 h 862390"/>
                <a:gd name="connsiteX3" fmla="*/ 1603647 w 1603647"/>
                <a:gd name="connsiteY3" fmla="*/ 86239 h 862390"/>
                <a:gd name="connsiteX4" fmla="*/ 1603647 w 1603647"/>
                <a:gd name="connsiteY4" fmla="*/ 776151 h 862390"/>
                <a:gd name="connsiteX5" fmla="*/ 1517408 w 1603647"/>
                <a:gd name="connsiteY5" fmla="*/ 862390 h 862390"/>
                <a:gd name="connsiteX6" fmla="*/ 86239 w 1603647"/>
                <a:gd name="connsiteY6" fmla="*/ 862390 h 862390"/>
                <a:gd name="connsiteX7" fmla="*/ 0 w 1603647"/>
                <a:gd name="connsiteY7" fmla="*/ 776151 h 862390"/>
                <a:gd name="connsiteX8" fmla="*/ 0 w 1603647"/>
                <a:gd name="connsiteY8" fmla="*/ 86239 h 8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647" h="862390">
                  <a:moveTo>
                    <a:pt x="0" y="86239"/>
                  </a:moveTo>
                  <a:cubicBezTo>
                    <a:pt x="0" y="38611"/>
                    <a:pt x="38611" y="0"/>
                    <a:pt x="86239" y="0"/>
                  </a:cubicBezTo>
                  <a:lnTo>
                    <a:pt x="1517408" y="0"/>
                  </a:lnTo>
                  <a:cubicBezTo>
                    <a:pt x="1565036" y="0"/>
                    <a:pt x="1603647" y="38611"/>
                    <a:pt x="1603647" y="86239"/>
                  </a:cubicBezTo>
                  <a:lnTo>
                    <a:pt x="1603647" y="776151"/>
                  </a:lnTo>
                  <a:cubicBezTo>
                    <a:pt x="1603647" y="823779"/>
                    <a:pt x="1565036" y="862390"/>
                    <a:pt x="1517408" y="862390"/>
                  </a:cubicBezTo>
                  <a:lnTo>
                    <a:pt x="86239" y="862390"/>
                  </a:lnTo>
                  <a:cubicBezTo>
                    <a:pt x="38611" y="862390"/>
                    <a:pt x="0" y="823779"/>
                    <a:pt x="0" y="776151"/>
                  </a:cubicBezTo>
                  <a:lnTo>
                    <a:pt x="0" y="86239"/>
                  </a:lnTo>
                  <a:close/>
                </a:path>
              </a:pathLst>
            </a:custGeom>
            <a:solidFill>
              <a:srgbClr val="0070C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shade val="50000"/>
                <a:hueOff val="-637708"/>
                <a:satOff val="-51179"/>
                <a:lumOff val="50660"/>
                <a:alphaOff val="0"/>
              </a:schemeClr>
            </a:effectRef>
            <a:fontRef idx="minor">
              <a:schemeClr val="lt1"/>
            </a:fontRef>
          </p:style>
          <p:txBody>
            <a:bodyPr spcFirstLastPara="0" vert="horz" wrap="square" lIns="93839" tIns="93839" rIns="93839" bIns="93839"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URL</a:t>
              </a:r>
              <a:endParaRPr lang="zh-CN" altLang="en-US"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箭头: 左 14">
              <a:extLst>
                <a:ext uri="{FF2B5EF4-FFF2-40B4-BE49-F238E27FC236}">
                  <a16:creationId xmlns:a16="http://schemas.microsoft.com/office/drawing/2014/main" id="{314DC9B0-AF41-46AD-B394-910DC64B83A5}"/>
                </a:ext>
              </a:extLst>
            </p:cNvPr>
            <p:cNvSpPr/>
            <p:nvPr/>
          </p:nvSpPr>
          <p:spPr>
            <a:xfrm rot="2695">
              <a:off x="4793349" y="3471992"/>
              <a:ext cx="1409667" cy="481094"/>
            </a:xfrm>
            <a:prstGeom prst="leftArrow">
              <a:avLst>
                <a:gd name="adj1" fmla="val 60000"/>
                <a:gd name="adj2" fmla="val 50000"/>
              </a:avLst>
            </a:prstGeom>
            <a:scene3d>
              <a:camera prst="orthographicFront"/>
              <a:lightRig rig="threePt" dir="t">
                <a:rot lat="0" lon="0" rev="7500000"/>
              </a:lightRig>
            </a:scene3d>
            <a:sp3d z="-152400" extrusionH="63500" prstMaterial="matte">
              <a:bevelT w="25400" h="6350" prst="relaxedInset"/>
              <a:contourClr>
                <a:schemeClr val="bg1"/>
              </a:contourClr>
            </a:sp3d>
          </p:spPr>
          <p:style>
            <a:lnRef idx="0">
              <a:schemeClr val="accent1">
                <a:shade val="90000"/>
                <a:hueOff val="-338121"/>
                <a:satOff val="-25944"/>
                <a:lumOff val="21984"/>
                <a:alphaOff val="0"/>
              </a:schemeClr>
            </a:lnRef>
            <a:fillRef idx="1">
              <a:schemeClr val="accent1">
                <a:shade val="90000"/>
                <a:hueOff val="-338121"/>
                <a:satOff val="-25944"/>
                <a:lumOff val="21984"/>
                <a:alphaOff val="0"/>
              </a:schemeClr>
            </a:fillRef>
            <a:effectRef idx="2">
              <a:schemeClr val="accent1">
                <a:shade val="90000"/>
                <a:hueOff val="-338121"/>
                <a:satOff val="-25944"/>
                <a:lumOff val="21984"/>
                <a:alphaOff val="0"/>
              </a:schemeClr>
            </a:effectRef>
            <a:fontRef idx="minor">
              <a:schemeClr val="lt1"/>
            </a:fontRef>
          </p:style>
        </p:sp>
        <p:sp>
          <p:nvSpPr>
            <p:cNvPr id="16" name="任意多边形: 形状 15">
              <a:extLst>
                <a:ext uri="{FF2B5EF4-FFF2-40B4-BE49-F238E27FC236}">
                  <a16:creationId xmlns:a16="http://schemas.microsoft.com/office/drawing/2014/main" id="{D2778911-0312-47CB-BD3B-58B6BDA62273}"/>
                </a:ext>
              </a:extLst>
            </p:cNvPr>
            <p:cNvSpPr/>
            <p:nvPr/>
          </p:nvSpPr>
          <p:spPr>
            <a:xfrm>
              <a:off x="6180745" y="3324640"/>
              <a:ext cx="1603647" cy="862390"/>
            </a:xfrm>
            <a:custGeom>
              <a:avLst/>
              <a:gdLst>
                <a:gd name="connsiteX0" fmla="*/ 0 w 1603647"/>
                <a:gd name="connsiteY0" fmla="*/ 86239 h 862390"/>
                <a:gd name="connsiteX1" fmla="*/ 86239 w 1603647"/>
                <a:gd name="connsiteY1" fmla="*/ 0 h 862390"/>
                <a:gd name="connsiteX2" fmla="*/ 1517408 w 1603647"/>
                <a:gd name="connsiteY2" fmla="*/ 0 h 862390"/>
                <a:gd name="connsiteX3" fmla="*/ 1603647 w 1603647"/>
                <a:gd name="connsiteY3" fmla="*/ 86239 h 862390"/>
                <a:gd name="connsiteX4" fmla="*/ 1603647 w 1603647"/>
                <a:gd name="connsiteY4" fmla="*/ 776151 h 862390"/>
                <a:gd name="connsiteX5" fmla="*/ 1517408 w 1603647"/>
                <a:gd name="connsiteY5" fmla="*/ 862390 h 862390"/>
                <a:gd name="connsiteX6" fmla="*/ 86239 w 1603647"/>
                <a:gd name="connsiteY6" fmla="*/ 862390 h 862390"/>
                <a:gd name="connsiteX7" fmla="*/ 0 w 1603647"/>
                <a:gd name="connsiteY7" fmla="*/ 776151 h 862390"/>
                <a:gd name="connsiteX8" fmla="*/ 0 w 1603647"/>
                <a:gd name="connsiteY8" fmla="*/ 86239 h 8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647" h="862390">
                  <a:moveTo>
                    <a:pt x="0" y="86239"/>
                  </a:moveTo>
                  <a:cubicBezTo>
                    <a:pt x="0" y="38611"/>
                    <a:pt x="38611" y="0"/>
                    <a:pt x="86239" y="0"/>
                  </a:cubicBezTo>
                  <a:lnTo>
                    <a:pt x="1517408" y="0"/>
                  </a:lnTo>
                  <a:cubicBezTo>
                    <a:pt x="1565036" y="0"/>
                    <a:pt x="1603647" y="38611"/>
                    <a:pt x="1603647" y="86239"/>
                  </a:cubicBezTo>
                  <a:lnTo>
                    <a:pt x="1603647" y="776151"/>
                  </a:lnTo>
                  <a:cubicBezTo>
                    <a:pt x="1603647" y="823779"/>
                    <a:pt x="1565036" y="862390"/>
                    <a:pt x="1517408" y="862390"/>
                  </a:cubicBezTo>
                  <a:lnTo>
                    <a:pt x="86239" y="862390"/>
                  </a:lnTo>
                  <a:cubicBezTo>
                    <a:pt x="38611" y="862390"/>
                    <a:pt x="0" y="823779"/>
                    <a:pt x="0" y="776151"/>
                  </a:cubicBezTo>
                  <a:lnTo>
                    <a:pt x="0" y="86239"/>
                  </a:lnTo>
                  <a:close/>
                </a:path>
              </a:pathLst>
            </a:custGeom>
            <a:solidFill>
              <a:srgbClr val="00206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shade val="50000"/>
                <a:hueOff val="-318854"/>
                <a:satOff val="-25590"/>
                <a:lumOff val="25330"/>
                <a:alphaOff val="0"/>
              </a:schemeClr>
            </a:effectRef>
            <a:fontRef idx="minor">
              <a:schemeClr val="lt1"/>
            </a:fontRef>
          </p:style>
          <p:txBody>
            <a:bodyPr spcFirstLastPara="0" vert="horz" wrap="square" lIns="93839" tIns="93839" rIns="93839" bIns="93839"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超链接</a:t>
              </a:r>
            </a:p>
          </p:txBody>
        </p:sp>
        <p:grpSp>
          <p:nvGrpSpPr>
            <p:cNvPr id="17" name="组合 16">
              <a:extLst>
                <a:ext uri="{FF2B5EF4-FFF2-40B4-BE49-F238E27FC236}">
                  <a16:creationId xmlns:a16="http://schemas.microsoft.com/office/drawing/2014/main" id="{2FCE0D56-3A6A-44D8-BB55-EB9C90DB8983}"/>
                </a:ext>
              </a:extLst>
            </p:cNvPr>
            <p:cNvGrpSpPr/>
            <p:nvPr/>
          </p:nvGrpSpPr>
          <p:grpSpPr>
            <a:xfrm>
              <a:off x="5292402" y="1171908"/>
              <a:ext cx="1659480" cy="959242"/>
              <a:chOff x="5909015" y="2448266"/>
              <a:chExt cx="2011864" cy="1081916"/>
            </a:xfrm>
            <a:solidFill>
              <a:schemeClr val="accent5">
                <a:lumMod val="50000"/>
              </a:schemeClr>
            </a:solidFill>
            <a:scene3d>
              <a:camera prst="orthographicFront"/>
              <a:lightRig rig="threePt" dir="t">
                <a:rot lat="0" lon="0" rev="7500000"/>
              </a:lightRig>
            </a:scene3d>
          </p:grpSpPr>
          <p:sp>
            <p:nvSpPr>
              <p:cNvPr id="18" name="矩形: 圆角 17">
                <a:extLst>
                  <a:ext uri="{FF2B5EF4-FFF2-40B4-BE49-F238E27FC236}">
                    <a16:creationId xmlns:a16="http://schemas.microsoft.com/office/drawing/2014/main" id="{3C512755-D876-4F60-B6E5-4A2DE43AF13E}"/>
                  </a:ext>
                </a:extLst>
              </p:cNvPr>
              <p:cNvSpPr/>
              <p:nvPr/>
            </p:nvSpPr>
            <p:spPr>
              <a:xfrm>
                <a:off x="5909015" y="2448266"/>
                <a:ext cx="2011864" cy="1081916"/>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p:spPr>
            <p:txBody>
              <a:bodyPr spcFirstLastPara="0" vert="horz" wrap="square" lIns="68580" tIns="68580" rIns="68580" bIns="68580" numCol="1" spcCol="1270" anchor="ctr" anchorCtr="0">
                <a:noAutofit/>
              </a:bodyPr>
              <a:lstStyle/>
              <a:p>
                <a:endParaRPr lang="zh-CN" altLang="en-US"/>
              </a:p>
            </p:txBody>
          </p:sp>
          <p:sp>
            <p:nvSpPr>
              <p:cNvPr id="19" name="矩形: 圆角 4">
                <a:extLst>
                  <a:ext uri="{FF2B5EF4-FFF2-40B4-BE49-F238E27FC236}">
                    <a16:creationId xmlns:a16="http://schemas.microsoft.com/office/drawing/2014/main" id="{4293C737-F18A-44A7-BC42-69E4892076BA}"/>
                  </a:ext>
                </a:extLst>
              </p:cNvPr>
              <p:cNvSpPr txBox="1"/>
              <p:nvPr/>
            </p:nvSpPr>
            <p:spPr>
              <a:xfrm>
                <a:off x="5940703" y="2479954"/>
                <a:ext cx="1948488" cy="1018540"/>
              </a:xfrm>
              <a:prstGeom prst="rect">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p:spPr>
            <p:txBody>
              <a:bodyPr spcFirstLastPara="0" vert="horz" wrap="square" lIns="68580" tIns="68580" rIns="68580" bIns="68580" numCol="1" spcCol="1270" anchor="ctr" anchorCtr="0">
                <a:noAutofit/>
              </a:bodyPr>
              <a:lstStyle>
                <a:lvl1pPr>
                  <a:defRPr sz="360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lgn="ctr"/>
                <a:r>
                  <a:rPr lang="en-US" altLang="zh-CN" dirty="0"/>
                  <a:t>URI</a:t>
                </a:r>
                <a:endParaRPr lang="zh-CN" altLang="en-US" dirty="0"/>
              </a:p>
            </p:txBody>
          </p:sp>
        </p:grpSp>
      </p:grpSp>
      <p:pic>
        <p:nvPicPr>
          <p:cNvPr id="20" name="图片 19">
            <a:extLst>
              <a:ext uri="{FF2B5EF4-FFF2-40B4-BE49-F238E27FC236}">
                <a16:creationId xmlns:a16="http://schemas.microsoft.com/office/drawing/2014/main" id="{42678351-8CA1-4554-8FCF-04C4EBBE8379}"/>
              </a:ext>
            </a:extLst>
          </p:cNvPr>
          <p:cNvPicPr>
            <a:picLocks noChangeAspect="1"/>
          </p:cNvPicPr>
          <p:nvPr/>
        </p:nvPicPr>
        <p:blipFill>
          <a:blip r:embed="rId2"/>
          <a:stretch>
            <a:fillRect/>
          </a:stretch>
        </p:blipFill>
        <p:spPr>
          <a:xfrm>
            <a:off x="110104" y="4714965"/>
            <a:ext cx="8709145" cy="1142403"/>
          </a:xfrm>
          <a:prstGeom prst="rect">
            <a:avLst/>
          </a:prstGeom>
        </p:spPr>
      </p:pic>
    </p:spTree>
    <p:extLst>
      <p:ext uri="{BB962C8B-B14F-4D97-AF65-F5344CB8AC3E}">
        <p14:creationId xmlns:p14="http://schemas.microsoft.com/office/powerpoint/2010/main" val="341456887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01F46-6EF8-4329-94D8-F54A8F2ED6A7}"/>
              </a:ext>
            </a:extLst>
          </p:cNvPr>
          <p:cNvSpPr>
            <a:spLocks noGrp="1"/>
          </p:cNvSpPr>
          <p:nvPr>
            <p:ph type="title"/>
          </p:nvPr>
        </p:nvSpPr>
        <p:spPr/>
        <p:txBody>
          <a:bodyPr/>
          <a:lstStyle/>
          <a:p>
            <a:r>
              <a:rPr lang="en-US" altLang="zh-CN" sz="2400" b="0" i="0" dirty="0">
                <a:solidFill>
                  <a:srgbClr val="333333"/>
                </a:solidFill>
                <a:effectLst/>
                <a:latin typeface="PingFang SC"/>
              </a:rPr>
              <a:t>CSRF</a:t>
            </a:r>
            <a:r>
              <a:rPr lang="zh-CN" altLang="en-US" sz="2400" b="0" i="0" dirty="0">
                <a:solidFill>
                  <a:srgbClr val="333333"/>
                </a:solidFill>
                <a:effectLst/>
                <a:latin typeface="PingFang SC"/>
              </a:rPr>
              <a:t>（</a:t>
            </a:r>
            <a:r>
              <a:rPr lang="en-US" altLang="zh-CN" sz="2400" b="0" i="0" dirty="0">
                <a:solidFill>
                  <a:srgbClr val="333333"/>
                </a:solidFill>
                <a:effectLst/>
                <a:latin typeface="PingFang SC"/>
              </a:rPr>
              <a:t>Cross-Site Request Forgery</a:t>
            </a:r>
            <a:r>
              <a:rPr lang="zh-CN" altLang="en-US" sz="2400" b="0" i="0" dirty="0">
                <a:solidFill>
                  <a:srgbClr val="333333"/>
                </a:solidFill>
                <a:effectLst/>
                <a:latin typeface="PingFang SC"/>
              </a:rPr>
              <a:t>，跨站请求伪造）</a:t>
            </a:r>
            <a:endParaRPr lang="zh-CN" altLang="en-US" sz="2400" dirty="0"/>
          </a:p>
        </p:txBody>
      </p:sp>
      <p:sp>
        <p:nvSpPr>
          <p:cNvPr id="3" name="内容占位符 2">
            <a:extLst>
              <a:ext uri="{FF2B5EF4-FFF2-40B4-BE49-F238E27FC236}">
                <a16:creationId xmlns:a16="http://schemas.microsoft.com/office/drawing/2014/main" id="{01BE459D-33A7-408D-8A3F-A6AF3AE17F92}"/>
              </a:ext>
            </a:extLst>
          </p:cNvPr>
          <p:cNvSpPr>
            <a:spLocks noGrp="1"/>
          </p:cNvSpPr>
          <p:nvPr>
            <p:ph idx="1"/>
          </p:nvPr>
        </p:nvSpPr>
        <p:spPr>
          <a:xfrm>
            <a:off x="304800" y="1219200"/>
            <a:ext cx="8382000" cy="2785864"/>
          </a:xfrm>
        </p:spPr>
        <p:txBody>
          <a:bodyPr/>
          <a:lstStyle/>
          <a:p>
            <a:r>
              <a:rPr lang="en-US" altLang="zh-CN" b="0" i="0" dirty="0">
                <a:solidFill>
                  <a:srgbClr val="333333"/>
                </a:solidFill>
                <a:effectLst/>
                <a:latin typeface="PingFang SC"/>
              </a:rPr>
              <a:t>CSRF </a:t>
            </a:r>
            <a:r>
              <a:rPr lang="zh-CN" altLang="en-US" b="0" i="0" dirty="0">
                <a:solidFill>
                  <a:srgbClr val="333333"/>
                </a:solidFill>
                <a:effectLst/>
                <a:latin typeface="PingFang SC"/>
              </a:rPr>
              <a:t>是黑客控制用户的浏览器发起伪造的请求，</a:t>
            </a:r>
            <a:r>
              <a:rPr lang="en-US" altLang="zh-CN" b="0" i="0" dirty="0">
                <a:solidFill>
                  <a:srgbClr val="333333"/>
                </a:solidFill>
                <a:effectLst/>
                <a:latin typeface="PingFang SC"/>
              </a:rPr>
              <a:t>SSRF </a:t>
            </a:r>
            <a:r>
              <a:rPr lang="zh-CN" altLang="en-US" b="0" i="0" dirty="0">
                <a:solidFill>
                  <a:srgbClr val="333333"/>
                </a:solidFill>
                <a:effectLst/>
                <a:latin typeface="PingFang SC"/>
              </a:rPr>
              <a:t>则是黑客控制服务端发起伪造的请求。</a:t>
            </a:r>
            <a:endParaRPr lang="en-US" altLang="zh-CN" b="0" i="0" dirty="0">
              <a:solidFill>
                <a:srgbClr val="333333"/>
              </a:solidFill>
              <a:effectLst/>
              <a:latin typeface="PingFang SC"/>
            </a:endParaRPr>
          </a:p>
          <a:p>
            <a:r>
              <a:rPr lang="zh-CN" altLang="en-US" b="0" i="0" dirty="0">
                <a:solidFill>
                  <a:srgbClr val="333333"/>
                </a:solidFill>
                <a:effectLst/>
                <a:latin typeface="PingFang SC"/>
              </a:rPr>
              <a:t>通过伪造的请求，黑客可以伪造用户或者服务器的身份，越权获取数据或者发起请求。应用中的请求接口越敏感，黑客能够造成的伤害就越大。</a:t>
            </a:r>
            <a:endParaRPr lang="zh-CN" altLang="en-US" dirty="0"/>
          </a:p>
        </p:txBody>
      </p:sp>
      <p:sp>
        <p:nvSpPr>
          <p:cNvPr id="4" name="日期占位符 3">
            <a:extLst>
              <a:ext uri="{FF2B5EF4-FFF2-40B4-BE49-F238E27FC236}">
                <a16:creationId xmlns:a16="http://schemas.microsoft.com/office/drawing/2014/main" id="{50B9ED9E-A6B2-4874-97C4-76ABF0C62A24}"/>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99C5AFF1-8528-4C5F-8408-22DE706F41D3}"/>
              </a:ext>
            </a:extLst>
          </p:cNvPr>
          <p:cNvSpPr>
            <a:spLocks noGrp="1"/>
          </p:cNvSpPr>
          <p:nvPr>
            <p:ph type="sldNum" sz="quarter" idx="11"/>
          </p:nvPr>
        </p:nvSpPr>
        <p:spPr/>
        <p:txBody>
          <a:bodyPr/>
          <a:lstStyle/>
          <a:p>
            <a:pPr>
              <a:defRPr/>
            </a:pPr>
            <a:fld id="{924DA50A-9525-4AB5-80F4-51DD34C4B33B}" type="slidenum">
              <a:rPr lang="en-US" altLang="zh-CN" smtClean="0"/>
              <a:pPr>
                <a:defRPr/>
              </a:pPr>
              <a:t>40</a:t>
            </a:fld>
            <a:endParaRPr lang="en-US" altLang="zh-CN"/>
          </a:p>
        </p:txBody>
      </p:sp>
      <p:pic>
        <p:nvPicPr>
          <p:cNvPr id="7" name="图片 6">
            <a:extLst>
              <a:ext uri="{FF2B5EF4-FFF2-40B4-BE49-F238E27FC236}">
                <a16:creationId xmlns:a16="http://schemas.microsoft.com/office/drawing/2014/main" id="{275FF033-A9E7-4C84-A397-676D8AE3A81B}"/>
              </a:ext>
            </a:extLst>
          </p:cNvPr>
          <p:cNvPicPr>
            <a:picLocks noChangeAspect="1"/>
          </p:cNvPicPr>
          <p:nvPr/>
        </p:nvPicPr>
        <p:blipFill>
          <a:blip r:embed="rId2"/>
          <a:stretch>
            <a:fillRect/>
          </a:stretch>
        </p:blipFill>
        <p:spPr>
          <a:xfrm>
            <a:off x="424036" y="980728"/>
            <a:ext cx="7028284" cy="5374570"/>
          </a:xfrm>
          <a:prstGeom prst="rect">
            <a:avLst/>
          </a:prstGeom>
        </p:spPr>
      </p:pic>
    </p:spTree>
    <p:extLst>
      <p:ext uri="{BB962C8B-B14F-4D97-AF65-F5344CB8AC3E}">
        <p14:creationId xmlns:p14="http://schemas.microsoft.com/office/powerpoint/2010/main" val="1933009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E76C-3126-4CF9-9E07-2F15E9655B27}"/>
              </a:ext>
            </a:extLst>
          </p:cNvPr>
          <p:cNvSpPr>
            <a:spLocks noGrp="1"/>
          </p:cNvSpPr>
          <p:nvPr>
            <p:ph type="title"/>
          </p:nvPr>
        </p:nvSpPr>
        <p:spPr/>
        <p:txBody>
          <a:bodyPr/>
          <a:lstStyle/>
          <a:p>
            <a:r>
              <a:rPr lang="en-US" altLang="zh-CN" dirty="0"/>
              <a:t>SQL </a:t>
            </a:r>
            <a:r>
              <a:rPr lang="zh-CN" altLang="en-US" dirty="0"/>
              <a:t>注入攻击</a:t>
            </a:r>
          </a:p>
        </p:txBody>
      </p:sp>
      <p:sp>
        <p:nvSpPr>
          <p:cNvPr id="3" name="内容占位符 2">
            <a:extLst>
              <a:ext uri="{FF2B5EF4-FFF2-40B4-BE49-F238E27FC236}">
                <a16:creationId xmlns:a16="http://schemas.microsoft.com/office/drawing/2014/main" id="{29A63676-92B4-4325-AC8B-93E20AAEC58B}"/>
              </a:ext>
            </a:extLst>
          </p:cNvPr>
          <p:cNvSpPr>
            <a:spLocks noGrp="1"/>
          </p:cNvSpPr>
          <p:nvPr>
            <p:ph idx="1"/>
          </p:nvPr>
        </p:nvSpPr>
        <p:spPr/>
        <p:txBody>
          <a:bodyPr/>
          <a:lstStyle/>
          <a:p>
            <a:r>
              <a:rPr lang="zh-CN" altLang="en-US" sz="2400" b="0" dirty="0">
                <a:latin typeface="宋体" panose="02010600030101010101" pitchFamily="2" charset="-122"/>
                <a:ea typeface="宋体" panose="02010600030101010101" pitchFamily="2" charset="-122"/>
              </a:rPr>
              <a:t>通过 </a:t>
            </a:r>
            <a:r>
              <a:rPr lang="en-US" altLang="zh-CN" sz="2400" b="0" dirty="0">
                <a:latin typeface="宋体" panose="02010600030101010101" pitchFamily="2" charset="-122"/>
                <a:ea typeface="宋体" panose="02010600030101010101" pitchFamily="2" charset="-122"/>
              </a:rPr>
              <a:t>SQL </a:t>
            </a:r>
            <a:r>
              <a:rPr lang="zh-CN" altLang="en-US" sz="2400" b="0" dirty="0">
                <a:latin typeface="宋体" panose="02010600030101010101" pitchFamily="2" charset="-122"/>
                <a:ea typeface="宋体" panose="02010600030101010101" pitchFamily="2" charset="-122"/>
              </a:rPr>
              <a:t>注入攻击，黑客可以绕过验证登录后台，非法篡改数据库中的数据；还能执行任意的 </a:t>
            </a:r>
            <a:r>
              <a:rPr lang="en-US" altLang="zh-CN" sz="2400" b="0" dirty="0">
                <a:latin typeface="宋体" panose="02010600030101010101" pitchFamily="2" charset="-122"/>
                <a:ea typeface="宋体" panose="02010600030101010101" pitchFamily="2" charset="-122"/>
              </a:rPr>
              <a:t>SQL </a:t>
            </a:r>
            <a:r>
              <a:rPr lang="zh-CN" altLang="en-US" sz="2400" b="0" dirty="0">
                <a:latin typeface="宋体" panose="02010600030101010101" pitchFamily="2" charset="-122"/>
                <a:ea typeface="宋体" panose="02010600030101010101" pitchFamily="2" charset="-122"/>
              </a:rPr>
              <a:t>语句，盗取用户的隐私数据影响公司业务等</a:t>
            </a:r>
          </a:p>
          <a:p>
            <a:r>
              <a:rPr lang="zh-CN" altLang="en-US" sz="2400" dirty="0">
                <a:solidFill>
                  <a:srgbClr val="0070C0"/>
                </a:solidFill>
                <a:latin typeface="宋体" panose="02010600030101010101" pitchFamily="2" charset="-122"/>
                <a:ea typeface="宋体" panose="02010600030101010101" pitchFamily="2" charset="-122"/>
              </a:rPr>
              <a:t>绕过验证</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 or ""=" </a:t>
            </a:r>
            <a:r>
              <a:rPr lang="zh-CN" altLang="en-US" sz="2400" b="0" dirty="0">
                <a:latin typeface="宋体" panose="02010600030101010101" pitchFamily="2" charset="-122"/>
                <a:ea typeface="宋体" panose="02010600030101010101" pitchFamily="2" charset="-122"/>
              </a:rPr>
              <a:t>作为万能密码</a:t>
            </a:r>
          </a:p>
          <a:p>
            <a:r>
              <a:rPr lang="zh-CN" altLang="en-US" sz="2400" dirty="0">
                <a:solidFill>
                  <a:srgbClr val="0070C0"/>
                </a:solidFill>
                <a:latin typeface="宋体" panose="02010600030101010101" pitchFamily="2" charset="-122"/>
                <a:ea typeface="宋体" panose="02010600030101010101" pitchFamily="2" charset="-122"/>
              </a:rPr>
              <a:t>任意篡改数据</a:t>
            </a:r>
            <a:r>
              <a:rPr lang="zh-CN" altLang="en-US" sz="2400" b="0" dirty="0">
                <a:latin typeface="宋体" panose="02010600030101010101" pitchFamily="2" charset="-122"/>
                <a:ea typeface="宋体" panose="02010600030101010101" pitchFamily="2" charset="-122"/>
              </a:rPr>
              <a:t>：通过插入 </a:t>
            </a:r>
            <a:r>
              <a:rPr lang="en-US" altLang="zh-CN" sz="2400" b="0" dirty="0">
                <a:latin typeface="宋体" panose="02010600030101010101" pitchFamily="2" charset="-122"/>
                <a:ea typeface="宋体" panose="02010600030101010101" pitchFamily="2" charset="-122"/>
              </a:rPr>
              <a:t>DML </a:t>
            </a:r>
            <a:r>
              <a:rPr lang="zh-CN" altLang="en-US" sz="2400" b="0" dirty="0">
                <a:latin typeface="宋体" panose="02010600030101010101" pitchFamily="2" charset="-122"/>
                <a:ea typeface="宋体" panose="02010600030101010101" pitchFamily="2" charset="-122"/>
              </a:rPr>
              <a:t>类的 </a:t>
            </a:r>
            <a:r>
              <a:rPr lang="en-US" altLang="zh-CN" sz="2400" b="0" dirty="0">
                <a:latin typeface="宋体" panose="02010600030101010101" pitchFamily="2" charset="-122"/>
                <a:ea typeface="宋体" panose="02010600030101010101" pitchFamily="2" charset="-122"/>
              </a:rPr>
              <a:t>SQL </a:t>
            </a:r>
            <a:r>
              <a:rPr lang="zh-CN" altLang="en-US" sz="2400" b="0" dirty="0">
                <a:latin typeface="宋体" panose="02010600030101010101" pitchFamily="2" charset="-122"/>
                <a:ea typeface="宋体" panose="02010600030101010101" pitchFamily="2" charset="-122"/>
              </a:rPr>
              <a:t>语句（</a:t>
            </a:r>
            <a:r>
              <a:rPr lang="en-US" altLang="zh-CN" sz="2400" b="0" dirty="0">
                <a:latin typeface="宋体" panose="02010600030101010101" pitchFamily="2" charset="-122"/>
                <a:ea typeface="宋体" panose="02010600030101010101" pitchFamily="2" charset="-122"/>
              </a:rPr>
              <a:t>INSERT</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UPDATE</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DELETE</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TRUNCATE</a:t>
            </a:r>
            <a:r>
              <a:rPr lang="zh-CN" altLang="en-US" sz="2400" b="0" dirty="0">
                <a:latin typeface="宋体" panose="02010600030101010101" pitchFamily="2" charset="-122"/>
                <a:ea typeface="宋体" panose="02010600030101010101" pitchFamily="2" charset="-122"/>
              </a:rPr>
              <a:t>、</a:t>
            </a:r>
            <a:r>
              <a:rPr lang="en-US" altLang="zh-CN" sz="2400" b="0" dirty="0">
                <a:latin typeface="宋体" panose="02010600030101010101" pitchFamily="2" charset="-122"/>
                <a:ea typeface="宋体" panose="02010600030101010101" pitchFamily="2" charset="-122"/>
              </a:rPr>
              <a:t>DROP </a:t>
            </a:r>
            <a:r>
              <a:rPr lang="zh-CN" altLang="en-US" sz="2400" b="0" dirty="0">
                <a:latin typeface="宋体" panose="02010600030101010101" pitchFamily="2" charset="-122"/>
                <a:ea typeface="宋体" panose="02010600030101010101" pitchFamily="2" charset="-122"/>
              </a:rPr>
              <a:t>等</a:t>
            </a:r>
          </a:p>
          <a:p>
            <a:r>
              <a:rPr lang="zh-CN" altLang="en-US" sz="2400" dirty="0">
                <a:solidFill>
                  <a:srgbClr val="0070C0"/>
                </a:solidFill>
                <a:latin typeface="宋体" panose="02010600030101010101" pitchFamily="2" charset="-122"/>
                <a:ea typeface="宋体" panose="02010600030101010101" pitchFamily="2" charset="-122"/>
              </a:rPr>
              <a:t>窃取数据</a:t>
            </a:r>
            <a:r>
              <a:rPr lang="zh-CN" altLang="en-US" sz="2400" b="0" dirty="0">
                <a:latin typeface="宋体" panose="02010600030101010101" pitchFamily="2" charset="-122"/>
                <a:ea typeface="宋体" panose="02010600030101010101" pitchFamily="2" charset="-122"/>
              </a:rPr>
              <a:t>：“拖库”，就是指黑客通过类似 </a:t>
            </a:r>
            <a:r>
              <a:rPr lang="en-US" altLang="zh-CN" sz="2400" b="0" dirty="0">
                <a:latin typeface="宋体" panose="02010600030101010101" pitchFamily="2" charset="-122"/>
                <a:ea typeface="宋体" panose="02010600030101010101" pitchFamily="2" charset="-122"/>
              </a:rPr>
              <a:t>SQL </a:t>
            </a:r>
            <a:r>
              <a:rPr lang="zh-CN" altLang="en-US" sz="2400" b="0" dirty="0">
                <a:latin typeface="宋体" panose="02010600030101010101" pitchFamily="2" charset="-122"/>
                <a:ea typeface="宋体" panose="02010600030101010101" pitchFamily="2" charset="-122"/>
              </a:rPr>
              <a:t>注入的手段，获取到数据库中的全部数据（如用户名、密码、手机号等隐私数据）</a:t>
            </a:r>
          </a:p>
          <a:p>
            <a:pPr marL="0" indent="0">
              <a:buNone/>
            </a:pPr>
            <a:r>
              <a:rPr lang="en-US" altLang="zh-CN" sz="2000" b="0" dirty="0">
                <a:latin typeface="宋体" panose="02010600030101010101" pitchFamily="2" charset="-122"/>
                <a:ea typeface="宋体" panose="02010600030101010101" pitchFamily="2" charset="-122"/>
              </a:rPr>
              <a:t>SELECT * FROM Users WHERE </a:t>
            </a:r>
            <a:r>
              <a:rPr lang="en-US" altLang="zh-CN" sz="2000" b="0" dirty="0" err="1">
                <a:latin typeface="宋体" panose="02010600030101010101" pitchFamily="2" charset="-122"/>
                <a:ea typeface="宋体" panose="02010600030101010101" pitchFamily="2" charset="-122"/>
              </a:rPr>
              <a:t>UserId</a:t>
            </a:r>
            <a:r>
              <a:rPr lang="en-US" altLang="zh-CN" sz="2000" b="0" dirty="0">
                <a:latin typeface="宋体" panose="02010600030101010101" pitchFamily="2" charset="-122"/>
                <a:ea typeface="宋体" panose="02010600030101010101" pitchFamily="2" charset="-122"/>
              </a:rPr>
              <a:t> = 1 </a:t>
            </a:r>
            <a:r>
              <a:rPr lang="en-US" altLang="zh-CN" sz="2000" dirty="0">
                <a:solidFill>
                  <a:srgbClr val="7030A0"/>
                </a:solidFill>
                <a:latin typeface="宋体" panose="02010600030101010101" pitchFamily="2" charset="-122"/>
                <a:ea typeface="宋体" panose="02010600030101010101" pitchFamily="2" charset="-122"/>
              </a:rPr>
              <a:t>UNION</a:t>
            </a:r>
            <a:r>
              <a:rPr lang="en-US" altLang="zh-CN" sz="2000" b="0" dirty="0">
                <a:latin typeface="宋体" panose="02010600030101010101" pitchFamily="2" charset="-122"/>
                <a:ea typeface="宋体" panose="02010600030101010101" pitchFamily="2" charset="-122"/>
              </a:rPr>
              <a:t> SELECT * FROM Users</a:t>
            </a:r>
          </a:p>
          <a:p>
            <a:r>
              <a:rPr lang="zh-CN" altLang="en-US" sz="2400" dirty="0">
                <a:solidFill>
                  <a:srgbClr val="C00000"/>
                </a:solidFill>
                <a:latin typeface="宋体" panose="02010600030101010101" pitchFamily="2" charset="-122"/>
                <a:ea typeface="宋体" panose="02010600030101010101" pitchFamily="2" charset="-122"/>
              </a:rPr>
              <a:t>消耗资源</a:t>
            </a:r>
            <a:r>
              <a:rPr lang="zh-CN" altLang="en-US" sz="2400" b="0" dirty="0">
                <a:latin typeface="宋体" panose="02010600030101010101" pitchFamily="2" charset="-122"/>
                <a:ea typeface="宋体" panose="02010600030101010101" pitchFamily="2" charset="-122"/>
              </a:rPr>
              <a:t>：在 </a:t>
            </a:r>
            <a:r>
              <a:rPr lang="en-US" altLang="zh-CN" sz="2400" b="0" dirty="0">
                <a:latin typeface="宋体" panose="02010600030101010101" pitchFamily="2" charset="-122"/>
                <a:ea typeface="宋体" panose="02010600030101010101" pitchFamily="2" charset="-122"/>
              </a:rPr>
              <a:t>Web </a:t>
            </a:r>
            <a:r>
              <a:rPr lang="zh-CN" altLang="en-US" sz="2400" b="0" dirty="0">
                <a:latin typeface="宋体" panose="02010600030101010101" pitchFamily="2" charset="-122"/>
                <a:ea typeface="宋体" panose="02010600030101010101" pitchFamily="2" charset="-122"/>
              </a:rPr>
              <a:t>后台中，黑客可以利用 </a:t>
            </a:r>
            <a:r>
              <a:rPr lang="en-US" altLang="zh-CN" sz="2400" b="0" dirty="0">
                <a:latin typeface="宋体" panose="02010600030101010101" pitchFamily="2" charset="-122"/>
                <a:ea typeface="宋体" panose="02010600030101010101" pitchFamily="2" charset="-122"/>
              </a:rPr>
              <a:t>WHILE </a:t>
            </a:r>
            <a:r>
              <a:rPr lang="zh-CN" altLang="en-US" sz="2400" b="0" dirty="0">
                <a:latin typeface="宋体" panose="02010600030101010101" pitchFamily="2" charset="-122"/>
                <a:ea typeface="宋体" panose="02010600030101010101" pitchFamily="2" charset="-122"/>
              </a:rPr>
              <a:t>打造死循环操作，或者定义存储过程，触发一个无限迭代等</a:t>
            </a:r>
          </a:p>
        </p:txBody>
      </p:sp>
      <p:sp>
        <p:nvSpPr>
          <p:cNvPr id="4" name="日期占位符 3">
            <a:extLst>
              <a:ext uri="{FF2B5EF4-FFF2-40B4-BE49-F238E27FC236}">
                <a16:creationId xmlns:a16="http://schemas.microsoft.com/office/drawing/2014/main" id="{7F75E823-7BEB-414C-88F8-7AA583F21945}"/>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CE7818DE-F18F-4E25-8F2D-4270F18D558F}"/>
              </a:ext>
            </a:extLst>
          </p:cNvPr>
          <p:cNvSpPr>
            <a:spLocks noGrp="1"/>
          </p:cNvSpPr>
          <p:nvPr>
            <p:ph type="sldNum" sz="quarter" idx="11"/>
          </p:nvPr>
        </p:nvSpPr>
        <p:spPr/>
        <p:txBody>
          <a:bodyPr/>
          <a:lstStyle/>
          <a:p>
            <a:pPr>
              <a:defRPr/>
            </a:pPr>
            <a:fld id="{924DA50A-9525-4AB5-80F4-51DD34C4B33B}" type="slidenum">
              <a:rPr lang="en-US" altLang="zh-CN" smtClean="0"/>
              <a:pPr>
                <a:defRPr/>
              </a:pPr>
              <a:t>41</a:t>
            </a:fld>
            <a:endParaRPr lang="en-US" altLang="zh-CN"/>
          </a:p>
        </p:txBody>
      </p:sp>
      <p:pic>
        <p:nvPicPr>
          <p:cNvPr id="7" name="图片 6">
            <a:extLst>
              <a:ext uri="{FF2B5EF4-FFF2-40B4-BE49-F238E27FC236}">
                <a16:creationId xmlns:a16="http://schemas.microsoft.com/office/drawing/2014/main" id="{7DE099A6-6298-436F-A80F-0C8D8BC384D6}"/>
              </a:ext>
            </a:extLst>
          </p:cNvPr>
          <p:cNvPicPr>
            <a:picLocks noChangeAspect="1"/>
          </p:cNvPicPr>
          <p:nvPr/>
        </p:nvPicPr>
        <p:blipFill>
          <a:blip r:embed="rId2"/>
          <a:stretch>
            <a:fillRect/>
          </a:stretch>
        </p:blipFill>
        <p:spPr>
          <a:xfrm>
            <a:off x="304800" y="1296631"/>
            <a:ext cx="8299648" cy="5011325"/>
          </a:xfrm>
          <a:prstGeom prst="rect">
            <a:avLst/>
          </a:prstGeom>
        </p:spPr>
      </p:pic>
    </p:spTree>
    <p:extLst>
      <p:ext uri="{BB962C8B-B14F-4D97-AF65-F5344CB8AC3E}">
        <p14:creationId xmlns:p14="http://schemas.microsoft.com/office/powerpoint/2010/main" val="1608829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15888"/>
            <a:ext cx="8229600" cy="490537"/>
          </a:xfrm>
        </p:spPr>
        <p:txBody>
          <a:bodyPr/>
          <a:lstStyle/>
          <a:p>
            <a:pPr eaLnBrk="1" hangingPunct="1"/>
            <a:r>
              <a:rPr lang="en-US" altLang="zh-CN">
                <a:latin typeface="Times New Roman" pitchFamily="18" charset="0"/>
              </a:rPr>
              <a:t>Web</a:t>
            </a:r>
            <a:r>
              <a:rPr lang="zh-CN" altLang="en-US">
                <a:latin typeface="Times New Roman" pitchFamily="18" charset="0"/>
              </a:rPr>
              <a:t>安全威胁与对策</a:t>
            </a:r>
            <a:r>
              <a:rPr lang="zh-CN" altLang="en-US"/>
              <a:t> </a:t>
            </a:r>
          </a:p>
        </p:txBody>
      </p:sp>
      <p:graphicFrame>
        <p:nvGraphicFramePr>
          <p:cNvPr id="5434" name="Group 314"/>
          <p:cNvGraphicFramePr>
            <a:graphicFrameLocks noGrp="1"/>
          </p:cNvGraphicFramePr>
          <p:nvPr>
            <p:ph type="tbl" idx="1"/>
          </p:nvPr>
        </p:nvGraphicFramePr>
        <p:xfrm>
          <a:off x="107950" y="911225"/>
          <a:ext cx="8640763" cy="4965699"/>
        </p:xfrm>
        <a:graphic>
          <a:graphicData uri="http://schemas.openxmlformats.org/drawingml/2006/table">
            <a:tbl>
              <a:tblPr/>
              <a:tblGrid>
                <a:gridCol w="1113896">
                  <a:extLst>
                    <a:ext uri="{9D8B030D-6E8A-4147-A177-3AD203B41FA5}">
                      <a16:colId xmlns:a16="http://schemas.microsoft.com/office/drawing/2014/main" val="20000"/>
                    </a:ext>
                  </a:extLst>
                </a:gridCol>
                <a:gridCol w="2928395">
                  <a:extLst>
                    <a:ext uri="{9D8B030D-6E8A-4147-A177-3AD203B41FA5}">
                      <a16:colId xmlns:a16="http://schemas.microsoft.com/office/drawing/2014/main" val="20001"/>
                    </a:ext>
                  </a:extLst>
                </a:gridCol>
                <a:gridCol w="2578094">
                  <a:extLst>
                    <a:ext uri="{9D8B030D-6E8A-4147-A177-3AD203B41FA5}">
                      <a16:colId xmlns:a16="http://schemas.microsoft.com/office/drawing/2014/main" val="20002"/>
                    </a:ext>
                  </a:extLst>
                </a:gridCol>
                <a:gridCol w="2020378">
                  <a:extLst>
                    <a:ext uri="{9D8B030D-6E8A-4147-A177-3AD203B41FA5}">
                      <a16:colId xmlns:a16="http://schemas.microsoft.com/office/drawing/2014/main" val="20003"/>
                    </a:ext>
                  </a:extLst>
                </a:gridCol>
              </a:tblGrid>
              <a:tr h="365764">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威    胁</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后    果</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    策</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3839">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完整性</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修改用户数据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特洛伊木马</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内存修改</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修改传输的信息</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信息丢失</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机器暴露</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易受其他威胁</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的攻击</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数据的校验和</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完整性校验码</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3839">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机密性</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网络监听</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窃取服务器数据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窃取浏览器数据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窃取网络配置信息</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信息暴露</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泄露机密信息</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加密算法，</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Web</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代理</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733">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拒绝</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中断用户连接</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伪造请求淹没服务器</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占满硬盘或耗尽内存</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攻击</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DNS</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服务器</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中断</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干扰</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阻止用户正常工作</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难以防范</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3524">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认证</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鉴别</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冒充合法用户</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伪造数据</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非法用户进入系统</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相信虚假信息</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加密和</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身份认证技术</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251"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E15079D-923C-49C6-85F2-ACEE00223AC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9252"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99FB729-72D4-4CC8-8EF8-878674B6853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42</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a:latin typeface="Times New Roman" pitchFamily="18" charset="0"/>
              </a:rPr>
              <a:t>12.1.1  </a:t>
            </a:r>
            <a:r>
              <a:rPr lang="zh-CN" altLang="en-US">
                <a:latin typeface="Times New Roman" pitchFamily="18" charset="0"/>
              </a:rPr>
              <a:t>对</a:t>
            </a:r>
            <a:r>
              <a:rPr lang="en-US" altLang="zh-CN">
                <a:latin typeface="Times New Roman" pitchFamily="18" charset="0"/>
              </a:rPr>
              <a:t>Web</a:t>
            </a:r>
            <a:r>
              <a:rPr lang="zh-CN" altLang="en-US">
                <a:latin typeface="Times New Roman" pitchFamily="18" charset="0"/>
              </a:rPr>
              <a:t>服务器的安全威胁</a:t>
            </a:r>
            <a:r>
              <a:rPr lang="zh-CN" altLang="en-US"/>
              <a:t> </a:t>
            </a:r>
          </a:p>
        </p:txBody>
      </p:sp>
      <p:sp>
        <p:nvSpPr>
          <p:cNvPr id="10243" name="Rectangle 3"/>
          <p:cNvSpPr>
            <a:spLocks noGrp="1" noChangeArrowheads="1"/>
          </p:cNvSpPr>
          <p:nvPr>
            <p:ph idx="1"/>
          </p:nvPr>
        </p:nvSpPr>
        <p:spPr/>
        <p:txBody>
          <a:bodyPr/>
          <a:lstStyle/>
          <a:p>
            <a:pPr eaLnBrk="1" hangingPunct="1">
              <a:buFontTx/>
              <a:buNone/>
            </a:pPr>
            <a:r>
              <a:rPr lang="en-US" altLang="zh-CN">
                <a:latin typeface="Times New Roman" pitchFamily="18" charset="0"/>
              </a:rPr>
              <a:t>Web</a:t>
            </a:r>
            <a:r>
              <a:rPr lang="zh-CN" altLang="en-US">
                <a:latin typeface="Times New Roman" pitchFamily="18" charset="0"/>
              </a:rPr>
              <a:t>服务越强大，包含安全漏洞概率就越高。</a:t>
            </a:r>
          </a:p>
          <a:p>
            <a:pPr eaLnBrk="1" hangingPunct="1">
              <a:buFontTx/>
              <a:buNone/>
            </a:pPr>
            <a:endParaRPr lang="zh-CN" altLang="en-US">
              <a:latin typeface="Times New Roman" pitchFamily="18" charset="0"/>
            </a:endParaRPr>
          </a:p>
          <a:p>
            <a:pPr eaLnBrk="1" hangingPunct="1">
              <a:buFontTx/>
              <a:buNone/>
            </a:pPr>
            <a:r>
              <a:rPr lang="en-US" altLang="zh-CN">
                <a:latin typeface="Times New Roman" pitchFamily="18" charset="0"/>
              </a:rPr>
              <a:t>HTTP</a:t>
            </a:r>
            <a:r>
              <a:rPr lang="zh-CN" altLang="en-US">
                <a:latin typeface="Times New Roman" pitchFamily="18" charset="0"/>
              </a:rPr>
              <a:t>服务可在不同权限下运行：</a:t>
            </a:r>
          </a:p>
          <a:p>
            <a:pPr eaLnBrk="1" hangingPunct="1">
              <a:buFontTx/>
              <a:buNone/>
            </a:pPr>
            <a:r>
              <a:rPr lang="en-US" altLang="zh-CN">
                <a:latin typeface="Times New Roman" pitchFamily="18" charset="0"/>
              </a:rPr>
              <a:t>1</a:t>
            </a:r>
            <a:r>
              <a:rPr lang="zh-CN" altLang="en-US">
                <a:latin typeface="Times New Roman" pitchFamily="18" charset="0"/>
              </a:rPr>
              <a:t>）高权限下提供更大灵活性，允许程序执行所有指令，并不受限制地访问系统高敏感的特权区域；</a:t>
            </a:r>
          </a:p>
          <a:p>
            <a:pPr eaLnBrk="1" hangingPunct="1">
              <a:buFontTx/>
              <a:buNone/>
            </a:pPr>
            <a:r>
              <a:rPr lang="en-US" altLang="zh-CN">
                <a:latin typeface="Times New Roman" pitchFamily="18" charset="0"/>
              </a:rPr>
              <a:t>2</a:t>
            </a:r>
            <a:r>
              <a:rPr lang="zh-CN" altLang="en-US">
                <a:latin typeface="Times New Roman" pitchFamily="18" charset="0"/>
              </a:rPr>
              <a:t>）低权限下在所运行程序周围设置逻辑栅栏，只允许它运行部分指令和访问系统中不敏感的数据区。</a:t>
            </a:r>
          </a:p>
          <a:p>
            <a:pPr eaLnBrk="1" hangingPunct="1">
              <a:buFontTx/>
              <a:buNone/>
            </a:pPr>
            <a:endParaRPr lang="zh-CN" altLang="en-US">
              <a:latin typeface="Times New Roman" pitchFamily="18" charset="0"/>
            </a:endParaRPr>
          </a:p>
          <a:p>
            <a:pPr eaLnBrk="1" hangingPunct="1">
              <a:buFontTx/>
              <a:buNone/>
            </a:pPr>
            <a:r>
              <a:rPr lang="zh-CN" altLang="en-US">
                <a:latin typeface="Times New Roman" pitchFamily="18" charset="0"/>
              </a:rPr>
              <a:t>大多数情况下</a:t>
            </a:r>
            <a:r>
              <a:rPr lang="en-US" altLang="zh-CN">
                <a:latin typeface="Times New Roman" pitchFamily="18" charset="0"/>
              </a:rPr>
              <a:t>HTTP</a:t>
            </a:r>
            <a:r>
              <a:rPr lang="zh-CN" altLang="en-US">
                <a:latin typeface="Times New Roman" pitchFamily="18" charset="0"/>
              </a:rPr>
              <a:t>服务只需运行在低权限下。 </a:t>
            </a:r>
          </a:p>
        </p:txBody>
      </p:sp>
      <p:sp>
        <p:nvSpPr>
          <p:cNvPr id="1024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291E077-15F6-4B8F-9E92-510F2921DF74}"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024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B0FAC53-8312-47AB-8E8E-148D5192AF65}"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43</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latin typeface="Times New Roman" pitchFamily="18" charset="0"/>
              </a:rPr>
              <a:t>12.1.2  </a:t>
            </a:r>
            <a:r>
              <a:rPr lang="zh-CN" altLang="en-US">
                <a:latin typeface="Times New Roman" pitchFamily="18" charset="0"/>
              </a:rPr>
              <a:t>对</a:t>
            </a:r>
            <a:r>
              <a:rPr lang="en-US" altLang="zh-CN">
                <a:latin typeface="Times New Roman" pitchFamily="18" charset="0"/>
              </a:rPr>
              <a:t>Web</a:t>
            </a:r>
            <a:r>
              <a:rPr lang="zh-CN" altLang="en-US">
                <a:latin typeface="Times New Roman" pitchFamily="18" charset="0"/>
              </a:rPr>
              <a:t>浏览器的安全威胁</a:t>
            </a:r>
            <a:r>
              <a:rPr lang="zh-CN" altLang="en-US"/>
              <a:t> </a:t>
            </a:r>
          </a:p>
        </p:txBody>
      </p:sp>
      <p:sp>
        <p:nvSpPr>
          <p:cNvPr id="11267" name="Rectangle 3"/>
          <p:cNvSpPr>
            <a:spLocks noGrp="1" noChangeArrowheads="1"/>
          </p:cNvSpPr>
          <p:nvPr>
            <p:ph idx="1"/>
          </p:nvPr>
        </p:nvSpPr>
        <p:spPr/>
        <p:txBody>
          <a:bodyPr/>
          <a:lstStyle/>
          <a:p>
            <a:pPr eaLnBrk="1" hangingPunct="1">
              <a:buFontTx/>
              <a:buNone/>
            </a:pPr>
            <a:r>
              <a:rPr lang="zh-CN" altLang="en-US">
                <a:latin typeface="Times New Roman" pitchFamily="18" charset="0"/>
              </a:rPr>
              <a:t>活动内容：</a:t>
            </a:r>
            <a:r>
              <a:rPr lang="zh-CN" altLang="en-US">
                <a:solidFill>
                  <a:srgbClr val="FF3300"/>
                </a:solidFill>
                <a:latin typeface="Times New Roman" pitchFamily="18" charset="0"/>
              </a:rPr>
              <a:t>静态页面</a:t>
            </a:r>
            <a:r>
              <a:rPr lang="zh-CN" altLang="en-US">
                <a:latin typeface="Times New Roman" pitchFamily="18" charset="0"/>
              </a:rPr>
              <a:t>中嵌入的对用户透明的</a:t>
            </a:r>
            <a:r>
              <a:rPr lang="zh-CN" altLang="en-US">
                <a:solidFill>
                  <a:srgbClr val="FF3300"/>
                </a:solidFill>
                <a:latin typeface="Times New Roman" pitchFamily="18" charset="0"/>
              </a:rPr>
              <a:t>程序</a:t>
            </a:r>
          </a:p>
          <a:p>
            <a:pPr eaLnBrk="1" hangingPunct="1">
              <a:buFontTx/>
              <a:buNone/>
            </a:pPr>
            <a:r>
              <a:rPr lang="zh-CN" altLang="en-US">
                <a:latin typeface="Times New Roman" pitchFamily="18" charset="0"/>
              </a:rPr>
              <a:t>                    </a:t>
            </a:r>
            <a:r>
              <a:rPr lang="en-US" altLang="zh-CN">
                <a:latin typeface="Times New Roman" pitchFamily="18" charset="0"/>
              </a:rPr>
              <a:t>——</a:t>
            </a:r>
            <a:r>
              <a:rPr lang="zh-CN" altLang="en-US">
                <a:latin typeface="Times New Roman" pitchFamily="18" charset="0"/>
              </a:rPr>
              <a:t>显示动态图像、下载和播放音乐等。</a:t>
            </a:r>
          </a:p>
          <a:p>
            <a:pPr eaLnBrk="1" hangingPunct="1">
              <a:buFontTx/>
              <a:buNone/>
            </a:pPr>
            <a:r>
              <a:rPr lang="zh-CN" altLang="en-US">
                <a:latin typeface="Times New Roman" pitchFamily="18" charset="0"/>
              </a:rPr>
              <a:t>原来由服务器完成的辅助功能转交给空闲的浏览器。</a:t>
            </a:r>
          </a:p>
          <a:p>
            <a:pPr eaLnBrk="1" hangingPunct="1">
              <a:buFontTx/>
              <a:buNone/>
            </a:pPr>
            <a:endParaRPr lang="zh-CN" altLang="en-US">
              <a:latin typeface="Times New Roman" pitchFamily="18" charset="0"/>
            </a:endParaRPr>
          </a:p>
          <a:p>
            <a:pPr eaLnBrk="1" hangingPunct="1">
              <a:buFontTx/>
              <a:buNone/>
            </a:pPr>
            <a:r>
              <a:rPr lang="zh-CN" altLang="en-US">
                <a:latin typeface="Times New Roman" pitchFamily="18" charset="0"/>
              </a:rPr>
              <a:t>用户查看这种页面时，它们会自动下载并在浏览器上运行。</a:t>
            </a:r>
          </a:p>
          <a:p>
            <a:pPr eaLnBrk="1" hangingPunct="1">
              <a:buFontTx/>
              <a:buNone/>
            </a:pPr>
            <a:endParaRPr lang="zh-CN" altLang="en-US">
              <a:latin typeface="Times New Roman" pitchFamily="18" charset="0"/>
            </a:endParaRPr>
          </a:p>
          <a:p>
            <a:pPr eaLnBrk="1" hangingPunct="1">
              <a:buFontTx/>
              <a:buNone/>
            </a:pPr>
            <a:r>
              <a:rPr lang="zh-CN" altLang="en-US">
                <a:latin typeface="Times New Roman" pitchFamily="18" charset="0"/>
              </a:rPr>
              <a:t>破坏浏览器的人将破坏性的活动内容放进看起来无害的页面。 </a:t>
            </a:r>
          </a:p>
        </p:txBody>
      </p:sp>
      <p:sp>
        <p:nvSpPr>
          <p:cNvPr id="112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4016BC3-2150-4751-A48E-20449C38F97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126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1DAA0D0-2000-4EB6-8843-83D031A403A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44</a:t>
            </a:fld>
            <a:endParaRPr lang="en-US" altLang="zh-CN" sz="1000" b="0">
              <a:solidFill>
                <a:schemeClr val="bg1"/>
              </a:solidFill>
              <a:latin typeface="Verdana" pitchFamily="34" charset="0"/>
              <a:ea typeface="宋体" pitchFamily="2" charset="-122"/>
            </a:endParaRPr>
          </a:p>
        </p:txBody>
      </p:sp>
      <p:sp>
        <p:nvSpPr>
          <p:cNvPr id="62468" name="AutoShape 4"/>
          <p:cNvSpPr>
            <a:spLocks noChangeArrowheads="1"/>
          </p:cNvSpPr>
          <p:nvPr/>
        </p:nvSpPr>
        <p:spPr bwMode="auto">
          <a:xfrm>
            <a:off x="3348038" y="4005263"/>
            <a:ext cx="360362" cy="720725"/>
          </a:xfrm>
          <a:prstGeom prst="down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62469" name="AutoShape 5"/>
          <p:cNvSpPr>
            <a:spLocks noChangeArrowheads="1"/>
          </p:cNvSpPr>
          <p:nvPr/>
        </p:nvSpPr>
        <p:spPr bwMode="auto">
          <a:xfrm>
            <a:off x="5292725" y="4005263"/>
            <a:ext cx="360363" cy="720725"/>
          </a:xfrm>
          <a:prstGeom prst="up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62470" name="AutoShape 6"/>
          <p:cNvSpPr>
            <a:spLocks noChangeArrowheads="1"/>
          </p:cNvSpPr>
          <p:nvPr/>
        </p:nvSpPr>
        <p:spPr bwMode="auto">
          <a:xfrm>
            <a:off x="109538" y="333375"/>
            <a:ext cx="1366837" cy="720725"/>
          </a:xfrm>
          <a:prstGeom prst="wedgeRoundRectCallout">
            <a:avLst>
              <a:gd name="adj1" fmla="val 34204"/>
              <a:gd name="adj2" fmla="val 87227"/>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000">
                <a:latin typeface="Times New Roman" pitchFamily="18" charset="0"/>
                <a:ea typeface="宋体" pitchFamily="2" charset="-122"/>
              </a:rPr>
              <a:t>动态页面</a:t>
            </a:r>
          </a:p>
          <a:p>
            <a:pPr eaLnBrk="1" hangingPunct="1">
              <a:spcBef>
                <a:spcPct val="0"/>
              </a:spcBef>
              <a:buClrTx/>
              <a:buFontTx/>
              <a:buNone/>
            </a:pPr>
            <a:r>
              <a:rPr lang="zh-CN" altLang="en-US" sz="2000">
                <a:latin typeface="Times New Roman" pitchFamily="18" charset="0"/>
                <a:ea typeface="宋体" pitchFamily="2" charset="-122"/>
              </a:rPr>
              <a:t>双向交互</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anim calcmode="lin" valueType="num">
                                      <p:cBhvr additive="base">
                                        <p:cTn id="7" dur="500" fill="hold"/>
                                        <p:tgtEl>
                                          <p:spTgt spid="62470"/>
                                        </p:tgtEl>
                                        <p:attrNameLst>
                                          <p:attrName>ppt_x</p:attrName>
                                        </p:attrNameLst>
                                      </p:cBhvr>
                                      <p:tavLst>
                                        <p:tav tm="0">
                                          <p:val>
                                            <p:strVal val="#ppt_x"/>
                                          </p:val>
                                        </p:tav>
                                        <p:tav tm="100000">
                                          <p:val>
                                            <p:strVal val="#ppt_x"/>
                                          </p:val>
                                        </p:tav>
                                      </p:tavLst>
                                    </p:anim>
                                    <p:anim calcmode="lin" valueType="num">
                                      <p:cBhvr additive="base">
                                        <p:cTn id="8"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ppt_x"/>
                                          </p:val>
                                        </p:tav>
                                        <p:tav tm="100000">
                                          <p:val>
                                            <p:strVal val="#ppt_x"/>
                                          </p:val>
                                        </p:tav>
                                      </p:tavLst>
                                    </p:anim>
                                    <p:anim calcmode="lin" valueType="num">
                                      <p:cBhvr additive="base">
                                        <p:cTn id="1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469"/>
                                        </p:tgtEl>
                                        <p:attrNameLst>
                                          <p:attrName>style.visibility</p:attrName>
                                        </p:attrNameLst>
                                      </p:cBhvr>
                                      <p:to>
                                        <p:strVal val="visible"/>
                                      </p:to>
                                    </p:set>
                                    <p:anim calcmode="lin" valueType="num">
                                      <p:cBhvr additive="base">
                                        <p:cTn id="19" dur="500" fill="hold"/>
                                        <p:tgtEl>
                                          <p:spTgt spid="62469"/>
                                        </p:tgtEl>
                                        <p:attrNameLst>
                                          <p:attrName>ppt_x</p:attrName>
                                        </p:attrNameLst>
                                      </p:cBhvr>
                                      <p:tavLst>
                                        <p:tav tm="0">
                                          <p:val>
                                            <p:strVal val="#ppt_x"/>
                                          </p:val>
                                        </p:tav>
                                        <p:tav tm="100000">
                                          <p:val>
                                            <p:strVal val="#ppt_x"/>
                                          </p:val>
                                        </p:tav>
                                      </p:tavLst>
                                    </p:anim>
                                    <p:anim calcmode="lin" valueType="num">
                                      <p:cBhvr additive="base">
                                        <p:cTn id="20"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nimBg="1"/>
      <p:bldP spid="62469" grpId="0" animBg="1"/>
      <p:bldP spid="624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latin typeface="Times New Roman" pitchFamily="18" charset="0"/>
              </a:rPr>
              <a:t>12.1.3  </a:t>
            </a:r>
            <a:r>
              <a:rPr lang="zh-CN" altLang="en-US">
                <a:latin typeface="Times New Roman" pitchFamily="18" charset="0"/>
              </a:rPr>
              <a:t>对通信信道的安全威胁</a:t>
            </a:r>
            <a:r>
              <a:rPr lang="zh-CN" altLang="en-US"/>
              <a:t> </a:t>
            </a:r>
          </a:p>
        </p:txBody>
      </p:sp>
      <p:sp>
        <p:nvSpPr>
          <p:cNvPr id="13315" name="Rectangle 3"/>
          <p:cNvSpPr>
            <a:spLocks noGrp="1" noChangeArrowheads="1"/>
          </p:cNvSpPr>
          <p:nvPr>
            <p:ph idx="1"/>
          </p:nvPr>
        </p:nvSpPr>
        <p:spPr/>
        <p:txBody>
          <a:bodyPr/>
          <a:lstStyle/>
          <a:p>
            <a:pPr eaLnBrk="1" hangingPunct="1">
              <a:lnSpc>
                <a:spcPct val="90000"/>
              </a:lnSpc>
              <a:buFontTx/>
              <a:buNone/>
            </a:pPr>
            <a:r>
              <a:rPr lang="en-US" altLang="zh-CN" dirty="0">
                <a:latin typeface="Times New Roman" pitchFamily="18" charset="0"/>
              </a:rPr>
              <a:t> </a:t>
            </a:r>
            <a:r>
              <a:rPr lang="zh-CN" altLang="en-US" dirty="0">
                <a:solidFill>
                  <a:srgbClr val="FF3300"/>
                </a:solidFill>
                <a:latin typeface="Times New Roman" pitchFamily="18" charset="0"/>
              </a:rPr>
              <a:t>监听程序</a:t>
            </a:r>
            <a:r>
              <a:rPr lang="zh-CN" altLang="en-US" dirty="0">
                <a:latin typeface="Times New Roman" pitchFamily="18" charset="0"/>
              </a:rPr>
              <a:t>会威胁通信信道中所传输信息的</a:t>
            </a:r>
            <a:r>
              <a:rPr lang="zh-CN" altLang="en-US" dirty="0">
                <a:solidFill>
                  <a:srgbClr val="FF3300"/>
                </a:solidFill>
                <a:latin typeface="Times New Roman" pitchFamily="18" charset="0"/>
              </a:rPr>
              <a:t>机密性</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 </a:t>
            </a:r>
            <a:r>
              <a:rPr lang="zh-CN" altLang="en-US" dirty="0">
                <a:solidFill>
                  <a:srgbClr val="FF3300"/>
                </a:solidFill>
                <a:latin typeface="Times New Roman" pitchFamily="18" charset="0"/>
              </a:rPr>
              <a:t>伪造、篡改、重放</a:t>
            </a:r>
            <a:r>
              <a:rPr lang="zh-CN" altLang="en-US" dirty="0">
                <a:latin typeface="Times New Roman" pitchFamily="18" charset="0"/>
              </a:rPr>
              <a:t>会威胁所传输信息的</a:t>
            </a:r>
            <a:r>
              <a:rPr lang="zh-CN" altLang="en-US" dirty="0">
                <a:solidFill>
                  <a:srgbClr val="FF3300"/>
                </a:solidFill>
                <a:latin typeface="Times New Roman" pitchFamily="18" charset="0"/>
              </a:rPr>
              <a:t>完整性</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 </a:t>
            </a:r>
            <a:r>
              <a:rPr lang="zh-CN" altLang="en-US" dirty="0">
                <a:solidFill>
                  <a:srgbClr val="FF3300"/>
                </a:solidFill>
                <a:latin typeface="Times New Roman" pitchFamily="18" charset="0"/>
              </a:rPr>
              <a:t>缺乏身份认证</a:t>
            </a:r>
            <a:r>
              <a:rPr lang="zh-CN" altLang="en-US" dirty="0">
                <a:latin typeface="Times New Roman" pitchFamily="18" charset="0"/>
              </a:rPr>
              <a:t>使得冒充他人身份进行</a:t>
            </a:r>
            <a:r>
              <a:rPr lang="zh-CN" altLang="en-US" dirty="0">
                <a:solidFill>
                  <a:srgbClr val="FF3300"/>
                </a:solidFill>
                <a:latin typeface="Times New Roman" pitchFamily="18" charset="0"/>
              </a:rPr>
              <a:t>中间人攻击</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 </a:t>
            </a:r>
            <a:r>
              <a:rPr lang="zh-CN" altLang="en-US" dirty="0">
                <a:solidFill>
                  <a:srgbClr val="FF3300"/>
                </a:solidFill>
                <a:latin typeface="Times New Roman" pitchFamily="18" charset="0"/>
              </a:rPr>
              <a:t>缺乏数字签名机制</a:t>
            </a:r>
            <a:r>
              <a:rPr lang="zh-CN" altLang="en-US" dirty="0">
                <a:latin typeface="Times New Roman" pitchFamily="18" charset="0"/>
              </a:rPr>
              <a:t>使得通信双方能</a:t>
            </a:r>
            <a:r>
              <a:rPr lang="zh-CN" altLang="en-US" dirty="0">
                <a:solidFill>
                  <a:srgbClr val="FF3300"/>
                </a:solidFill>
                <a:latin typeface="Times New Roman" pitchFamily="18" charset="0"/>
              </a:rPr>
              <a:t>相互攻击</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 </a:t>
            </a:r>
            <a:r>
              <a:rPr lang="zh-CN" altLang="en-US" dirty="0">
                <a:solidFill>
                  <a:srgbClr val="FF3300"/>
                </a:solidFill>
                <a:latin typeface="Times New Roman" pitchFamily="18" charset="0"/>
              </a:rPr>
              <a:t>拒绝服务攻击</a:t>
            </a:r>
            <a:r>
              <a:rPr lang="zh-CN" altLang="en-US" dirty="0">
                <a:latin typeface="Times New Roman" pitchFamily="18" charset="0"/>
              </a:rPr>
              <a:t>使得通信信道不能保证</a:t>
            </a:r>
            <a:r>
              <a:rPr lang="zh-CN" altLang="en-US" dirty="0">
                <a:solidFill>
                  <a:srgbClr val="FF3300"/>
                </a:solidFill>
                <a:latin typeface="Times New Roman" pitchFamily="18" charset="0"/>
              </a:rPr>
              <a:t>可用性</a:t>
            </a:r>
            <a:r>
              <a:rPr lang="zh-CN" altLang="en-US" dirty="0">
                <a:latin typeface="Times New Roman" pitchFamily="18" charset="0"/>
              </a:rPr>
              <a:t> </a:t>
            </a:r>
          </a:p>
        </p:txBody>
      </p:sp>
      <p:sp>
        <p:nvSpPr>
          <p:cNvPr id="1331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9115FB7-5DBA-4286-A4D2-513428B1727D}"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331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FB1C32C-B9D2-440B-8BB3-44B173A6EA8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45</a:t>
            </a:fld>
            <a:endParaRPr lang="en-US" altLang="zh-CN" sz="1000" b="0">
              <a:solidFill>
                <a:schemeClr val="bg1"/>
              </a:solidFill>
              <a:latin typeface="Verdana" pitchFamily="34" charset="0"/>
              <a:ea typeface="宋体" pitchFamily="2" charset="-122"/>
            </a:endParaRPr>
          </a:p>
        </p:txBody>
      </p:sp>
      <p:sp>
        <p:nvSpPr>
          <p:cNvPr id="13318" name="AutoShape 4"/>
          <p:cNvSpPr>
            <a:spLocks/>
          </p:cNvSpPr>
          <p:nvPr/>
        </p:nvSpPr>
        <p:spPr bwMode="auto">
          <a:xfrm>
            <a:off x="250825" y="1341438"/>
            <a:ext cx="142875" cy="4033837"/>
          </a:xfrm>
          <a:prstGeom prst="leftBrace">
            <a:avLst>
              <a:gd name="adj1" fmla="val 23527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13319" name="AutoShape 5">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27AF3-BED0-46F8-A046-A129FDC8350F}"/>
              </a:ext>
            </a:extLst>
          </p:cNvPr>
          <p:cNvSpPr>
            <a:spLocks noGrp="1"/>
          </p:cNvSpPr>
          <p:nvPr>
            <p:ph type="title"/>
          </p:nvPr>
        </p:nvSpPr>
        <p:spPr>
          <a:xfrm>
            <a:off x="457200" y="277813"/>
            <a:ext cx="8229600" cy="630907"/>
          </a:xfrm>
        </p:spPr>
        <p:txBody>
          <a:bodyPr/>
          <a:lstStyle/>
          <a:p>
            <a:r>
              <a:rPr lang="en-US" altLang="zh-CN" sz="3200" dirty="0"/>
              <a:t>HTTPS</a:t>
            </a:r>
            <a:endParaRPr lang="zh-CN" altLang="en-US" sz="3200" dirty="0"/>
          </a:p>
        </p:txBody>
      </p:sp>
      <p:sp>
        <p:nvSpPr>
          <p:cNvPr id="3" name="内容占位符 2">
            <a:extLst>
              <a:ext uri="{FF2B5EF4-FFF2-40B4-BE49-F238E27FC236}">
                <a16:creationId xmlns:a16="http://schemas.microsoft.com/office/drawing/2014/main" id="{0DAE35A7-8C89-4FD5-8829-3B0E219A08D8}"/>
              </a:ext>
            </a:extLst>
          </p:cNvPr>
          <p:cNvSpPr>
            <a:spLocks noGrp="1"/>
          </p:cNvSpPr>
          <p:nvPr>
            <p:ph idx="1"/>
          </p:nvPr>
        </p:nvSpPr>
        <p:spPr>
          <a:xfrm>
            <a:off x="457200" y="878727"/>
            <a:ext cx="8579296" cy="2787776"/>
          </a:xfrm>
        </p:spPr>
        <p:txBody>
          <a:bodyPr/>
          <a:lstStyle/>
          <a:p>
            <a:r>
              <a:rPr lang="zh-CN" altLang="en-US" sz="1800" dirty="0"/>
              <a:t>如果通信过程具备了四个特性，就可以认为是“安全”的，这四个特性是：机密性、完整性，身份认证和不可否认</a:t>
            </a:r>
          </a:p>
          <a:p>
            <a:r>
              <a:rPr lang="en-US" altLang="zh-CN" sz="1800" dirty="0"/>
              <a:t>HTTP </a:t>
            </a:r>
            <a:r>
              <a:rPr lang="zh-CN" altLang="en-US" sz="1800" dirty="0"/>
              <a:t>是明文传输，所以不安全，容易被黑客窃听或篡改；</a:t>
            </a:r>
          </a:p>
          <a:p>
            <a:r>
              <a:rPr lang="en-US" altLang="zh-CN" sz="1800" dirty="0"/>
              <a:t>HTTPS </a:t>
            </a:r>
            <a:r>
              <a:rPr lang="zh-CN" altLang="en-US" sz="1800" dirty="0"/>
              <a:t>的语法、语义仍然是 </a:t>
            </a:r>
            <a:r>
              <a:rPr lang="en-US" altLang="zh-CN" sz="1800" dirty="0"/>
              <a:t>HTTP</a:t>
            </a:r>
            <a:r>
              <a:rPr lang="zh-CN" altLang="en-US" sz="1800" dirty="0"/>
              <a:t>，但把下层的协议由 </a:t>
            </a:r>
            <a:r>
              <a:rPr lang="en-US" altLang="zh-CN" sz="1800" dirty="0"/>
              <a:t>TCP/IP </a:t>
            </a:r>
            <a:r>
              <a:rPr lang="zh-CN" altLang="en-US" sz="1800" dirty="0"/>
              <a:t>换成了 </a:t>
            </a:r>
            <a:r>
              <a:rPr lang="en-US" altLang="zh-CN" sz="1800" dirty="0"/>
              <a:t>SSL/TLS</a:t>
            </a:r>
            <a:r>
              <a:rPr lang="zh-CN" altLang="en-US" sz="1800" dirty="0"/>
              <a:t>；</a:t>
            </a:r>
            <a:r>
              <a:rPr lang="en-US" altLang="zh-CN" sz="1800" dirty="0"/>
              <a:t>SSL/TLS </a:t>
            </a:r>
            <a:r>
              <a:rPr lang="zh-CN" altLang="en-US" sz="1800" dirty="0"/>
              <a:t>是信息安全领域中的权威标准，采用多种先进的加密技术保证通信安全；</a:t>
            </a:r>
            <a:endParaRPr lang="en-US" altLang="zh-CN" sz="1800" dirty="0"/>
          </a:p>
          <a:p>
            <a:r>
              <a:rPr lang="en-US" altLang="zh-CN" sz="1800" dirty="0"/>
              <a:t>OpenSSL </a:t>
            </a:r>
            <a:r>
              <a:rPr lang="zh-CN" altLang="en-US" sz="1800" dirty="0"/>
              <a:t>是著名的开源密码学工具包，是 </a:t>
            </a:r>
            <a:r>
              <a:rPr lang="en-US" altLang="zh-CN" sz="1800" dirty="0"/>
              <a:t>SSL/TLS </a:t>
            </a:r>
            <a:r>
              <a:rPr lang="zh-CN" altLang="en-US" sz="1800" dirty="0"/>
              <a:t>的具体实现</a:t>
            </a:r>
          </a:p>
        </p:txBody>
      </p:sp>
      <p:sp>
        <p:nvSpPr>
          <p:cNvPr id="5" name="灯片编号占位符 4">
            <a:extLst>
              <a:ext uri="{FF2B5EF4-FFF2-40B4-BE49-F238E27FC236}">
                <a16:creationId xmlns:a16="http://schemas.microsoft.com/office/drawing/2014/main" id="{E8173551-8ACA-4492-A3FE-522B64019718}"/>
              </a:ext>
            </a:extLst>
          </p:cNvPr>
          <p:cNvSpPr>
            <a:spLocks noGrp="1"/>
          </p:cNvSpPr>
          <p:nvPr>
            <p:ph type="sldNum" sz="quarter" idx="12"/>
          </p:nvPr>
        </p:nvSpPr>
        <p:spPr/>
        <p:txBody>
          <a:bodyPr/>
          <a:lstStyle/>
          <a:p>
            <a:fld id="{E8A7F1D9-56D8-4467-AA6E-8565E4E11955}" type="slidenum">
              <a:rPr lang="en-US" altLang="zh-CN" smtClean="0"/>
              <a:pPr/>
              <a:t>46</a:t>
            </a:fld>
            <a:endParaRPr lang="en-US" altLang="zh-CN"/>
          </a:p>
        </p:txBody>
      </p:sp>
      <p:pic>
        <p:nvPicPr>
          <p:cNvPr id="8" name="图片 7">
            <a:extLst>
              <a:ext uri="{FF2B5EF4-FFF2-40B4-BE49-F238E27FC236}">
                <a16:creationId xmlns:a16="http://schemas.microsoft.com/office/drawing/2014/main" id="{4FC38E47-430A-483E-B8F6-CAA7D17030B5}"/>
              </a:ext>
            </a:extLst>
          </p:cNvPr>
          <p:cNvPicPr>
            <a:picLocks noChangeAspect="1"/>
          </p:cNvPicPr>
          <p:nvPr/>
        </p:nvPicPr>
        <p:blipFill>
          <a:blip r:embed="rId2"/>
          <a:stretch>
            <a:fillRect/>
          </a:stretch>
        </p:blipFill>
        <p:spPr>
          <a:xfrm>
            <a:off x="1125860" y="3213394"/>
            <a:ext cx="7241976" cy="2787775"/>
          </a:xfrm>
          <a:prstGeom prst="rect">
            <a:avLst/>
          </a:prstGeom>
        </p:spPr>
      </p:pic>
    </p:spTree>
    <p:extLst>
      <p:ext uri="{BB962C8B-B14F-4D97-AF65-F5344CB8AC3E}">
        <p14:creationId xmlns:p14="http://schemas.microsoft.com/office/powerpoint/2010/main" val="158388319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F2853-4C3C-4343-A347-F6232869899B}"/>
              </a:ext>
            </a:extLst>
          </p:cNvPr>
          <p:cNvSpPr>
            <a:spLocks noGrp="1"/>
          </p:cNvSpPr>
          <p:nvPr>
            <p:ph type="title"/>
          </p:nvPr>
        </p:nvSpPr>
        <p:spPr>
          <a:xfrm>
            <a:off x="457200" y="277813"/>
            <a:ext cx="8229600" cy="611893"/>
          </a:xfrm>
        </p:spPr>
        <p:txBody>
          <a:bodyPr/>
          <a:lstStyle/>
          <a:p>
            <a:r>
              <a:rPr lang="en-US" altLang="zh-CN" sz="3200" dirty="0"/>
              <a:t>HTTPS</a:t>
            </a:r>
            <a:endParaRPr lang="zh-CN" altLang="en-US" sz="3200" dirty="0"/>
          </a:p>
        </p:txBody>
      </p:sp>
      <p:sp>
        <p:nvSpPr>
          <p:cNvPr id="3" name="内容占位符 2">
            <a:extLst>
              <a:ext uri="{FF2B5EF4-FFF2-40B4-BE49-F238E27FC236}">
                <a16:creationId xmlns:a16="http://schemas.microsoft.com/office/drawing/2014/main" id="{687BAFA5-7315-49B1-8075-3EF50AF1A8AB}"/>
              </a:ext>
            </a:extLst>
          </p:cNvPr>
          <p:cNvSpPr>
            <a:spLocks noGrp="1"/>
          </p:cNvSpPr>
          <p:nvPr>
            <p:ph idx="1"/>
          </p:nvPr>
        </p:nvSpPr>
        <p:spPr>
          <a:xfrm>
            <a:off x="486758" y="3789040"/>
            <a:ext cx="8229600" cy="2454598"/>
          </a:xfrm>
        </p:spPr>
        <p:txBody>
          <a:bodyPr/>
          <a:lstStyle/>
          <a:p>
            <a:r>
              <a:rPr lang="en-US" altLang="zh-CN" sz="2000" dirty="0">
                <a:latin typeface="微软雅黑" panose="020B0503020204020204" pitchFamily="34" charset="-122"/>
                <a:ea typeface="微软雅黑" panose="020B0503020204020204" pitchFamily="34" charset="-122"/>
              </a:rPr>
              <a:t>HTTPS</a:t>
            </a:r>
            <a:r>
              <a:rPr lang="zh-CN" altLang="en-US" sz="2000" dirty="0">
                <a:latin typeface="微软雅黑" panose="020B0503020204020204" pitchFamily="34" charset="-122"/>
                <a:ea typeface="微软雅黑" panose="020B0503020204020204" pitchFamily="34" charset="-122"/>
              </a:rPr>
              <a:t>基础知识：</a:t>
            </a:r>
            <a:r>
              <a:rPr lang="en-US" altLang="zh-CN" sz="2000" dirty="0">
                <a:latin typeface="微软雅黑" panose="020B0503020204020204" pitchFamily="34" charset="-122"/>
                <a:ea typeface="微软雅黑" panose="020B0503020204020204" pitchFamily="34" charset="-122"/>
              </a:rPr>
              <a:t>HTTPS (Secure Hypertext Transfer Protocol)</a:t>
            </a:r>
            <a:r>
              <a:rPr lang="zh-CN" altLang="en-US" sz="2000" dirty="0">
                <a:latin typeface="微软雅黑" panose="020B0503020204020204" pitchFamily="34" charset="-122"/>
                <a:ea typeface="微软雅黑" panose="020B0503020204020204" pitchFamily="34" charset="-122"/>
              </a:rPr>
              <a:t>安全超文本传输协议，是一个安全通信通道，它基于</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开发用于在客户计算机和服务器之间交换信息。它使用安全套接字层</a:t>
            </a:r>
            <a:r>
              <a:rPr lang="en-US" altLang="zh-CN" sz="2000" dirty="0">
                <a:latin typeface="微软雅黑" panose="020B0503020204020204" pitchFamily="34" charset="-122"/>
                <a:ea typeface="微软雅黑" panose="020B0503020204020204" pitchFamily="34" charset="-122"/>
              </a:rPr>
              <a:t>(SSL)</a:t>
            </a:r>
            <a:r>
              <a:rPr lang="zh-CN" altLang="en-US" sz="2000" dirty="0">
                <a:latin typeface="微软雅黑" panose="020B0503020204020204" pitchFamily="34" charset="-122"/>
                <a:ea typeface="微软雅黑" panose="020B0503020204020204" pitchFamily="34" charset="-122"/>
              </a:rPr>
              <a:t>进行信息交换，简单来说它是</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的安全版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是使用</a:t>
            </a:r>
            <a:r>
              <a:rPr lang="en-US" altLang="zh-CN" sz="2000" dirty="0">
                <a:latin typeface="微软雅黑" panose="020B0503020204020204" pitchFamily="34" charset="-122"/>
                <a:ea typeface="微软雅黑" panose="020B0503020204020204" pitchFamily="34" charset="-122"/>
              </a:rPr>
              <a:t>TLS/SSL</a:t>
            </a:r>
            <a:r>
              <a:rPr lang="zh-CN" altLang="en-US" sz="2000" dirty="0">
                <a:latin typeface="微软雅黑" panose="020B0503020204020204" pitchFamily="34" charset="-122"/>
                <a:ea typeface="微软雅黑" panose="020B0503020204020204" pitchFamily="34" charset="-122"/>
              </a:rPr>
              <a:t>加密的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协议</a:t>
            </a:r>
            <a:endParaRPr lang="en-US" altLang="zh-CN" sz="2000" dirty="0">
              <a:latin typeface="微软雅黑" panose="020B0503020204020204" pitchFamily="34" charset="-122"/>
              <a:ea typeface="微软雅黑" panose="020B0503020204020204" pitchFamily="34" charset="-122"/>
            </a:endParaRPr>
          </a:p>
          <a:p>
            <a:r>
              <a:rPr lang="en-US" altLang="zh-CN" sz="2000" b="1" dirty="0">
                <a:solidFill>
                  <a:srgbClr val="0000FF"/>
                </a:solidFill>
                <a:latin typeface="微软雅黑" panose="020B0503020204020204" pitchFamily="34" charset="-122"/>
                <a:ea typeface="微软雅黑" panose="020B0503020204020204" pitchFamily="34" charset="-122"/>
              </a:rPr>
              <a:t>HTTPS</a:t>
            </a:r>
            <a:r>
              <a:rPr lang="zh-CN" altLang="en-US" sz="2000" b="1" dirty="0">
                <a:solidFill>
                  <a:srgbClr val="0000FF"/>
                </a:solidFill>
                <a:latin typeface="微软雅黑" panose="020B0503020204020204" pitchFamily="34" charset="-122"/>
                <a:ea typeface="微软雅黑" panose="020B0503020204020204" pitchFamily="34" charset="-122"/>
              </a:rPr>
              <a:t>原理与优势：身份验证、信息加密与完整性校验等，且未对</a:t>
            </a:r>
            <a:r>
              <a:rPr lang="en-US" altLang="zh-CN" sz="2000" b="1" dirty="0">
                <a:solidFill>
                  <a:srgbClr val="0000FF"/>
                </a:solidFill>
                <a:latin typeface="微软雅黑" panose="020B0503020204020204" pitchFamily="34" charset="-122"/>
                <a:ea typeface="微软雅黑" panose="020B0503020204020204" pitchFamily="34" charset="-122"/>
              </a:rPr>
              <a:t>TCP</a:t>
            </a:r>
            <a:r>
              <a:rPr lang="zh-CN" altLang="en-US" sz="2000" b="1" dirty="0">
                <a:solidFill>
                  <a:srgbClr val="0000FF"/>
                </a:solidFill>
                <a:latin typeface="微软雅黑" panose="020B0503020204020204" pitchFamily="34" charset="-122"/>
                <a:ea typeface="微软雅黑" panose="020B0503020204020204" pitchFamily="34" charset="-122"/>
              </a:rPr>
              <a:t>和</a:t>
            </a:r>
            <a:r>
              <a:rPr lang="en-US" altLang="zh-CN" sz="2000" b="1" dirty="0">
                <a:solidFill>
                  <a:srgbClr val="0000FF"/>
                </a:solidFill>
                <a:latin typeface="微软雅黑" panose="020B0503020204020204" pitchFamily="34" charset="-122"/>
                <a:ea typeface="微软雅黑" panose="020B0503020204020204" pitchFamily="34" charset="-122"/>
              </a:rPr>
              <a:t>HTTP</a:t>
            </a:r>
            <a:r>
              <a:rPr lang="zh-CN" altLang="en-US" sz="2000" b="1" dirty="0">
                <a:solidFill>
                  <a:srgbClr val="0000FF"/>
                </a:solidFill>
                <a:latin typeface="微软雅黑" panose="020B0503020204020204" pitchFamily="34" charset="-122"/>
                <a:ea typeface="微软雅黑" panose="020B0503020204020204" pitchFamily="34" charset="-122"/>
              </a:rPr>
              <a:t>协议做任何修改</a:t>
            </a:r>
          </a:p>
        </p:txBody>
      </p:sp>
      <p:sp>
        <p:nvSpPr>
          <p:cNvPr id="5" name="灯片编号占位符 4">
            <a:extLst>
              <a:ext uri="{FF2B5EF4-FFF2-40B4-BE49-F238E27FC236}">
                <a16:creationId xmlns:a16="http://schemas.microsoft.com/office/drawing/2014/main" id="{A20470CF-6FFF-4CAB-BDCC-BD158489F582}"/>
              </a:ext>
            </a:extLst>
          </p:cNvPr>
          <p:cNvSpPr>
            <a:spLocks noGrp="1"/>
          </p:cNvSpPr>
          <p:nvPr>
            <p:ph type="sldNum" sz="quarter" idx="12"/>
          </p:nvPr>
        </p:nvSpPr>
        <p:spPr/>
        <p:txBody>
          <a:bodyPr/>
          <a:lstStyle/>
          <a:p>
            <a:fld id="{E8A7F1D9-56D8-4467-AA6E-8565E4E11955}" type="slidenum">
              <a:rPr lang="en-US" altLang="zh-CN" smtClean="0"/>
              <a:pPr/>
              <a:t>47</a:t>
            </a:fld>
            <a:endParaRPr lang="en-US" altLang="zh-CN"/>
          </a:p>
        </p:txBody>
      </p:sp>
      <p:pic>
        <p:nvPicPr>
          <p:cNvPr id="9" name="图片 8">
            <a:extLst>
              <a:ext uri="{FF2B5EF4-FFF2-40B4-BE49-F238E27FC236}">
                <a16:creationId xmlns:a16="http://schemas.microsoft.com/office/drawing/2014/main" id="{924BF9B6-DA00-4807-9D1C-6A1EA4FC9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889706"/>
            <a:ext cx="5616624" cy="2671083"/>
          </a:xfrm>
          <a:prstGeom prst="rect">
            <a:avLst/>
          </a:prstGeom>
        </p:spPr>
      </p:pic>
    </p:spTree>
    <p:extLst>
      <p:ext uri="{BB962C8B-B14F-4D97-AF65-F5344CB8AC3E}">
        <p14:creationId xmlns:p14="http://schemas.microsoft.com/office/powerpoint/2010/main" val="34768193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D6A8E-4793-42AE-9022-5BEDC604DB41}"/>
              </a:ext>
            </a:extLst>
          </p:cNvPr>
          <p:cNvSpPr>
            <a:spLocks noGrp="1"/>
          </p:cNvSpPr>
          <p:nvPr>
            <p:ph type="title"/>
          </p:nvPr>
        </p:nvSpPr>
        <p:spPr>
          <a:xfrm>
            <a:off x="466954" y="260648"/>
            <a:ext cx="8229600" cy="461666"/>
          </a:xfrm>
        </p:spPr>
        <p:txBody>
          <a:bodyPr/>
          <a:lstStyle/>
          <a:p>
            <a:r>
              <a:rPr lang="en-US" altLang="zh-CN" sz="3600" b="1" kern="1200" spc="-4" dirty="0">
                <a:solidFill>
                  <a:schemeClr val="tx2"/>
                </a:solidFill>
              </a:rPr>
              <a:t>HTTPS</a:t>
            </a:r>
            <a:r>
              <a:rPr lang="zh-CN" altLang="en-US" sz="3600" b="1" kern="1200" spc="-4" dirty="0">
                <a:solidFill>
                  <a:schemeClr val="tx2"/>
                </a:solidFill>
              </a:rPr>
              <a:t>的优化</a:t>
            </a:r>
          </a:p>
        </p:txBody>
      </p:sp>
      <p:sp>
        <p:nvSpPr>
          <p:cNvPr id="4" name="内容占位符 3">
            <a:extLst>
              <a:ext uri="{FF2B5EF4-FFF2-40B4-BE49-F238E27FC236}">
                <a16:creationId xmlns:a16="http://schemas.microsoft.com/office/drawing/2014/main" id="{31F833E3-56B8-4D91-9DA6-2BFAD5F78E32}"/>
              </a:ext>
            </a:extLst>
          </p:cNvPr>
          <p:cNvSpPr>
            <a:spLocks noGrp="1"/>
          </p:cNvSpPr>
          <p:nvPr>
            <p:ph sz="half" idx="3"/>
          </p:nvPr>
        </p:nvSpPr>
        <p:spPr>
          <a:xfrm>
            <a:off x="4860032" y="476672"/>
            <a:ext cx="4283968" cy="5970865"/>
          </a:xfrm>
        </p:spPr>
        <p:txBody>
          <a:bodyPr/>
          <a:lstStyle/>
          <a:p>
            <a:r>
              <a:rPr lang="en-US" altLang="zh-CN" sz="1600" dirty="0"/>
              <a:t>HTTPS </a:t>
            </a:r>
            <a:r>
              <a:rPr lang="zh-CN" altLang="en-US" sz="1600" dirty="0"/>
              <a:t>比 </a:t>
            </a:r>
            <a:r>
              <a:rPr lang="en-US" altLang="zh-CN" sz="1600" dirty="0"/>
              <a:t>HTTP </a:t>
            </a:r>
            <a:r>
              <a:rPr lang="zh-CN" altLang="en-US" sz="1600" dirty="0"/>
              <a:t>增加了一个 </a:t>
            </a:r>
            <a:r>
              <a:rPr lang="en-US" altLang="zh-CN" sz="1600" dirty="0"/>
              <a:t>TLS </a:t>
            </a:r>
            <a:r>
              <a:rPr lang="zh-CN" altLang="en-US" sz="1600" dirty="0"/>
              <a:t>握手的步骤，这个步骤最长可以花费两个消息往返，也就是 </a:t>
            </a:r>
            <a:r>
              <a:rPr lang="en-US" altLang="zh-CN" sz="1600" dirty="0"/>
              <a:t>2-RTT</a:t>
            </a:r>
          </a:p>
          <a:p>
            <a:r>
              <a:rPr lang="zh-CN" altLang="en-US" sz="1600" b="1" dirty="0"/>
              <a:t>“隐形”</a:t>
            </a:r>
            <a:r>
              <a:rPr lang="zh-CN" altLang="en-US" sz="1600" dirty="0"/>
              <a:t>消耗</a:t>
            </a:r>
            <a:r>
              <a:rPr lang="en-US" altLang="zh-CN" sz="1600" dirty="0"/>
              <a:t>:</a:t>
            </a:r>
          </a:p>
          <a:p>
            <a:pPr marL="498475" lvl="1" indent="-171450">
              <a:buFont typeface="Wingdings" panose="05000000000000000000" pitchFamily="2" charset="2"/>
              <a:buChar char="u"/>
            </a:pPr>
            <a:r>
              <a:rPr lang="zh-CN" altLang="en-US" sz="1400" dirty="0"/>
              <a:t>产生用于密钥交换的临时公私钥对（</a:t>
            </a:r>
            <a:r>
              <a:rPr lang="en-US" altLang="zh-CN" sz="1400" dirty="0"/>
              <a:t>ECDHE</a:t>
            </a:r>
            <a:r>
              <a:rPr lang="zh-CN" altLang="en-US" sz="1400" dirty="0"/>
              <a:t>）</a:t>
            </a:r>
          </a:p>
          <a:p>
            <a:pPr marL="498475" lvl="1" indent="-171450">
              <a:buFont typeface="Wingdings" panose="05000000000000000000" pitchFamily="2" charset="2"/>
              <a:buChar char="u"/>
            </a:pPr>
            <a:r>
              <a:rPr lang="zh-CN" altLang="en-US" sz="1400" dirty="0"/>
              <a:t>验证证书时访问 </a:t>
            </a:r>
            <a:r>
              <a:rPr lang="en-US" altLang="zh-CN" sz="1400" dirty="0"/>
              <a:t>CA </a:t>
            </a:r>
            <a:r>
              <a:rPr lang="zh-CN" altLang="en-US" sz="1400" dirty="0"/>
              <a:t>获取 </a:t>
            </a:r>
            <a:r>
              <a:rPr lang="en-US" altLang="zh-CN" sz="1400" dirty="0"/>
              <a:t>CRL </a:t>
            </a:r>
            <a:r>
              <a:rPr lang="zh-CN" altLang="en-US" sz="1400" dirty="0"/>
              <a:t>或者 </a:t>
            </a:r>
            <a:r>
              <a:rPr lang="en-US" altLang="zh-CN" sz="1400" dirty="0"/>
              <a:t>OCSP</a:t>
            </a:r>
            <a:endParaRPr lang="zh-CN" altLang="en-US" sz="1400" dirty="0"/>
          </a:p>
          <a:p>
            <a:pPr marL="498475" lvl="1" indent="-171450">
              <a:buFont typeface="Wingdings" panose="05000000000000000000" pitchFamily="2" charset="2"/>
              <a:buChar char="u"/>
            </a:pPr>
            <a:r>
              <a:rPr lang="zh-CN" altLang="en-US" sz="1400" dirty="0"/>
              <a:t>非对称加密解密处理“</a:t>
            </a:r>
            <a:r>
              <a:rPr lang="en-US" altLang="zh-CN" sz="1400" dirty="0"/>
              <a:t>Pre-Master”</a:t>
            </a:r>
          </a:p>
          <a:p>
            <a:r>
              <a:rPr lang="zh-CN" altLang="en-US" sz="2000" dirty="0"/>
              <a:t>硬件优化</a:t>
            </a:r>
          </a:p>
          <a:p>
            <a:r>
              <a:rPr lang="zh-CN" altLang="en-US" sz="1600" dirty="0"/>
              <a:t>软件优化</a:t>
            </a:r>
            <a:r>
              <a:rPr lang="en-US" altLang="zh-CN" sz="1600" dirty="0"/>
              <a:t>: </a:t>
            </a:r>
            <a:r>
              <a:rPr lang="zh-CN" altLang="en-US" sz="1600" dirty="0"/>
              <a:t>是软件升级</a:t>
            </a:r>
            <a:r>
              <a:rPr lang="en-US" altLang="zh-CN" sz="1600" dirty="0"/>
              <a:t>(Linux </a:t>
            </a:r>
            <a:r>
              <a:rPr lang="zh-CN" altLang="en-US" sz="1600" dirty="0"/>
              <a:t>内核、</a:t>
            </a:r>
            <a:r>
              <a:rPr lang="en-US" altLang="zh-CN" sz="1600" dirty="0"/>
              <a:t>Nginx</a:t>
            </a:r>
            <a:r>
              <a:rPr lang="zh-CN" altLang="en-US" sz="1600" dirty="0"/>
              <a:t>、</a:t>
            </a:r>
            <a:r>
              <a:rPr lang="en-US" altLang="zh-CN" sz="1600" dirty="0"/>
              <a:t>OpenSSL</a:t>
            </a:r>
            <a:r>
              <a:rPr lang="zh-CN" altLang="en-US" sz="1600" dirty="0"/>
              <a:t>等</a:t>
            </a:r>
            <a:r>
              <a:rPr lang="en-US" altLang="zh-CN" sz="1600" dirty="0"/>
              <a:t>)</a:t>
            </a:r>
            <a:r>
              <a:rPr lang="zh-CN" altLang="en-US" sz="1600" dirty="0"/>
              <a:t>，协议优化（</a:t>
            </a:r>
            <a:r>
              <a:rPr lang="en-US" altLang="zh-CN" sz="1600" dirty="0"/>
              <a:t>TLS1.3</a:t>
            </a:r>
            <a:r>
              <a:rPr lang="zh-CN" altLang="en-US" sz="1600" dirty="0"/>
              <a:t>）</a:t>
            </a:r>
            <a:endParaRPr lang="en-US" altLang="zh-CN" sz="1600" dirty="0"/>
          </a:p>
          <a:p>
            <a:r>
              <a:rPr lang="en-US" altLang="zh-CN" sz="1600" dirty="0"/>
              <a:t>CDN</a:t>
            </a:r>
            <a:r>
              <a:rPr lang="zh-CN" altLang="en-US" sz="1600" dirty="0"/>
              <a:t>接入</a:t>
            </a:r>
            <a:endParaRPr lang="en-US" altLang="zh-CN" sz="1600" dirty="0"/>
          </a:p>
          <a:p>
            <a:r>
              <a:rPr lang="zh-CN" altLang="en-US" sz="1600" dirty="0"/>
              <a:t>使用的密钥交换协议应当尽量选用椭圆曲线的 </a:t>
            </a:r>
            <a:r>
              <a:rPr lang="en-US" altLang="zh-CN" sz="1600" dirty="0"/>
              <a:t>ECDHE </a:t>
            </a:r>
            <a:r>
              <a:rPr lang="zh-CN" altLang="en-US" sz="1600" dirty="0"/>
              <a:t>算法）</a:t>
            </a:r>
          </a:p>
          <a:p>
            <a:r>
              <a:rPr lang="zh-CN" altLang="en-US" sz="1600" dirty="0"/>
              <a:t>服务器端应当开启“</a:t>
            </a:r>
            <a:r>
              <a:rPr lang="en-US" altLang="zh-CN" sz="1600" dirty="0"/>
              <a:t>OCSP Stapling”</a:t>
            </a:r>
            <a:r>
              <a:rPr lang="zh-CN" altLang="en-US" sz="1600" dirty="0"/>
              <a:t>功能，避免客户端访问 </a:t>
            </a:r>
            <a:r>
              <a:rPr lang="en-US" altLang="zh-CN" sz="1600" dirty="0"/>
              <a:t>CA </a:t>
            </a:r>
            <a:r>
              <a:rPr lang="zh-CN" altLang="en-US" sz="1600" dirty="0"/>
              <a:t>去验证证书</a:t>
            </a:r>
          </a:p>
          <a:p>
            <a:r>
              <a:rPr lang="zh-CN" altLang="en-US" sz="1600" dirty="0"/>
              <a:t>会话复用：效果类似 </a:t>
            </a:r>
            <a:r>
              <a:rPr lang="en-US" altLang="zh-CN" sz="1600" dirty="0"/>
              <a:t>Cache</a:t>
            </a:r>
            <a:r>
              <a:rPr lang="zh-CN" altLang="en-US" sz="1600" dirty="0"/>
              <a:t>，前提是客户端必须之前成功建立连接，后面就可以用“</a:t>
            </a:r>
            <a:r>
              <a:rPr lang="en-US" altLang="zh-CN" sz="1600" dirty="0"/>
              <a:t>Session </a:t>
            </a:r>
            <a:r>
              <a:rPr lang="en-US" altLang="zh-CN" sz="1600" dirty="0" err="1"/>
              <a:t>ID”“Session</a:t>
            </a:r>
            <a:r>
              <a:rPr lang="en-US" altLang="zh-CN" sz="1600" dirty="0"/>
              <a:t> Ticket”</a:t>
            </a:r>
            <a:r>
              <a:rPr lang="zh-CN" altLang="en-US" sz="1600" dirty="0"/>
              <a:t>等凭据跳过密钥交换、证书验证等步骤，直接开始加密通信。课下作业</a:t>
            </a:r>
            <a:endParaRPr lang="en-US" altLang="zh-CN" sz="1600" dirty="0"/>
          </a:p>
          <a:p>
            <a:r>
              <a:rPr lang="en-US" altLang="zh-CN" sz="1600" dirty="0"/>
              <a:t>SPDY/HTTP2</a:t>
            </a:r>
          </a:p>
          <a:p>
            <a:endParaRPr lang="zh-CN" altLang="en-US" sz="1600" dirty="0"/>
          </a:p>
        </p:txBody>
      </p:sp>
      <p:sp>
        <p:nvSpPr>
          <p:cNvPr id="6" name="灯片编号占位符 5">
            <a:extLst>
              <a:ext uri="{FF2B5EF4-FFF2-40B4-BE49-F238E27FC236}">
                <a16:creationId xmlns:a16="http://schemas.microsoft.com/office/drawing/2014/main" id="{4F8911EC-E5E4-4F88-8815-88C594988619}"/>
              </a:ext>
            </a:extLst>
          </p:cNvPr>
          <p:cNvSpPr>
            <a:spLocks noGrp="1"/>
          </p:cNvSpPr>
          <p:nvPr>
            <p:ph type="sldNum" sz="quarter" idx="7"/>
          </p:nvPr>
        </p:nvSpPr>
        <p:spPr/>
        <p:txBody>
          <a:bodyPr/>
          <a:lstStyle/>
          <a:p>
            <a:fld id="{B6F15528-21DE-4FAA-801E-634DDDAF4B2B}" type="slidenum">
              <a:rPr lang="en-US" altLang="zh-CN" smtClean="0"/>
              <a:t>48</a:t>
            </a:fld>
            <a:endParaRPr lang="zh-CN" altLang="en-US" dirty="0"/>
          </a:p>
        </p:txBody>
      </p:sp>
      <p:pic>
        <p:nvPicPr>
          <p:cNvPr id="7" name="图片 6">
            <a:extLst>
              <a:ext uri="{FF2B5EF4-FFF2-40B4-BE49-F238E27FC236}">
                <a16:creationId xmlns:a16="http://schemas.microsoft.com/office/drawing/2014/main" id="{A7F55591-5C27-4458-AC9F-9A47160DEC09}"/>
              </a:ext>
            </a:extLst>
          </p:cNvPr>
          <p:cNvPicPr>
            <a:picLocks noChangeAspect="1"/>
          </p:cNvPicPr>
          <p:nvPr/>
        </p:nvPicPr>
        <p:blipFill>
          <a:blip r:embed="rId2"/>
          <a:stretch>
            <a:fillRect/>
          </a:stretch>
        </p:blipFill>
        <p:spPr>
          <a:xfrm>
            <a:off x="575766" y="1143817"/>
            <a:ext cx="3672407" cy="3654584"/>
          </a:xfrm>
          <a:prstGeom prst="rect">
            <a:avLst/>
          </a:prstGeom>
        </p:spPr>
      </p:pic>
      <p:pic>
        <p:nvPicPr>
          <p:cNvPr id="12" name="图片 11">
            <a:extLst>
              <a:ext uri="{FF2B5EF4-FFF2-40B4-BE49-F238E27FC236}">
                <a16:creationId xmlns:a16="http://schemas.microsoft.com/office/drawing/2014/main" id="{36A02ECD-A3E6-47F7-8050-2CEAFE288454}"/>
              </a:ext>
            </a:extLst>
          </p:cNvPr>
          <p:cNvPicPr>
            <a:picLocks noChangeAspect="1"/>
          </p:cNvPicPr>
          <p:nvPr/>
        </p:nvPicPr>
        <p:blipFill>
          <a:blip r:embed="rId3"/>
          <a:stretch>
            <a:fillRect/>
          </a:stretch>
        </p:blipFill>
        <p:spPr>
          <a:xfrm>
            <a:off x="697469" y="4785360"/>
            <a:ext cx="3429000" cy="1733550"/>
          </a:xfrm>
          <a:prstGeom prst="rect">
            <a:avLst/>
          </a:prstGeom>
        </p:spPr>
      </p:pic>
    </p:spTree>
    <p:extLst>
      <p:ext uri="{BB962C8B-B14F-4D97-AF65-F5344CB8AC3E}">
        <p14:creationId xmlns:p14="http://schemas.microsoft.com/office/powerpoint/2010/main" val="2041341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F323E-7D50-4E8F-A05D-516F6446A8D6}"/>
              </a:ext>
            </a:extLst>
          </p:cNvPr>
          <p:cNvSpPr>
            <a:spLocks noGrp="1"/>
          </p:cNvSpPr>
          <p:nvPr>
            <p:ph type="title"/>
          </p:nvPr>
        </p:nvSpPr>
        <p:spPr>
          <a:xfrm>
            <a:off x="457200" y="277813"/>
            <a:ext cx="8229600" cy="702915"/>
          </a:xfrm>
        </p:spPr>
        <p:txBody>
          <a:bodyPr/>
          <a:lstStyle/>
          <a:p>
            <a:r>
              <a:rPr lang="zh-CN" altLang="en-US" sz="3600" dirty="0"/>
              <a:t>迁移到</a:t>
            </a:r>
            <a:r>
              <a:rPr lang="en-US" altLang="zh-CN" sz="3600" dirty="0"/>
              <a:t>HTTPS</a:t>
            </a:r>
            <a:endParaRPr lang="zh-CN" altLang="en-US" sz="3600" dirty="0"/>
          </a:p>
        </p:txBody>
      </p:sp>
      <p:sp>
        <p:nvSpPr>
          <p:cNvPr id="3" name="内容占位符 2">
            <a:extLst>
              <a:ext uri="{FF2B5EF4-FFF2-40B4-BE49-F238E27FC236}">
                <a16:creationId xmlns:a16="http://schemas.microsoft.com/office/drawing/2014/main" id="{7579B1DD-468D-435E-B604-85ACD439DAFE}"/>
              </a:ext>
            </a:extLst>
          </p:cNvPr>
          <p:cNvSpPr>
            <a:spLocks noGrp="1"/>
          </p:cNvSpPr>
          <p:nvPr>
            <p:ph idx="1"/>
          </p:nvPr>
        </p:nvSpPr>
        <p:spPr>
          <a:xfrm>
            <a:off x="457200" y="1163637"/>
            <a:ext cx="8229600" cy="4530725"/>
          </a:xfrm>
        </p:spPr>
        <p:txBody>
          <a:bodyPr/>
          <a:lstStyle/>
          <a:p>
            <a:r>
              <a:rPr lang="zh-CN" altLang="en-US" sz="2400" b="0" i="0" dirty="0">
                <a:solidFill>
                  <a:srgbClr val="333333"/>
                </a:solidFill>
                <a:effectLst/>
                <a:latin typeface="PingFang SC"/>
              </a:rPr>
              <a:t>三个比较流行的观点：“慢、贵、难”</a:t>
            </a:r>
            <a:endParaRPr lang="en-US" altLang="zh-CN" sz="2400" b="0" i="0" dirty="0">
              <a:solidFill>
                <a:srgbClr val="333333"/>
              </a:solidFill>
              <a:effectLst/>
              <a:latin typeface="PingFang SC"/>
            </a:endParaRPr>
          </a:p>
          <a:p>
            <a:r>
              <a:rPr lang="zh-CN" altLang="en-US" sz="2400" b="0" i="0" dirty="0">
                <a:solidFill>
                  <a:srgbClr val="333333"/>
                </a:solidFill>
                <a:effectLst/>
                <a:latin typeface="PingFang SC"/>
              </a:rPr>
              <a:t>“迁移到 </a:t>
            </a:r>
            <a:r>
              <a:rPr lang="en-US" altLang="zh-CN" sz="2400" b="0" i="0" dirty="0">
                <a:solidFill>
                  <a:srgbClr val="333333"/>
                </a:solidFill>
                <a:effectLst/>
                <a:latin typeface="PingFang SC"/>
              </a:rPr>
              <a:t>HTTPS”</a:t>
            </a:r>
            <a:r>
              <a:rPr lang="zh-CN" altLang="en-US" sz="2400" b="0" i="0" dirty="0">
                <a:solidFill>
                  <a:srgbClr val="333333"/>
                </a:solidFill>
                <a:effectLst/>
                <a:latin typeface="PingFang SC"/>
              </a:rPr>
              <a:t>已经不是“要不要做”的问题，而是“要怎么做”的问题了</a:t>
            </a:r>
            <a:endParaRPr lang="en-US" altLang="zh-CN" sz="2400" dirty="0"/>
          </a:p>
          <a:p>
            <a:r>
              <a:rPr lang="zh-CN" altLang="en-US" sz="2400" dirty="0"/>
              <a:t>从 </a:t>
            </a:r>
            <a:r>
              <a:rPr lang="en-US" altLang="zh-CN" sz="2400" dirty="0"/>
              <a:t>HTTP </a:t>
            </a:r>
            <a:r>
              <a:rPr lang="zh-CN" altLang="en-US" sz="2400" dirty="0"/>
              <a:t>迁移到 </a:t>
            </a:r>
            <a:r>
              <a:rPr lang="en-US" altLang="zh-CN" sz="2400" dirty="0"/>
              <a:t>HTTPS </a:t>
            </a:r>
            <a:r>
              <a:rPr lang="zh-CN" altLang="en-US" sz="2400" dirty="0"/>
              <a:t>是“大势所趋”，能做就应该尽早做；</a:t>
            </a:r>
            <a:endParaRPr lang="en-US" altLang="zh-CN" sz="2400" dirty="0"/>
          </a:p>
          <a:p>
            <a:r>
              <a:rPr lang="zh-CN" altLang="en-US" sz="2400" dirty="0"/>
              <a:t>升级 </a:t>
            </a:r>
            <a:r>
              <a:rPr lang="en-US" altLang="zh-CN" sz="2400" dirty="0"/>
              <a:t>HTTPS </a:t>
            </a:r>
            <a:r>
              <a:rPr lang="zh-CN" altLang="en-US" sz="2400" dirty="0"/>
              <a:t>首先要申请数字证书，可以选择免费好用的“</a:t>
            </a:r>
            <a:r>
              <a:rPr lang="en-US" altLang="zh-CN" sz="2400" dirty="0"/>
              <a:t>Let’s Encrypt”</a:t>
            </a:r>
            <a:r>
              <a:rPr lang="zh-CN" altLang="en-US" sz="2400" dirty="0"/>
              <a:t>；</a:t>
            </a:r>
            <a:endParaRPr lang="en-US" altLang="zh-CN" sz="2400" dirty="0"/>
          </a:p>
          <a:p>
            <a:r>
              <a:rPr lang="zh-CN" altLang="en-US" sz="2400" dirty="0"/>
              <a:t>配置 </a:t>
            </a:r>
            <a:r>
              <a:rPr lang="en-US" altLang="zh-CN" sz="2400" dirty="0"/>
              <a:t>HTTPS </a:t>
            </a:r>
            <a:r>
              <a:rPr lang="zh-CN" altLang="en-US" sz="2400" dirty="0"/>
              <a:t>时需要注意选择恰当的 </a:t>
            </a:r>
            <a:r>
              <a:rPr lang="en-US" altLang="zh-CN" sz="2400" dirty="0"/>
              <a:t>TLS </a:t>
            </a:r>
            <a:r>
              <a:rPr lang="zh-CN" altLang="en-US" sz="2400" dirty="0"/>
              <a:t>版本和密码套件，强化安全；</a:t>
            </a:r>
            <a:endParaRPr lang="en-US" altLang="zh-CN" sz="2400" dirty="0"/>
          </a:p>
          <a:p>
            <a:r>
              <a:rPr lang="zh-CN" altLang="en-US" sz="2400" dirty="0"/>
              <a:t>原有的 </a:t>
            </a:r>
            <a:r>
              <a:rPr lang="en-US" altLang="zh-CN" sz="2400" dirty="0"/>
              <a:t>HTTP </a:t>
            </a:r>
            <a:r>
              <a:rPr lang="zh-CN" altLang="en-US" sz="2400" dirty="0"/>
              <a:t>站点可以保留作为过渡，使用 </a:t>
            </a:r>
            <a:r>
              <a:rPr lang="en-US" altLang="zh-CN" sz="2400" dirty="0"/>
              <a:t>301 </a:t>
            </a:r>
            <a:r>
              <a:rPr lang="zh-CN" altLang="en-US" sz="2400" dirty="0"/>
              <a:t>重定向到 </a:t>
            </a:r>
            <a:r>
              <a:rPr lang="en-US" altLang="zh-CN" sz="2400" dirty="0"/>
              <a:t>HTTPS</a:t>
            </a:r>
            <a:r>
              <a:rPr lang="zh-CN" altLang="en-US" sz="2400" dirty="0"/>
              <a:t>。</a:t>
            </a:r>
          </a:p>
        </p:txBody>
      </p:sp>
      <p:sp>
        <p:nvSpPr>
          <p:cNvPr id="5" name="灯片编号占位符 4">
            <a:extLst>
              <a:ext uri="{FF2B5EF4-FFF2-40B4-BE49-F238E27FC236}">
                <a16:creationId xmlns:a16="http://schemas.microsoft.com/office/drawing/2014/main" id="{8C400605-4D9A-4BBD-9D13-53C642FF6EB1}"/>
              </a:ext>
            </a:extLst>
          </p:cNvPr>
          <p:cNvSpPr>
            <a:spLocks noGrp="1"/>
          </p:cNvSpPr>
          <p:nvPr>
            <p:ph type="sldNum" sz="quarter" idx="12"/>
          </p:nvPr>
        </p:nvSpPr>
        <p:spPr/>
        <p:txBody>
          <a:bodyPr/>
          <a:lstStyle/>
          <a:p>
            <a:fld id="{E8A7F1D9-56D8-4467-AA6E-8565E4E11955}" type="slidenum">
              <a:rPr lang="en-US" altLang="zh-CN" smtClean="0"/>
              <a:pPr/>
              <a:t>49</a:t>
            </a:fld>
            <a:endParaRPr lang="en-US" altLang="zh-CN"/>
          </a:p>
        </p:txBody>
      </p:sp>
    </p:spTree>
    <p:extLst>
      <p:ext uri="{BB962C8B-B14F-4D97-AF65-F5344CB8AC3E}">
        <p14:creationId xmlns:p14="http://schemas.microsoft.com/office/powerpoint/2010/main" val="13860595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08B9A-E490-48A7-AB61-2B4CD538374E}"/>
              </a:ext>
            </a:extLst>
          </p:cNvPr>
          <p:cNvSpPr>
            <a:spLocks noGrp="1"/>
          </p:cNvSpPr>
          <p:nvPr>
            <p:ph type="title"/>
          </p:nvPr>
        </p:nvSpPr>
        <p:spPr/>
        <p:txBody>
          <a:bodyPr/>
          <a:lstStyle/>
          <a:p>
            <a:r>
              <a:rPr lang="zh-CN" altLang="en-US" dirty="0"/>
              <a:t>浏览器发</a:t>
            </a:r>
            <a:r>
              <a:rPr lang="zh-CN" altLang="en-US" spc="-5" dirty="0"/>
              <a:t>起</a:t>
            </a:r>
            <a:r>
              <a:rPr lang="zh-CN" altLang="en-US" spc="-415" dirty="0"/>
              <a:t> </a:t>
            </a:r>
            <a:r>
              <a:rPr lang="en-US" altLang="zh-CN" spc="-5" dirty="0"/>
              <a:t>H</a:t>
            </a:r>
            <a:r>
              <a:rPr lang="en-US" altLang="zh-CN" spc="100" dirty="0"/>
              <a:t>T</a:t>
            </a:r>
            <a:r>
              <a:rPr lang="en-US" altLang="zh-CN" dirty="0"/>
              <a:t>T</a:t>
            </a:r>
            <a:r>
              <a:rPr lang="en-US" altLang="zh-CN" spc="-5" dirty="0"/>
              <a:t>P</a:t>
            </a:r>
            <a:r>
              <a:rPr lang="zh-CN" altLang="en-US" dirty="0"/>
              <a:t> 请求的典型场</a:t>
            </a:r>
            <a:r>
              <a:rPr lang="zh-CN" altLang="en-US" spc="-5" dirty="0"/>
              <a:t>景</a:t>
            </a:r>
            <a:endParaRPr lang="zh-CN" altLang="en-US" dirty="0"/>
          </a:p>
        </p:txBody>
      </p:sp>
      <p:sp>
        <p:nvSpPr>
          <p:cNvPr id="3" name="内容占位符 2">
            <a:extLst>
              <a:ext uri="{FF2B5EF4-FFF2-40B4-BE49-F238E27FC236}">
                <a16:creationId xmlns:a16="http://schemas.microsoft.com/office/drawing/2014/main" id="{CB9AD2D7-3833-473C-8B4D-5D635ADF1593}"/>
              </a:ext>
            </a:extLst>
          </p:cNvPr>
          <p:cNvSpPr>
            <a:spLocks noGrp="1"/>
          </p:cNvSpPr>
          <p:nvPr>
            <p:ph idx="1"/>
          </p:nvPr>
        </p:nvSpPr>
        <p:spPr>
          <a:xfrm>
            <a:off x="304800" y="5229200"/>
            <a:ext cx="8382000" cy="1095400"/>
          </a:xfrm>
        </p:spPr>
        <p:txBody>
          <a:bodyPr/>
          <a:lstStyle/>
          <a:p>
            <a:endParaRPr lang="zh-CN" altLang="en-US" dirty="0"/>
          </a:p>
        </p:txBody>
      </p:sp>
      <p:sp>
        <p:nvSpPr>
          <p:cNvPr id="4" name="日期占位符 3">
            <a:extLst>
              <a:ext uri="{FF2B5EF4-FFF2-40B4-BE49-F238E27FC236}">
                <a16:creationId xmlns:a16="http://schemas.microsoft.com/office/drawing/2014/main" id="{63BE6CD7-D841-48C0-B798-B3CE390C1251}"/>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01D77429-800D-4A6D-9354-71B6AD5B3B26}"/>
              </a:ext>
            </a:extLst>
          </p:cNvPr>
          <p:cNvSpPr>
            <a:spLocks noGrp="1"/>
          </p:cNvSpPr>
          <p:nvPr>
            <p:ph type="sldNum" sz="quarter" idx="11"/>
          </p:nvPr>
        </p:nvSpPr>
        <p:spPr/>
        <p:txBody>
          <a:bodyPr/>
          <a:lstStyle/>
          <a:p>
            <a:pPr>
              <a:defRPr/>
            </a:pPr>
            <a:fld id="{924DA50A-9525-4AB5-80F4-51DD34C4B33B}" type="slidenum">
              <a:rPr lang="en-US" altLang="zh-CN" smtClean="0"/>
              <a:pPr>
                <a:defRPr/>
              </a:pPr>
              <a:t>5</a:t>
            </a:fld>
            <a:endParaRPr lang="en-US" altLang="zh-CN"/>
          </a:p>
        </p:txBody>
      </p:sp>
      <p:grpSp>
        <p:nvGrpSpPr>
          <p:cNvPr id="6" name="组合 5">
            <a:extLst>
              <a:ext uri="{FF2B5EF4-FFF2-40B4-BE49-F238E27FC236}">
                <a16:creationId xmlns:a16="http://schemas.microsoft.com/office/drawing/2014/main" id="{3A87FACA-93AD-4760-B6B7-AEDF0EA79613}"/>
              </a:ext>
            </a:extLst>
          </p:cNvPr>
          <p:cNvGrpSpPr/>
          <p:nvPr/>
        </p:nvGrpSpPr>
        <p:grpSpPr>
          <a:xfrm>
            <a:off x="458615" y="1196752"/>
            <a:ext cx="8073825" cy="3804181"/>
            <a:chOff x="170583" y="1353011"/>
            <a:chExt cx="8919441" cy="4454547"/>
          </a:xfrm>
        </p:grpSpPr>
        <p:sp>
          <p:nvSpPr>
            <p:cNvPr id="7" name="object 3">
              <a:extLst>
                <a:ext uri="{FF2B5EF4-FFF2-40B4-BE49-F238E27FC236}">
                  <a16:creationId xmlns:a16="http://schemas.microsoft.com/office/drawing/2014/main" id="{D6296B17-AF9D-4DBD-AB12-C1E35792A245}"/>
                </a:ext>
              </a:extLst>
            </p:cNvPr>
            <p:cNvSpPr/>
            <p:nvPr/>
          </p:nvSpPr>
          <p:spPr>
            <a:xfrm>
              <a:off x="170583" y="1353011"/>
              <a:ext cx="5060583" cy="3576417"/>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67698FF4-B716-4AC7-B5D3-010B330A1D35}"/>
                </a:ext>
              </a:extLst>
            </p:cNvPr>
            <p:cNvSpPr/>
            <p:nvPr/>
          </p:nvSpPr>
          <p:spPr>
            <a:xfrm>
              <a:off x="5122507" y="1590675"/>
              <a:ext cx="2880969" cy="664794"/>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1D362680-CE0E-40D4-93D1-2F0BBD17A027}"/>
                </a:ext>
              </a:extLst>
            </p:cNvPr>
            <p:cNvSpPr txBox="1"/>
            <p:nvPr/>
          </p:nvSpPr>
          <p:spPr>
            <a:xfrm>
              <a:off x="5572011" y="1692282"/>
              <a:ext cx="1981835" cy="431800"/>
            </a:xfrm>
            <a:prstGeom prst="rect">
              <a:avLst/>
            </a:prstGeom>
          </p:spPr>
          <p:txBody>
            <a:bodyPr vert="horz" wrap="square" lIns="0" tIns="0" rIns="0" bIns="0" rtlCol="0">
              <a:spAutoFit/>
            </a:bodyPr>
            <a:lstStyle/>
            <a:p>
              <a:pPr algn="ctr">
                <a:lnSpc>
                  <a:spcPct val="100000"/>
                </a:lnSpc>
              </a:pPr>
              <a:r>
                <a:rPr sz="1800" dirty="0">
                  <a:solidFill>
                    <a:srgbClr val="FFFFFF"/>
                  </a:solidFill>
                  <a:latin typeface="等线"/>
                  <a:cs typeface="等线"/>
                </a:rPr>
                <a:t>用户界面</a:t>
              </a:r>
              <a:endParaRPr sz="1800">
                <a:latin typeface="等线"/>
                <a:cs typeface="等线"/>
              </a:endParaRPr>
            </a:p>
            <a:p>
              <a:pPr algn="ctr">
                <a:lnSpc>
                  <a:spcPct val="100000"/>
                </a:lnSpc>
                <a:spcBef>
                  <a:spcPts val="90"/>
                </a:spcBef>
              </a:pPr>
              <a:r>
                <a:rPr sz="1100" dirty="0">
                  <a:solidFill>
                    <a:srgbClr val="FFFFFF"/>
                  </a:solidFill>
                  <a:latin typeface="等线"/>
                  <a:cs typeface="等线"/>
                </a:rPr>
                <a:t>（即用户能看到的浏览器界面</a:t>
              </a:r>
              <a:r>
                <a:rPr sz="1100" spc="5" dirty="0">
                  <a:solidFill>
                    <a:srgbClr val="FFFFFF"/>
                  </a:solidFill>
                  <a:latin typeface="等线"/>
                  <a:cs typeface="等线"/>
                </a:rPr>
                <a:t>）</a:t>
              </a:r>
              <a:endParaRPr sz="1100">
                <a:latin typeface="等线"/>
                <a:cs typeface="等线"/>
              </a:endParaRPr>
            </a:p>
          </p:txBody>
        </p:sp>
        <p:sp>
          <p:nvSpPr>
            <p:cNvPr id="10" name="object 6">
              <a:extLst>
                <a:ext uri="{FF2B5EF4-FFF2-40B4-BE49-F238E27FC236}">
                  <a16:creationId xmlns:a16="http://schemas.microsoft.com/office/drawing/2014/main" id="{1A5EBD25-BA3C-4687-9E49-B725C968F102}"/>
                </a:ext>
              </a:extLst>
            </p:cNvPr>
            <p:cNvSpPr/>
            <p:nvPr/>
          </p:nvSpPr>
          <p:spPr>
            <a:xfrm>
              <a:off x="5122507" y="2764206"/>
              <a:ext cx="2375458" cy="664794"/>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76F2C809-874B-4398-A4AF-D8FF7438150D}"/>
                </a:ext>
              </a:extLst>
            </p:cNvPr>
            <p:cNvSpPr txBox="1"/>
            <p:nvPr/>
          </p:nvSpPr>
          <p:spPr>
            <a:xfrm>
              <a:off x="5528831" y="2865813"/>
              <a:ext cx="1562735" cy="663726"/>
            </a:xfrm>
            <a:prstGeom prst="rect">
              <a:avLst/>
            </a:prstGeom>
          </p:spPr>
          <p:txBody>
            <a:bodyPr vert="horz" wrap="square" lIns="0" tIns="0" rIns="0" bIns="0" rtlCol="0">
              <a:spAutoFit/>
            </a:bodyPr>
            <a:lstStyle/>
            <a:p>
              <a:pPr algn="ctr">
                <a:lnSpc>
                  <a:spcPct val="100000"/>
                </a:lnSpc>
              </a:pPr>
              <a:r>
                <a:rPr sz="1200" dirty="0">
                  <a:solidFill>
                    <a:srgbClr val="FFFFFF"/>
                  </a:solidFill>
                  <a:latin typeface="等线"/>
                  <a:cs typeface="等线"/>
                </a:rPr>
                <a:t>浏览器引擎</a:t>
              </a:r>
              <a:endParaRPr sz="1200" dirty="0">
                <a:latin typeface="等线"/>
                <a:cs typeface="等线"/>
              </a:endParaRPr>
            </a:p>
            <a:p>
              <a:pPr algn="ctr">
                <a:lnSpc>
                  <a:spcPct val="100000"/>
                </a:lnSpc>
                <a:spcBef>
                  <a:spcPts val="90"/>
                </a:spcBef>
              </a:pPr>
              <a:r>
                <a:rPr sz="1200" dirty="0">
                  <a:solidFill>
                    <a:srgbClr val="FFFFFF"/>
                  </a:solidFill>
                  <a:latin typeface="等线"/>
                  <a:cs typeface="等线"/>
                </a:rPr>
                <a:t>（查询和操作渲染引擎</a:t>
              </a:r>
              <a:r>
                <a:rPr sz="1200" spc="5" dirty="0">
                  <a:solidFill>
                    <a:srgbClr val="FFFFFF"/>
                  </a:solidFill>
                  <a:latin typeface="等线"/>
                  <a:cs typeface="等线"/>
                </a:rPr>
                <a:t>）</a:t>
              </a:r>
              <a:endParaRPr sz="1200" dirty="0">
                <a:latin typeface="等线"/>
                <a:cs typeface="等线"/>
              </a:endParaRPr>
            </a:p>
          </p:txBody>
        </p:sp>
        <p:sp>
          <p:nvSpPr>
            <p:cNvPr id="12" name="object 8">
              <a:extLst>
                <a:ext uri="{FF2B5EF4-FFF2-40B4-BE49-F238E27FC236}">
                  <a16:creationId xmlns:a16="http://schemas.microsoft.com/office/drawing/2014/main" id="{9486DFB4-D852-4D0C-9D95-B266E7238449}"/>
                </a:ext>
              </a:extLst>
            </p:cNvPr>
            <p:cNvSpPr/>
            <p:nvPr/>
          </p:nvSpPr>
          <p:spPr>
            <a:xfrm>
              <a:off x="5122507" y="3935159"/>
              <a:ext cx="2445181" cy="664794"/>
            </a:xfrm>
            <a:prstGeom prst="rect">
              <a:avLst/>
            </a:prstGeom>
            <a:blipFill>
              <a:blip r:embed="rId5"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A95ABBF2-04B4-405D-B065-4C11998FC04E}"/>
                </a:ext>
              </a:extLst>
            </p:cNvPr>
            <p:cNvSpPr txBox="1"/>
            <p:nvPr/>
          </p:nvSpPr>
          <p:spPr>
            <a:xfrm>
              <a:off x="5354206" y="4036753"/>
              <a:ext cx="1981835" cy="663726"/>
            </a:xfrm>
            <a:prstGeom prst="rect">
              <a:avLst/>
            </a:prstGeom>
          </p:spPr>
          <p:txBody>
            <a:bodyPr vert="horz" wrap="square" lIns="0" tIns="0" rIns="0" bIns="0" rtlCol="0">
              <a:spAutoFit/>
            </a:bodyPr>
            <a:lstStyle/>
            <a:p>
              <a:pPr algn="ctr">
                <a:lnSpc>
                  <a:spcPct val="100000"/>
                </a:lnSpc>
              </a:pPr>
              <a:r>
                <a:rPr sz="1200" dirty="0">
                  <a:solidFill>
                    <a:srgbClr val="FFFFFF"/>
                  </a:solidFill>
                  <a:latin typeface="等线"/>
                  <a:cs typeface="等线"/>
                </a:rPr>
                <a:t>渲染引擎</a:t>
              </a:r>
              <a:endParaRPr sz="1200" dirty="0">
                <a:latin typeface="等线"/>
                <a:cs typeface="等线"/>
              </a:endParaRPr>
            </a:p>
            <a:p>
              <a:pPr algn="ctr">
                <a:lnSpc>
                  <a:spcPct val="100000"/>
                </a:lnSpc>
                <a:spcBef>
                  <a:spcPts val="90"/>
                </a:spcBef>
              </a:pPr>
              <a:r>
                <a:rPr sz="1200" dirty="0">
                  <a:solidFill>
                    <a:srgbClr val="FFFFFF"/>
                  </a:solidFill>
                  <a:latin typeface="等线"/>
                  <a:cs typeface="等线"/>
                </a:rPr>
                <a:t>（负责解析、渲染请求的内容</a:t>
              </a:r>
              <a:r>
                <a:rPr sz="1200" spc="5" dirty="0">
                  <a:solidFill>
                    <a:srgbClr val="FFFFFF"/>
                  </a:solidFill>
                  <a:latin typeface="等线"/>
                  <a:cs typeface="等线"/>
                </a:rPr>
                <a:t>）</a:t>
              </a:r>
              <a:endParaRPr sz="1200" dirty="0">
                <a:latin typeface="等线"/>
                <a:cs typeface="等线"/>
              </a:endParaRPr>
            </a:p>
          </p:txBody>
        </p:sp>
        <p:sp>
          <p:nvSpPr>
            <p:cNvPr id="14" name="object 10">
              <a:extLst>
                <a:ext uri="{FF2B5EF4-FFF2-40B4-BE49-F238E27FC236}">
                  <a16:creationId xmlns:a16="http://schemas.microsoft.com/office/drawing/2014/main" id="{580E0076-7046-40E9-AFDD-88455876E3D0}"/>
                </a:ext>
              </a:extLst>
            </p:cNvPr>
            <p:cNvSpPr/>
            <p:nvPr/>
          </p:nvSpPr>
          <p:spPr>
            <a:xfrm>
              <a:off x="4300347" y="5142764"/>
              <a:ext cx="1364449" cy="664794"/>
            </a:xfrm>
            <a:prstGeom prst="rect">
              <a:avLst/>
            </a:prstGeom>
            <a:blipFill>
              <a:blip r:embed="rId6" cstate="print"/>
              <a:stretch>
                <a:fillRect/>
              </a:stretch>
            </a:blipFill>
          </p:spPr>
          <p:txBody>
            <a:bodyPr wrap="square" lIns="0" tIns="0" rIns="0" bIns="0" rtlCol="0"/>
            <a:lstStyle/>
            <a:p>
              <a:endParaRPr/>
            </a:p>
          </p:txBody>
        </p:sp>
        <p:sp>
          <p:nvSpPr>
            <p:cNvPr id="15" name="object 11">
              <a:extLst>
                <a:ext uri="{FF2B5EF4-FFF2-40B4-BE49-F238E27FC236}">
                  <a16:creationId xmlns:a16="http://schemas.microsoft.com/office/drawing/2014/main" id="{1B3110A7-FCBC-4186-AA20-9B103714BB99}"/>
                </a:ext>
              </a:extLst>
            </p:cNvPr>
            <p:cNvSpPr txBox="1"/>
            <p:nvPr/>
          </p:nvSpPr>
          <p:spPr>
            <a:xfrm>
              <a:off x="4690148" y="5244372"/>
              <a:ext cx="690613" cy="447490"/>
            </a:xfrm>
            <a:prstGeom prst="rect">
              <a:avLst/>
            </a:prstGeom>
          </p:spPr>
          <p:txBody>
            <a:bodyPr vert="horz" wrap="square" lIns="0" tIns="0" rIns="0" bIns="0" rtlCol="0">
              <a:spAutoFit/>
            </a:bodyPr>
            <a:lstStyle/>
            <a:p>
              <a:pPr marL="63500">
                <a:lnSpc>
                  <a:spcPct val="100000"/>
                </a:lnSpc>
              </a:pPr>
              <a:r>
                <a:rPr sz="1200" dirty="0">
                  <a:solidFill>
                    <a:srgbClr val="FFFFFF"/>
                  </a:solidFill>
                  <a:latin typeface="等线"/>
                  <a:cs typeface="等线"/>
                </a:rPr>
                <a:t>网络</a:t>
              </a:r>
              <a:endParaRPr sz="1200" dirty="0">
                <a:latin typeface="等线"/>
                <a:cs typeface="等线"/>
              </a:endParaRPr>
            </a:p>
            <a:p>
              <a:pPr marL="12700">
                <a:lnSpc>
                  <a:spcPct val="100000"/>
                </a:lnSpc>
                <a:spcBef>
                  <a:spcPts val="90"/>
                </a:spcBef>
              </a:pPr>
              <a:r>
                <a:rPr sz="1200" dirty="0">
                  <a:solidFill>
                    <a:srgbClr val="FFFFFF"/>
                  </a:solidFill>
                  <a:latin typeface="等线"/>
                  <a:cs typeface="等线"/>
                </a:rPr>
                <a:t>负责网</a:t>
              </a:r>
              <a:r>
                <a:rPr sz="1200" spc="5" dirty="0">
                  <a:solidFill>
                    <a:srgbClr val="FFFFFF"/>
                  </a:solidFill>
                  <a:latin typeface="等线"/>
                  <a:cs typeface="等线"/>
                </a:rPr>
                <a:t>络</a:t>
              </a:r>
              <a:endParaRPr sz="1200" dirty="0">
                <a:latin typeface="等线"/>
                <a:cs typeface="等线"/>
              </a:endParaRPr>
            </a:p>
          </p:txBody>
        </p:sp>
        <p:sp>
          <p:nvSpPr>
            <p:cNvPr id="16" name="object 12">
              <a:extLst>
                <a:ext uri="{FF2B5EF4-FFF2-40B4-BE49-F238E27FC236}">
                  <a16:creationId xmlns:a16="http://schemas.microsoft.com/office/drawing/2014/main" id="{6F3307AB-95A9-46CA-BE87-76E7B1A09546}"/>
                </a:ext>
              </a:extLst>
            </p:cNvPr>
            <p:cNvSpPr/>
            <p:nvPr/>
          </p:nvSpPr>
          <p:spPr>
            <a:xfrm>
              <a:off x="5686120" y="5142764"/>
              <a:ext cx="1364449" cy="664794"/>
            </a:xfrm>
            <a:prstGeom prst="rect">
              <a:avLst/>
            </a:prstGeom>
            <a:blipFill>
              <a:blip r:embed="rId7" cstate="print"/>
              <a:stretch>
                <a:fillRect/>
              </a:stretch>
            </a:blipFill>
          </p:spPr>
          <p:txBody>
            <a:bodyPr wrap="square" lIns="0" tIns="0" rIns="0" bIns="0" rtlCol="0"/>
            <a:lstStyle/>
            <a:p>
              <a:endParaRPr/>
            </a:p>
          </p:txBody>
        </p:sp>
        <p:sp>
          <p:nvSpPr>
            <p:cNvPr id="17" name="object 13">
              <a:extLst>
                <a:ext uri="{FF2B5EF4-FFF2-40B4-BE49-F238E27FC236}">
                  <a16:creationId xmlns:a16="http://schemas.microsoft.com/office/drawing/2014/main" id="{6B38198A-30C3-449E-86EA-6751B9B72F1C}"/>
                </a:ext>
              </a:extLst>
            </p:cNvPr>
            <p:cNvSpPr txBox="1"/>
            <p:nvPr/>
          </p:nvSpPr>
          <p:spPr>
            <a:xfrm>
              <a:off x="5883529" y="5244372"/>
              <a:ext cx="969644" cy="447490"/>
            </a:xfrm>
            <a:prstGeom prst="rect">
              <a:avLst/>
            </a:prstGeom>
          </p:spPr>
          <p:txBody>
            <a:bodyPr vert="horz" wrap="square" lIns="0" tIns="0" rIns="0" bIns="0" rtlCol="0">
              <a:spAutoFit/>
            </a:bodyPr>
            <a:lstStyle/>
            <a:p>
              <a:pPr algn="ctr">
                <a:lnSpc>
                  <a:spcPct val="100000"/>
                </a:lnSpc>
              </a:pPr>
              <a:r>
                <a:rPr sz="1200" dirty="0">
                  <a:solidFill>
                    <a:srgbClr val="FFFFFF"/>
                  </a:solidFill>
                  <a:latin typeface="等线"/>
                  <a:cs typeface="等线"/>
                </a:rPr>
                <a:t>JS 解释器</a:t>
              </a:r>
              <a:endParaRPr sz="1200" dirty="0">
                <a:latin typeface="等线"/>
                <a:cs typeface="等线"/>
              </a:endParaRPr>
            </a:p>
            <a:p>
              <a:pPr algn="ctr">
                <a:lnSpc>
                  <a:spcPct val="100000"/>
                </a:lnSpc>
                <a:spcBef>
                  <a:spcPts val="90"/>
                </a:spcBef>
              </a:pPr>
              <a:r>
                <a:rPr sz="1200" dirty="0">
                  <a:solidFill>
                    <a:srgbClr val="FFFFFF"/>
                  </a:solidFill>
                  <a:latin typeface="等线"/>
                  <a:cs typeface="等线"/>
                </a:rPr>
                <a:t>解析执</a:t>
              </a:r>
              <a:r>
                <a:rPr sz="1200" spc="5" dirty="0">
                  <a:solidFill>
                    <a:srgbClr val="FFFFFF"/>
                  </a:solidFill>
                  <a:latin typeface="等线"/>
                  <a:cs typeface="等线"/>
                </a:rPr>
                <a:t>行</a:t>
              </a:r>
              <a:r>
                <a:rPr sz="1200" spc="-10" dirty="0">
                  <a:solidFill>
                    <a:srgbClr val="FFFFFF"/>
                  </a:solidFill>
                  <a:latin typeface="等线"/>
                  <a:cs typeface="等线"/>
                </a:rPr>
                <a:t> </a:t>
              </a:r>
              <a:r>
                <a:rPr sz="1200" spc="-5" dirty="0">
                  <a:solidFill>
                    <a:srgbClr val="FFFFFF"/>
                  </a:solidFill>
                  <a:latin typeface="等线"/>
                  <a:cs typeface="等线"/>
                </a:rPr>
                <a:t>J</a:t>
              </a:r>
              <a:r>
                <a:rPr sz="1200" dirty="0">
                  <a:solidFill>
                    <a:srgbClr val="FFFFFF"/>
                  </a:solidFill>
                  <a:latin typeface="等线"/>
                  <a:cs typeface="等线"/>
                </a:rPr>
                <a:t>S</a:t>
              </a:r>
              <a:endParaRPr sz="1200" dirty="0">
                <a:latin typeface="等线"/>
                <a:cs typeface="等线"/>
              </a:endParaRPr>
            </a:p>
          </p:txBody>
        </p:sp>
        <p:sp>
          <p:nvSpPr>
            <p:cNvPr id="18" name="object 14">
              <a:extLst>
                <a:ext uri="{FF2B5EF4-FFF2-40B4-BE49-F238E27FC236}">
                  <a16:creationId xmlns:a16="http://schemas.microsoft.com/office/drawing/2014/main" id="{3D8B0B41-99EC-4327-9B72-F58F304B0BB9}"/>
                </a:ext>
              </a:extLst>
            </p:cNvPr>
            <p:cNvSpPr/>
            <p:nvPr/>
          </p:nvSpPr>
          <p:spPr>
            <a:xfrm>
              <a:off x="7071906" y="5142764"/>
              <a:ext cx="1364449" cy="664794"/>
            </a:xfrm>
            <a:prstGeom prst="rect">
              <a:avLst/>
            </a:prstGeom>
            <a:blipFill>
              <a:blip r:embed="rId7" cstate="print"/>
              <a:stretch>
                <a:fillRect/>
              </a:stretch>
            </a:blipFill>
          </p:spPr>
          <p:txBody>
            <a:bodyPr wrap="square" lIns="0" tIns="0" rIns="0" bIns="0" rtlCol="0"/>
            <a:lstStyle/>
            <a:p>
              <a:endParaRPr/>
            </a:p>
          </p:txBody>
        </p:sp>
        <p:sp>
          <p:nvSpPr>
            <p:cNvPr id="19" name="object 15">
              <a:extLst>
                <a:ext uri="{FF2B5EF4-FFF2-40B4-BE49-F238E27FC236}">
                  <a16:creationId xmlns:a16="http://schemas.microsoft.com/office/drawing/2014/main" id="{19BF4551-A214-4383-8128-6EA359C36759}"/>
                </a:ext>
              </a:extLst>
            </p:cNvPr>
            <p:cNvSpPr txBox="1"/>
            <p:nvPr/>
          </p:nvSpPr>
          <p:spPr>
            <a:xfrm>
              <a:off x="7376617" y="5244371"/>
              <a:ext cx="754380" cy="431800"/>
            </a:xfrm>
            <a:prstGeom prst="rect">
              <a:avLst/>
            </a:prstGeom>
          </p:spPr>
          <p:txBody>
            <a:bodyPr vert="horz" wrap="square" lIns="0" tIns="0" rIns="0" bIns="0" rtlCol="0">
              <a:spAutoFit/>
            </a:bodyPr>
            <a:lstStyle/>
            <a:p>
              <a:pPr algn="ctr">
                <a:lnSpc>
                  <a:spcPct val="100000"/>
                </a:lnSpc>
              </a:pPr>
              <a:r>
                <a:rPr sz="1200" spc="-5" dirty="0">
                  <a:solidFill>
                    <a:srgbClr val="FFFFFF"/>
                  </a:solidFill>
                  <a:latin typeface="等线"/>
                  <a:cs typeface="等线"/>
                </a:rPr>
                <a:t>U</a:t>
              </a:r>
              <a:r>
                <a:rPr sz="1200" dirty="0">
                  <a:solidFill>
                    <a:srgbClr val="FFFFFF"/>
                  </a:solidFill>
                  <a:latin typeface="等线"/>
                  <a:cs typeface="等线"/>
                </a:rPr>
                <a:t>I 后端</a:t>
              </a:r>
              <a:endParaRPr sz="1200" dirty="0">
                <a:latin typeface="等线"/>
                <a:cs typeface="等线"/>
              </a:endParaRPr>
            </a:p>
            <a:p>
              <a:pPr algn="ctr">
                <a:lnSpc>
                  <a:spcPct val="100000"/>
                </a:lnSpc>
                <a:spcBef>
                  <a:spcPts val="90"/>
                </a:spcBef>
              </a:pPr>
              <a:r>
                <a:rPr sz="1100" dirty="0">
                  <a:solidFill>
                    <a:srgbClr val="FFFFFF"/>
                  </a:solidFill>
                  <a:latin typeface="等线"/>
                  <a:cs typeface="等线"/>
                </a:rPr>
                <a:t>负责绘</a:t>
              </a:r>
              <a:r>
                <a:rPr sz="1100" spc="5" dirty="0">
                  <a:solidFill>
                    <a:srgbClr val="FFFFFF"/>
                  </a:solidFill>
                  <a:latin typeface="等线"/>
                  <a:cs typeface="等线"/>
                </a:rPr>
                <a:t>制</a:t>
              </a:r>
              <a:endParaRPr sz="1100" dirty="0">
                <a:latin typeface="等线"/>
                <a:cs typeface="等线"/>
              </a:endParaRPr>
            </a:p>
          </p:txBody>
        </p:sp>
        <p:sp>
          <p:nvSpPr>
            <p:cNvPr id="20" name="object 16">
              <a:extLst>
                <a:ext uri="{FF2B5EF4-FFF2-40B4-BE49-F238E27FC236}">
                  <a16:creationId xmlns:a16="http://schemas.microsoft.com/office/drawing/2014/main" id="{27825EB7-0458-4D75-B520-464724269C57}"/>
                </a:ext>
              </a:extLst>
            </p:cNvPr>
            <p:cNvSpPr/>
            <p:nvPr/>
          </p:nvSpPr>
          <p:spPr>
            <a:xfrm>
              <a:off x="8236889" y="1859661"/>
              <a:ext cx="853135" cy="3069767"/>
            </a:xfrm>
            <a:prstGeom prst="rect">
              <a:avLst/>
            </a:prstGeom>
            <a:blipFill>
              <a:blip r:embed="rId8" cstate="print"/>
              <a:stretch>
                <a:fillRect/>
              </a:stretch>
            </a:blipFill>
          </p:spPr>
          <p:txBody>
            <a:bodyPr wrap="square" lIns="0" tIns="0" rIns="0" bIns="0" rtlCol="0"/>
            <a:lstStyle/>
            <a:p>
              <a:endParaRPr/>
            </a:p>
          </p:txBody>
        </p:sp>
        <p:sp>
          <p:nvSpPr>
            <p:cNvPr id="21" name="object 17">
              <a:extLst>
                <a:ext uri="{FF2B5EF4-FFF2-40B4-BE49-F238E27FC236}">
                  <a16:creationId xmlns:a16="http://schemas.microsoft.com/office/drawing/2014/main" id="{63379979-9E96-42D2-ABFB-0CA6DB1DFAB8}"/>
                </a:ext>
              </a:extLst>
            </p:cNvPr>
            <p:cNvSpPr txBox="1"/>
            <p:nvPr/>
          </p:nvSpPr>
          <p:spPr>
            <a:xfrm>
              <a:off x="8446986" y="2455202"/>
              <a:ext cx="432434" cy="1842135"/>
            </a:xfrm>
            <a:prstGeom prst="rect">
              <a:avLst/>
            </a:prstGeom>
          </p:spPr>
          <p:txBody>
            <a:bodyPr vert="eaVert" wrap="square" lIns="0" tIns="0" rIns="0" bIns="0" rtlCol="0">
              <a:spAutoFit/>
            </a:bodyPr>
            <a:lstStyle/>
            <a:p>
              <a:pPr algn="ctr">
                <a:lnSpc>
                  <a:spcPct val="100000"/>
                </a:lnSpc>
              </a:pPr>
              <a:r>
                <a:rPr sz="1800" dirty="0">
                  <a:solidFill>
                    <a:srgbClr val="FFFFFF"/>
                  </a:solidFill>
                  <a:latin typeface="等线"/>
                  <a:cs typeface="等线"/>
                </a:rPr>
                <a:t>数据存储</a:t>
              </a:r>
              <a:endParaRPr sz="1800">
                <a:latin typeface="等线"/>
                <a:cs typeface="等线"/>
              </a:endParaRPr>
            </a:p>
            <a:p>
              <a:pPr algn="ctr">
                <a:lnSpc>
                  <a:spcPct val="100000"/>
                </a:lnSpc>
                <a:spcBef>
                  <a:spcPts val="290"/>
                </a:spcBef>
              </a:pPr>
              <a:r>
                <a:rPr sz="1100" spc="-5" dirty="0">
                  <a:solidFill>
                    <a:srgbClr val="FFFFFF"/>
                  </a:solidFill>
                  <a:latin typeface="等线"/>
                  <a:cs typeface="等线"/>
                </a:rPr>
                <a:t>浏览器中的一个轻量级数据</a:t>
              </a:r>
              <a:r>
                <a:rPr sz="1100" dirty="0">
                  <a:solidFill>
                    <a:srgbClr val="FFFFFF"/>
                  </a:solidFill>
                  <a:latin typeface="等线"/>
                  <a:cs typeface="等线"/>
                </a:rPr>
                <a:t>库</a:t>
              </a:r>
              <a:endParaRPr sz="1100">
                <a:latin typeface="等线"/>
                <a:cs typeface="等线"/>
              </a:endParaRPr>
            </a:p>
          </p:txBody>
        </p:sp>
        <p:sp>
          <p:nvSpPr>
            <p:cNvPr id="22" name="object 22">
              <a:extLst>
                <a:ext uri="{FF2B5EF4-FFF2-40B4-BE49-F238E27FC236}">
                  <a16:creationId xmlns:a16="http://schemas.microsoft.com/office/drawing/2014/main" id="{71E4F11A-49C3-4292-9E29-7D8DAEB117D9}"/>
                </a:ext>
              </a:extLst>
            </p:cNvPr>
            <p:cNvSpPr/>
            <p:nvPr/>
          </p:nvSpPr>
          <p:spPr>
            <a:xfrm>
              <a:off x="5063566" y="4654465"/>
              <a:ext cx="259079" cy="485140"/>
            </a:xfrm>
            <a:custGeom>
              <a:avLst/>
              <a:gdLst/>
              <a:ahLst/>
              <a:cxnLst/>
              <a:rect l="l" t="t" r="r" b="b"/>
              <a:pathLst>
                <a:path w="259079" h="485139">
                  <a:moveTo>
                    <a:pt x="193548" y="355091"/>
                  </a:moveTo>
                  <a:lnTo>
                    <a:pt x="64008" y="355091"/>
                  </a:lnTo>
                  <a:lnTo>
                    <a:pt x="64008" y="0"/>
                  </a:lnTo>
                  <a:lnTo>
                    <a:pt x="193548" y="0"/>
                  </a:lnTo>
                  <a:lnTo>
                    <a:pt x="193548" y="355091"/>
                  </a:lnTo>
                  <a:close/>
                </a:path>
                <a:path w="259079" h="485139">
                  <a:moveTo>
                    <a:pt x="129540" y="484632"/>
                  </a:moveTo>
                  <a:lnTo>
                    <a:pt x="0" y="355091"/>
                  </a:lnTo>
                  <a:lnTo>
                    <a:pt x="259079" y="355091"/>
                  </a:lnTo>
                  <a:lnTo>
                    <a:pt x="129540" y="484632"/>
                  </a:lnTo>
                  <a:close/>
                </a:path>
              </a:pathLst>
            </a:custGeom>
            <a:solidFill>
              <a:srgbClr val="83701F"/>
            </a:solidFill>
            <a:ln>
              <a:noFill/>
            </a:ln>
          </p:spPr>
          <p:txBody>
            <a:bodyPr wrap="square" lIns="0" tIns="0" rIns="0" bIns="0" rtlCol="0"/>
            <a:lstStyle/>
            <a:p>
              <a:endParaRPr/>
            </a:p>
          </p:txBody>
        </p:sp>
        <p:sp>
          <p:nvSpPr>
            <p:cNvPr id="23" name="object 24">
              <a:extLst>
                <a:ext uri="{FF2B5EF4-FFF2-40B4-BE49-F238E27FC236}">
                  <a16:creationId xmlns:a16="http://schemas.microsoft.com/office/drawing/2014/main" id="{46A66727-D519-4CB5-A2BA-BDC6D4130CBA}"/>
                </a:ext>
              </a:extLst>
            </p:cNvPr>
            <p:cNvSpPr/>
            <p:nvPr/>
          </p:nvSpPr>
          <p:spPr>
            <a:xfrm>
              <a:off x="6177979" y="4654792"/>
              <a:ext cx="259079" cy="485140"/>
            </a:xfrm>
            <a:custGeom>
              <a:avLst/>
              <a:gdLst/>
              <a:ahLst/>
              <a:cxnLst/>
              <a:rect l="l" t="t" r="r" b="b"/>
              <a:pathLst>
                <a:path w="259079" h="485139">
                  <a:moveTo>
                    <a:pt x="193548" y="355091"/>
                  </a:moveTo>
                  <a:lnTo>
                    <a:pt x="64007" y="355091"/>
                  </a:lnTo>
                  <a:lnTo>
                    <a:pt x="64007" y="0"/>
                  </a:lnTo>
                  <a:lnTo>
                    <a:pt x="193548" y="0"/>
                  </a:lnTo>
                  <a:lnTo>
                    <a:pt x="193548" y="355091"/>
                  </a:lnTo>
                  <a:close/>
                </a:path>
                <a:path w="259079" h="485139">
                  <a:moveTo>
                    <a:pt x="129540" y="484631"/>
                  </a:moveTo>
                  <a:lnTo>
                    <a:pt x="0" y="355091"/>
                  </a:lnTo>
                  <a:lnTo>
                    <a:pt x="259079" y="355091"/>
                  </a:lnTo>
                  <a:lnTo>
                    <a:pt x="129540" y="484631"/>
                  </a:lnTo>
                  <a:close/>
                </a:path>
              </a:pathLst>
            </a:custGeom>
            <a:solidFill>
              <a:srgbClr val="83701F"/>
            </a:solidFill>
          </p:spPr>
          <p:txBody>
            <a:bodyPr wrap="square" lIns="0" tIns="0" rIns="0" bIns="0" rtlCol="0"/>
            <a:lstStyle/>
            <a:p>
              <a:endParaRPr/>
            </a:p>
          </p:txBody>
        </p:sp>
        <p:sp>
          <p:nvSpPr>
            <p:cNvPr id="24" name="object 26">
              <a:extLst>
                <a:ext uri="{FF2B5EF4-FFF2-40B4-BE49-F238E27FC236}">
                  <a16:creationId xmlns:a16="http://schemas.microsoft.com/office/drawing/2014/main" id="{57F41890-E000-4132-A44D-E8A5632BD087}"/>
                </a:ext>
              </a:extLst>
            </p:cNvPr>
            <p:cNvSpPr/>
            <p:nvPr/>
          </p:nvSpPr>
          <p:spPr>
            <a:xfrm>
              <a:off x="7164007" y="4654792"/>
              <a:ext cx="260985" cy="485140"/>
            </a:xfrm>
            <a:custGeom>
              <a:avLst/>
              <a:gdLst/>
              <a:ahLst/>
              <a:cxnLst/>
              <a:rect l="l" t="t" r="r" b="b"/>
              <a:pathLst>
                <a:path w="260984" h="485139">
                  <a:moveTo>
                    <a:pt x="195072" y="355091"/>
                  </a:moveTo>
                  <a:lnTo>
                    <a:pt x="65532" y="355091"/>
                  </a:lnTo>
                  <a:lnTo>
                    <a:pt x="65532" y="0"/>
                  </a:lnTo>
                  <a:lnTo>
                    <a:pt x="195072" y="0"/>
                  </a:lnTo>
                  <a:lnTo>
                    <a:pt x="195072" y="355091"/>
                  </a:lnTo>
                  <a:close/>
                </a:path>
                <a:path w="260984" h="485139">
                  <a:moveTo>
                    <a:pt x="129540" y="484631"/>
                  </a:moveTo>
                  <a:lnTo>
                    <a:pt x="0" y="355091"/>
                  </a:lnTo>
                  <a:lnTo>
                    <a:pt x="260603" y="355091"/>
                  </a:lnTo>
                  <a:lnTo>
                    <a:pt x="129540" y="484631"/>
                  </a:lnTo>
                  <a:close/>
                </a:path>
              </a:pathLst>
            </a:custGeom>
            <a:solidFill>
              <a:srgbClr val="83701F"/>
            </a:solidFill>
            <a:ln>
              <a:noFill/>
            </a:ln>
          </p:spPr>
          <p:txBody>
            <a:bodyPr wrap="square" lIns="0" tIns="0" rIns="0" bIns="0" rtlCol="0"/>
            <a:lstStyle/>
            <a:p>
              <a:endParaRPr/>
            </a:p>
          </p:txBody>
        </p:sp>
        <p:sp>
          <p:nvSpPr>
            <p:cNvPr id="25" name="object 28">
              <a:extLst>
                <a:ext uri="{FF2B5EF4-FFF2-40B4-BE49-F238E27FC236}">
                  <a16:creationId xmlns:a16="http://schemas.microsoft.com/office/drawing/2014/main" id="{400B3DA6-04C0-4E61-85A3-F7D247362129}"/>
                </a:ext>
              </a:extLst>
            </p:cNvPr>
            <p:cNvSpPr/>
            <p:nvPr/>
          </p:nvSpPr>
          <p:spPr>
            <a:xfrm>
              <a:off x="7629552" y="2226544"/>
              <a:ext cx="259079" cy="2879090"/>
            </a:xfrm>
            <a:custGeom>
              <a:avLst/>
              <a:gdLst/>
              <a:ahLst/>
              <a:cxnLst/>
              <a:rect l="l" t="t" r="r" b="b"/>
              <a:pathLst>
                <a:path w="259079" h="2879090">
                  <a:moveTo>
                    <a:pt x="195072" y="2749296"/>
                  </a:moveTo>
                  <a:lnTo>
                    <a:pt x="65531" y="2749296"/>
                  </a:lnTo>
                  <a:lnTo>
                    <a:pt x="65531" y="0"/>
                  </a:lnTo>
                  <a:lnTo>
                    <a:pt x="195072" y="0"/>
                  </a:lnTo>
                  <a:lnTo>
                    <a:pt x="195072" y="2749296"/>
                  </a:lnTo>
                  <a:close/>
                </a:path>
                <a:path w="259079" h="2879090">
                  <a:moveTo>
                    <a:pt x="129539" y="2878836"/>
                  </a:moveTo>
                  <a:lnTo>
                    <a:pt x="0" y="2749296"/>
                  </a:lnTo>
                  <a:lnTo>
                    <a:pt x="259079" y="2749296"/>
                  </a:lnTo>
                  <a:lnTo>
                    <a:pt x="129539" y="2878836"/>
                  </a:lnTo>
                  <a:close/>
                </a:path>
              </a:pathLst>
            </a:custGeom>
            <a:solidFill>
              <a:srgbClr val="83701F"/>
            </a:solidFill>
            <a:ln>
              <a:noFill/>
            </a:ln>
          </p:spPr>
          <p:txBody>
            <a:bodyPr wrap="square" lIns="0" tIns="0" rIns="0" bIns="0" rtlCol="0"/>
            <a:lstStyle/>
            <a:p>
              <a:endParaRPr/>
            </a:p>
          </p:txBody>
        </p:sp>
        <p:sp>
          <p:nvSpPr>
            <p:cNvPr id="26" name="object 30">
              <a:extLst>
                <a:ext uri="{FF2B5EF4-FFF2-40B4-BE49-F238E27FC236}">
                  <a16:creationId xmlns:a16="http://schemas.microsoft.com/office/drawing/2014/main" id="{4FB5B477-D964-4A7F-85E0-1AF2A7BD5FED}"/>
                </a:ext>
              </a:extLst>
            </p:cNvPr>
            <p:cNvSpPr/>
            <p:nvPr/>
          </p:nvSpPr>
          <p:spPr>
            <a:xfrm>
              <a:off x="7487094" y="2990584"/>
              <a:ext cx="727075" cy="234950"/>
            </a:xfrm>
            <a:custGeom>
              <a:avLst/>
              <a:gdLst/>
              <a:ahLst/>
              <a:cxnLst/>
              <a:rect l="l" t="t" r="r" b="b"/>
              <a:pathLst>
                <a:path w="727075" h="234950">
                  <a:moveTo>
                    <a:pt x="608076" y="234696"/>
                  </a:moveTo>
                  <a:lnTo>
                    <a:pt x="608076" y="176784"/>
                  </a:lnTo>
                  <a:lnTo>
                    <a:pt x="0" y="176784"/>
                  </a:lnTo>
                  <a:lnTo>
                    <a:pt x="0" y="59436"/>
                  </a:lnTo>
                  <a:lnTo>
                    <a:pt x="608076" y="59436"/>
                  </a:lnTo>
                  <a:lnTo>
                    <a:pt x="608076" y="0"/>
                  </a:lnTo>
                  <a:lnTo>
                    <a:pt x="726948" y="117348"/>
                  </a:lnTo>
                  <a:lnTo>
                    <a:pt x="608076" y="234696"/>
                  </a:lnTo>
                  <a:close/>
                </a:path>
              </a:pathLst>
            </a:custGeom>
            <a:solidFill>
              <a:srgbClr val="83701F"/>
            </a:solidFill>
          </p:spPr>
          <p:txBody>
            <a:bodyPr wrap="square" lIns="0" tIns="0" rIns="0" bIns="0" rtlCol="0"/>
            <a:lstStyle/>
            <a:p>
              <a:endParaRPr/>
            </a:p>
          </p:txBody>
        </p:sp>
        <p:sp>
          <p:nvSpPr>
            <p:cNvPr id="27" name="object 22">
              <a:extLst>
                <a:ext uri="{FF2B5EF4-FFF2-40B4-BE49-F238E27FC236}">
                  <a16:creationId xmlns:a16="http://schemas.microsoft.com/office/drawing/2014/main" id="{EC481F05-5588-44B1-95C3-21EEE6106ADE}"/>
                </a:ext>
              </a:extLst>
            </p:cNvPr>
            <p:cNvSpPr/>
            <p:nvPr/>
          </p:nvSpPr>
          <p:spPr>
            <a:xfrm>
              <a:off x="6345097" y="3470816"/>
              <a:ext cx="259079" cy="485140"/>
            </a:xfrm>
            <a:custGeom>
              <a:avLst/>
              <a:gdLst/>
              <a:ahLst/>
              <a:cxnLst/>
              <a:rect l="l" t="t" r="r" b="b"/>
              <a:pathLst>
                <a:path w="259079" h="485139">
                  <a:moveTo>
                    <a:pt x="193548" y="355091"/>
                  </a:moveTo>
                  <a:lnTo>
                    <a:pt x="64008" y="355091"/>
                  </a:lnTo>
                  <a:lnTo>
                    <a:pt x="64008" y="0"/>
                  </a:lnTo>
                  <a:lnTo>
                    <a:pt x="193548" y="0"/>
                  </a:lnTo>
                  <a:lnTo>
                    <a:pt x="193548" y="355091"/>
                  </a:lnTo>
                  <a:close/>
                </a:path>
                <a:path w="259079" h="485139">
                  <a:moveTo>
                    <a:pt x="129540" y="484632"/>
                  </a:moveTo>
                  <a:lnTo>
                    <a:pt x="0" y="355091"/>
                  </a:lnTo>
                  <a:lnTo>
                    <a:pt x="259079" y="355091"/>
                  </a:lnTo>
                  <a:lnTo>
                    <a:pt x="129540" y="484632"/>
                  </a:lnTo>
                  <a:close/>
                </a:path>
              </a:pathLst>
            </a:custGeom>
            <a:solidFill>
              <a:srgbClr val="83701F"/>
            </a:solidFill>
            <a:ln>
              <a:noFill/>
            </a:ln>
          </p:spPr>
          <p:txBody>
            <a:bodyPr wrap="square" lIns="0" tIns="0" rIns="0" bIns="0" rtlCol="0"/>
            <a:lstStyle/>
            <a:p>
              <a:endParaRPr/>
            </a:p>
          </p:txBody>
        </p:sp>
        <p:sp>
          <p:nvSpPr>
            <p:cNvPr id="28" name="object 22">
              <a:extLst>
                <a:ext uri="{FF2B5EF4-FFF2-40B4-BE49-F238E27FC236}">
                  <a16:creationId xmlns:a16="http://schemas.microsoft.com/office/drawing/2014/main" id="{4FA4AA9B-A5CC-4EC4-9DE5-1BA712C9B024}"/>
                </a:ext>
              </a:extLst>
            </p:cNvPr>
            <p:cNvSpPr/>
            <p:nvPr/>
          </p:nvSpPr>
          <p:spPr>
            <a:xfrm>
              <a:off x="6423660" y="2323002"/>
              <a:ext cx="259079" cy="485140"/>
            </a:xfrm>
            <a:custGeom>
              <a:avLst/>
              <a:gdLst/>
              <a:ahLst/>
              <a:cxnLst/>
              <a:rect l="l" t="t" r="r" b="b"/>
              <a:pathLst>
                <a:path w="259079" h="485139">
                  <a:moveTo>
                    <a:pt x="193548" y="355091"/>
                  </a:moveTo>
                  <a:lnTo>
                    <a:pt x="64008" y="355091"/>
                  </a:lnTo>
                  <a:lnTo>
                    <a:pt x="64008" y="0"/>
                  </a:lnTo>
                  <a:lnTo>
                    <a:pt x="193548" y="0"/>
                  </a:lnTo>
                  <a:lnTo>
                    <a:pt x="193548" y="355091"/>
                  </a:lnTo>
                  <a:close/>
                </a:path>
                <a:path w="259079" h="485139">
                  <a:moveTo>
                    <a:pt x="129540" y="484632"/>
                  </a:moveTo>
                  <a:lnTo>
                    <a:pt x="0" y="355091"/>
                  </a:lnTo>
                  <a:lnTo>
                    <a:pt x="259079" y="355091"/>
                  </a:lnTo>
                  <a:lnTo>
                    <a:pt x="129540" y="484632"/>
                  </a:lnTo>
                  <a:close/>
                </a:path>
              </a:pathLst>
            </a:custGeom>
            <a:solidFill>
              <a:srgbClr val="83701F"/>
            </a:solidFill>
            <a:ln>
              <a:noFill/>
            </a:ln>
          </p:spPr>
          <p:txBody>
            <a:bodyPr wrap="square" lIns="0" tIns="0" rIns="0" bIns="0" rtlCol="0"/>
            <a:lstStyle/>
            <a:p>
              <a:endParaRPr/>
            </a:p>
          </p:txBody>
        </p:sp>
      </p:grpSp>
      <p:pic>
        <p:nvPicPr>
          <p:cNvPr id="29" name="图片 28">
            <a:extLst>
              <a:ext uri="{FF2B5EF4-FFF2-40B4-BE49-F238E27FC236}">
                <a16:creationId xmlns:a16="http://schemas.microsoft.com/office/drawing/2014/main" id="{FC21B6CD-CDD3-47F4-9B54-B0F92F8E38EE}"/>
              </a:ext>
            </a:extLst>
          </p:cNvPr>
          <p:cNvPicPr>
            <a:picLocks noChangeAspect="1"/>
          </p:cNvPicPr>
          <p:nvPr/>
        </p:nvPicPr>
        <p:blipFill>
          <a:blip r:embed="rId9"/>
          <a:stretch>
            <a:fillRect/>
          </a:stretch>
        </p:blipFill>
        <p:spPr>
          <a:xfrm>
            <a:off x="597124" y="5056978"/>
            <a:ext cx="7647284" cy="1073947"/>
          </a:xfrm>
          <a:prstGeom prst="rect">
            <a:avLst/>
          </a:prstGeom>
        </p:spPr>
      </p:pic>
    </p:spTree>
    <p:extLst>
      <p:ext uri="{BB962C8B-B14F-4D97-AF65-F5344CB8AC3E}">
        <p14:creationId xmlns:p14="http://schemas.microsoft.com/office/powerpoint/2010/main" val="374858355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C226-472A-441C-AE9B-8E637ECE8834}"/>
              </a:ext>
            </a:extLst>
          </p:cNvPr>
          <p:cNvSpPr>
            <a:spLocks noGrp="1"/>
          </p:cNvSpPr>
          <p:nvPr>
            <p:ph type="title"/>
          </p:nvPr>
        </p:nvSpPr>
        <p:spPr/>
        <p:txBody>
          <a:bodyPr/>
          <a:lstStyle/>
          <a:p>
            <a:r>
              <a:rPr lang="zh-CN" altLang="en-US" dirty="0"/>
              <a:t>多路复用与 </a:t>
            </a:r>
            <a:r>
              <a:rPr lang="en-US" altLang="zh-CN" dirty="0"/>
              <a:t>TCP </a:t>
            </a:r>
            <a:r>
              <a:rPr lang="zh-CN" altLang="en-US" dirty="0"/>
              <a:t>的队头阻塞问题</a:t>
            </a:r>
          </a:p>
        </p:txBody>
      </p:sp>
      <p:sp>
        <p:nvSpPr>
          <p:cNvPr id="5" name="灯片编号占位符 4">
            <a:extLst>
              <a:ext uri="{FF2B5EF4-FFF2-40B4-BE49-F238E27FC236}">
                <a16:creationId xmlns:a16="http://schemas.microsoft.com/office/drawing/2014/main" id="{5A8C57EA-5A4F-4D03-92F8-7C058927AFD6}"/>
              </a:ext>
            </a:extLst>
          </p:cNvPr>
          <p:cNvSpPr>
            <a:spLocks noGrp="1"/>
          </p:cNvSpPr>
          <p:nvPr>
            <p:ph type="sldNum" sz="quarter" idx="12"/>
          </p:nvPr>
        </p:nvSpPr>
        <p:spPr/>
        <p:txBody>
          <a:bodyPr/>
          <a:lstStyle/>
          <a:p>
            <a:fld id="{E8A7F1D9-56D8-4467-AA6E-8565E4E11955}" type="slidenum">
              <a:rPr lang="en-US" altLang="zh-CN" smtClean="0"/>
              <a:pPr/>
              <a:t>50</a:t>
            </a:fld>
            <a:endParaRPr lang="en-US" altLang="zh-CN"/>
          </a:p>
        </p:txBody>
      </p:sp>
      <p:sp>
        <p:nvSpPr>
          <p:cNvPr id="6" name="object 3">
            <a:extLst>
              <a:ext uri="{FF2B5EF4-FFF2-40B4-BE49-F238E27FC236}">
                <a16:creationId xmlns:a16="http://schemas.microsoft.com/office/drawing/2014/main" id="{C82DB82F-FBC3-439D-9C5C-9DB399EC338B}"/>
              </a:ext>
            </a:extLst>
          </p:cNvPr>
          <p:cNvSpPr txBox="1">
            <a:spLocks noGrp="1"/>
          </p:cNvSpPr>
          <p:nvPr>
            <p:ph idx="1"/>
          </p:nvPr>
        </p:nvSpPr>
        <p:spPr>
          <a:xfrm>
            <a:off x="457200" y="1263749"/>
            <a:ext cx="8229600" cy="307777"/>
          </a:xfrm>
          <a:prstGeom prst="rect">
            <a:avLst/>
          </a:prstGeom>
        </p:spPr>
        <p:txBody>
          <a:bodyPr vert="horz" wrap="square" lIns="0" tIns="0" rIns="0" bIns="0" rtlCol="0">
            <a:spAutoFit/>
          </a:bodyPr>
          <a:lstStyle/>
          <a:p>
            <a:pPr marL="12700">
              <a:lnSpc>
                <a:spcPct val="100000"/>
              </a:lnSpc>
              <a:tabLst>
                <a:tab pos="240665" algn="l"/>
              </a:tabLst>
            </a:pPr>
            <a:r>
              <a:rPr sz="2000" dirty="0" err="1">
                <a:latin typeface="微软雅黑"/>
                <a:cs typeface="微软雅黑"/>
              </a:rPr>
              <a:t>资源的有序到</a:t>
            </a:r>
            <a:r>
              <a:rPr sz="2000" spc="5" dirty="0" err="1">
                <a:latin typeface="微软雅黑"/>
                <a:cs typeface="微软雅黑"/>
              </a:rPr>
              <a:t>达</a:t>
            </a:r>
            <a:endParaRPr sz="2000" dirty="0">
              <a:latin typeface="微软雅黑"/>
              <a:cs typeface="微软雅黑"/>
            </a:endParaRPr>
          </a:p>
        </p:txBody>
      </p:sp>
      <p:sp>
        <p:nvSpPr>
          <p:cNvPr id="7" name="object 4">
            <a:extLst>
              <a:ext uri="{FF2B5EF4-FFF2-40B4-BE49-F238E27FC236}">
                <a16:creationId xmlns:a16="http://schemas.microsoft.com/office/drawing/2014/main" id="{C0BF1C67-6A85-49D2-8D31-53E01DC6D853}"/>
              </a:ext>
            </a:extLst>
          </p:cNvPr>
          <p:cNvSpPr/>
          <p:nvPr/>
        </p:nvSpPr>
        <p:spPr>
          <a:xfrm>
            <a:off x="1046989" y="1559870"/>
            <a:ext cx="7485451" cy="1479475"/>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2ABF9812-180E-4D2D-8359-DE24ED6552BF}"/>
              </a:ext>
            </a:extLst>
          </p:cNvPr>
          <p:cNvSpPr/>
          <p:nvPr/>
        </p:nvSpPr>
        <p:spPr>
          <a:xfrm>
            <a:off x="1046989" y="2972346"/>
            <a:ext cx="7095744" cy="1479475"/>
          </a:xfrm>
          <a:prstGeom prst="rect">
            <a:avLst/>
          </a:prstGeom>
          <a:blipFill>
            <a:blip r:embed="rId3" cstate="print"/>
            <a:stretch>
              <a:fillRect/>
            </a:stretch>
          </a:blipFill>
        </p:spPr>
        <p:txBody>
          <a:bodyPr wrap="square" lIns="0" tIns="0" rIns="0" bIns="0" rtlCol="0"/>
          <a:lstStyle/>
          <a:p>
            <a:endParaRPr/>
          </a:p>
        </p:txBody>
      </p:sp>
      <p:sp>
        <p:nvSpPr>
          <p:cNvPr id="9" name="矩形 8">
            <a:extLst>
              <a:ext uri="{FF2B5EF4-FFF2-40B4-BE49-F238E27FC236}">
                <a16:creationId xmlns:a16="http://schemas.microsoft.com/office/drawing/2014/main" id="{854CAD4F-D06D-484B-931B-301E8618B816}"/>
              </a:ext>
            </a:extLst>
          </p:cNvPr>
          <p:cNvSpPr/>
          <p:nvPr/>
        </p:nvSpPr>
        <p:spPr>
          <a:xfrm>
            <a:off x="755576" y="4581128"/>
            <a:ext cx="1368152" cy="369332"/>
          </a:xfrm>
          <a:prstGeom prst="rect">
            <a:avLst/>
          </a:prstGeom>
        </p:spPr>
        <p:txBody>
          <a:bodyPr wrap="square">
            <a:spAutoFit/>
          </a:bodyPr>
          <a:lstStyle/>
          <a:p>
            <a:r>
              <a:rPr lang="en-US" altLang="zh-CN" b="1" spc="-5" dirty="0">
                <a:solidFill>
                  <a:srgbClr val="FF0000"/>
                </a:solidFill>
                <a:latin typeface="微软雅黑 Light"/>
                <a:cs typeface="微软雅黑 Light"/>
              </a:rPr>
              <a:t>H</a:t>
            </a:r>
            <a:r>
              <a:rPr lang="en-US" altLang="zh-CN" b="1" spc="100" dirty="0">
                <a:solidFill>
                  <a:srgbClr val="FF0000"/>
                </a:solidFill>
                <a:latin typeface="微软雅黑 Light"/>
                <a:cs typeface="微软雅黑 Light"/>
              </a:rPr>
              <a:t>T</a:t>
            </a:r>
            <a:r>
              <a:rPr lang="en-US" altLang="zh-CN" b="1" dirty="0">
                <a:solidFill>
                  <a:srgbClr val="FF0000"/>
                </a:solidFill>
                <a:latin typeface="微软雅黑 Light"/>
                <a:cs typeface="微软雅黑 Light"/>
              </a:rPr>
              <a:t>T</a:t>
            </a:r>
            <a:r>
              <a:rPr lang="en-US" altLang="zh-CN" b="1" spc="-5" dirty="0">
                <a:solidFill>
                  <a:srgbClr val="FF0000"/>
                </a:solidFill>
                <a:latin typeface="微软雅黑 Light"/>
                <a:cs typeface="微软雅黑 Light"/>
              </a:rPr>
              <a:t>P3</a:t>
            </a:r>
            <a:endParaRPr lang="zh-CN" altLang="en-US" b="1" dirty="0">
              <a:solidFill>
                <a:srgbClr val="FF0000"/>
              </a:solidFill>
            </a:endParaRPr>
          </a:p>
        </p:txBody>
      </p:sp>
      <p:sp>
        <p:nvSpPr>
          <p:cNvPr id="10" name="object 4">
            <a:extLst>
              <a:ext uri="{FF2B5EF4-FFF2-40B4-BE49-F238E27FC236}">
                <a16:creationId xmlns:a16="http://schemas.microsoft.com/office/drawing/2014/main" id="{1DBD6B15-F158-4AC3-A452-5473096C98CD}"/>
              </a:ext>
            </a:extLst>
          </p:cNvPr>
          <p:cNvSpPr/>
          <p:nvPr/>
        </p:nvSpPr>
        <p:spPr>
          <a:xfrm>
            <a:off x="1924050" y="4373782"/>
            <a:ext cx="6762750" cy="1715968"/>
          </a:xfrm>
          <a:prstGeom prst="rect">
            <a:avLst/>
          </a:prstGeom>
          <a:blipFill>
            <a:blip r:embed="rId4" cstate="print"/>
            <a:stretch>
              <a:fillRect/>
            </a:stretch>
          </a:blipFill>
        </p:spPr>
        <p:txBody>
          <a:bodyPr wrap="square" lIns="0" tIns="0" rIns="0" bIns="0" rtlCol="0"/>
          <a:lstStyle/>
          <a:p>
            <a:endParaRPr/>
          </a:p>
        </p:txBody>
      </p:sp>
      <p:sp>
        <p:nvSpPr>
          <p:cNvPr id="11" name="矩形 10">
            <a:extLst>
              <a:ext uri="{FF2B5EF4-FFF2-40B4-BE49-F238E27FC236}">
                <a16:creationId xmlns:a16="http://schemas.microsoft.com/office/drawing/2014/main" id="{DAB4600D-2F4A-462E-8BC9-8449F5A59E0B}"/>
              </a:ext>
            </a:extLst>
          </p:cNvPr>
          <p:cNvSpPr/>
          <p:nvPr/>
        </p:nvSpPr>
        <p:spPr>
          <a:xfrm>
            <a:off x="755576" y="4927660"/>
            <a:ext cx="758541" cy="369332"/>
          </a:xfrm>
          <a:prstGeom prst="rect">
            <a:avLst/>
          </a:prstGeom>
        </p:spPr>
        <p:txBody>
          <a:bodyPr wrap="none">
            <a:spAutoFit/>
          </a:bodyPr>
          <a:lstStyle/>
          <a:p>
            <a:r>
              <a:rPr lang="en-US" altLang="zh-CN" b="1" dirty="0">
                <a:solidFill>
                  <a:srgbClr val="0070C0"/>
                </a:solidFill>
              </a:rPr>
              <a:t>Q</a:t>
            </a:r>
            <a:r>
              <a:rPr lang="en-US" altLang="zh-CN" b="1" spc="-5" dirty="0">
                <a:solidFill>
                  <a:srgbClr val="0070C0"/>
                </a:solidFill>
              </a:rPr>
              <a:t>U</a:t>
            </a:r>
            <a:r>
              <a:rPr lang="en-US" altLang="zh-CN" b="1" spc="-10" dirty="0">
                <a:solidFill>
                  <a:srgbClr val="0070C0"/>
                </a:solidFill>
              </a:rPr>
              <a:t>IC</a:t>
            </a:r>
            <a:endParaRPr lang="zh-CN" altLang="en-US" b="1" dirty="0">
              <a:solidFill>
                <a:srgbClr val="0070C0"/>
              </a:solidFill>
            </a:endParaRPr>
          </a:p>
        </p:txBody>
      </p:sp>
    </p:spTree>
    <p:extLst>
      <p:ext uri="{BB962C8B-B14F-4D97-AF65-F5344CB8AC3E}">
        <p14:creationId xmlns:p14="http://schemas.microsoft.com/office/powerpoint/2010/main" val="30724494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4638"/>
            <a:ext cx="8229600" cy="1426170"/>
          </a:xfrm>
        </p:spPr>
        <p:txBody>
          <a:bodyPr/>
          <a:lstStyle/>
          <a:p>
            <a:pPr eaLnBrk="1" hangingPunct="1"/>
            <a:r>
              <a:rPr lang="en-US" altLang="zh-CN" dirty="0">
                <a:latin typeface="Times New Roman" pitchFamily="18" charset="0"/>
              </a:rPr>
              <a:t>12.2  Web</a:t>
            </a:r>
            <a:r>
              <a:rPr lang="zh-CN" altLang="en-US" dirty="0">
                <a:latin typeface="Times New Roman" pitchFamily="18" charset="0"/>
              </a:rPr>
              <a:t>安全的实现方法</a:t>
            </a:r>
            <a:br>
              <a:rPr lang="en-US" altLang="zh-CN" dirty="0">
                <a:latin typeface="Times New Roman" pitchFamily="18" charset="0"/>
              </a:rPr>
            </a:br>
            <a:r>
              <a:rPr lang="zh-CN" altLang="en-US" sz="3200" dirty="0">
                <a:latin typeface="Times New Roman" pitchFamily="18" charset="0"/>
              </a:rPr>
              <a:t>基于网络层实现</a:t>
            </a:r>
            <a:r>
              <a:rPr lang="en-US" altLang="zh-CN" sz="3200" dirty="0">
                <a:latin typeface="Times New Roman" pitchFamily="18" charset="0"/>
              </a:rPr>
              <a:t>Web</a:t>
            </a:r>
            <a:r>
              <a:rPr lang="zh-CN" altLang="en-US" sz="3200" dirty="0">
                <a:latin typeface="Times New Roman" pitchFamily="18" charset="0"/>
              </a:rPr>
              <a:t>安全</a:t>
            </a:r>
            <a:r>
              <a:rPr lang="zh-CN" altLang="en-US" sz="3200" dirty="0"/>
              <a:t> </a:t>
            </a:r>
          </a:p>
        </p:txBody>
      </p:sp>
      <p:graphicFrame>
        <p:nvGraphicFramePr>
          <p:cNvPr id="6394" name="Group 250"/>
          <p:cNvGraphicFramePr>
            <a:graphicFrameLocks noGrp="1"/>
          </p:cNvGraphicFramePr>
          <p:nvPr>
            <p:ph sz="half" idx="1"/>
            <p:extLst>
              <p:ext uri="{D42A27DB-BD31-4B8C-83A1-F6EECF244321}">
                <p14:modId xmlns:p14="http://schemas.microsoft.com/office/powerpoint/2010/main" val="4072604457"/>
              </p:ext>
            </p:extLst>
          </p:nvPr>
        </p:nvGraphicFramePr>
        <p:xfrm>
          <a:off x="2692400" y="1841376"/>
          <a:ext cx="3751263" cy="1371600"/>
        </p:xfrm>
        <a:graphic>
          <a:graphicData uri="http://schemas.openxmlformats.org/drawingml/2006/table">
            <a:tbl>
              <a:tblPr/>
              <a:tblGrid>
                <a:gridCol w="1230313">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tblGrid>
              <a:tr h="388938">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gridSpan="3">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12750">
                <a:tc gridSpan="3">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IP/</a:t>
                      </a:r>
                      <a:r>
                        <a:rPr kumimoji="0" lang="en-US" altLang="zh-CN" sz="2400" b="1"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IPSec</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16401" name="日期占位符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4368BED-632B-4658-BD83-ACEBA67D3F1D}"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6402" name="灯片编号占位符 6"/>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3550D43-BC03-4C9F-ACEF-BABE763CA478}"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51</a:t>
            </a:fld>
            <a:endParaRPr lang="en-US" altLang="zh-CN" sz="1000" b="0">
              <a:solidFill>
                <a:schemeClr val="bg1"/>
              </a:solidFill>
              <a:latin typeface="Verdana" pitchFamily="34" charset="0"/>
              <a:ea typeface="宋体" pitchFamily="2" charset="-122"/>
            </a:endParaRPr>
          </a:p>
        </p:txBody>
      </p:sp>
      <p:sp>
        <p:nvSpPr>
          <p:cNvPr id="16403" name="Line 166"/>
          <p:cNvSpPr>
            <a:spLocks noChangeShapeType="1"/>
          </p:cNvSpPr>
          <p:nvPr/>
        </p:nvSpPr>
        <p:spPr bwMode="auto">
          <a:xfrm>
            <a:off x="4457700" y="31099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Line 167"/>
          <p:cNvSpPr>
            <a:spLocks noChangeShapeType="1"/>
          </p:cNvSpPr>
          <p:nvPr/>
        </p:nvSpPr>
        <p:spPr bwMode="auto">
          <a:xfrm>
            <a:off x="4457700" y="33385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Line 168"/>
          <p:cNvSpPr>
            <a:spLocks noChangeShapeType="1"/>
          </p:cNvSpPr>
          <p:nvPr/>
        </p:nvSpPr>
        <p:spPr bwMode="auto">
          <a:xfrm>
            <a:off x="5029200" y="33385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251"/>
          <p:cNvSpPr>
            <a:spLocks noChangeArrowheads="1"/>
          </p:cNvSpPr>
          <p:nvPr/>
        </p:nvSpPr>
        <p:spPr bwMode="auto">
          <a:xfrm>
            <a:off x="457200" y="3500438"/>
            <a:ext cx="82296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lnSpc>
                <a:spcPct val="90000"/>
              </a:lnSpc>
              <a:buClrTx/>
              <a:buFontTx/>
              <a:buNone/>
            </a:pPr>
            <a:r>
              <a:rPr lang="en-US" altLang="zh-CN">
                <a:latin typeface="Times New Roman" pitchFamily="18" charset="0"/>
                <a:ea typeface="宋体" pitchFamily="2" charset="-122"/>
              </a:rPr>
              <a:t>IPSec</a:t>
            </a:r>
            <a:r>
              <a:rPr lang="zh-CN" altLang="en-US">
                <a:latin typeface="Times New Roman" pitchFamily="18" charset="0"/>
                <a:ea typeface="宋体" pitchFamily="2" charset="-122"/>
              </a:rPr>
              <a:t>提供端到端的安全机制，是一个通用解决方案。</a:t>
            </a:r>
          </a:p>
          <a:p>
            <a:pPr eaLnBrk="1" hangingPunct="1">
              <a:lnSpc>
                <a:spcPct val="90000"/>
              </a:lnSpc>
              <a:buClrTx/>
              <a:buFontTx/>
              <a:buNone/>
            </a:pPr>
            <a:endParaRPr lang="zh-CN" altLang="en-US">
              <a:latin typeface="Times New Roman" pitchFamily="18" charset="0"/>
              <a:ea typeface="宋体" pitchFamily="2" charset="-122"/>
            </a:endParaRPr>
          </a:p>
          <a:p>
            <a:pPr eaLnBrk="1" hangingPunct="1">
              <a:lnSpc>
                <a:spcPct val="90000"/>
              </a:lnSpc>
              <a:buClrTx/>
              <a:buFontTx/>
              <a:buNone/>
            </a:pPr>
            <a:r>
              <a:rPr lang="zh-CN" altLang="en-US">
                <a:latin typeface="Times New Roman" pitchFamily="18" charset="0"/>
                <a:ea typeface="宋体" pitchFamily="2" charset="-122"/>
              </a:rPr>
              <a:t>各种应用程序不需修改就可享用</a:t>
            </a:r>
            <a:r>
              <a:rPr lang="en-US" altLang="zh-CN">
                <a:latin typeface="Times New Roman" pitchFamily="18" charset="0"/>
                <a:ea typeface="宋体" pitchFamily="2" charset="-122"/>
              </a:rPr>
              <a:t>IPSec</a:t>
            </a:r>
            <a:r>
              <a:rPr lang="zh-CN" altLang="en-US">
                <a:latin typeface="Times New Roman" pitchFamily="18" charset="0"/>
                <a:ea typeface="宋体" pitchFamily="2" charset="-122"/>
              </a:rPr>
              <a:t>提供的安全机制，也减少了安全漏洞的产生。</a:t>
            </a:r>
            <a:r>
              <a:rPr lang="zh-CN" altLang="en-US" b="0">
                <a:latin typeface="Times New Roman" pitchFamily="18" charset="0"/>
                <a:ea typeface="宋体" pitchFamily="2" charset="-122"/>
              </a:rPr>
              <a:t>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a:latin typeface="Times New Roman" pitchFamily="18" charset="0"/>
              </a:rPr>
              <a:t>基于传输层实现</a:t>
            </a:r>
            <a:r>
              <a:rPr lang="en-US" altLang="zh-CN">
                <a:latin typeface="Times New Roman" pitchFamily="18" charset="0"/>
              </a:rPr>
              <a:t>Web</a:t>
            </a:r>
            <a:r>
              <a:rPr lang="zh-CN" altLang="en-US">
                <a:latin typeface="Times New Roman" pitchFamily="18" charset="0"/>
              </a:rPr>
              <a:t>安全</a:t>
            </a:r>
            <a:r>
              <a:rPr lang="zh-CN" altLang="en-US"/>
              <a:t> </a:t>
            </a:r>
          </a:p>
        </p:txBody>
      </p:sp>
      <p:graphicFrame>
        <p:nvGraphicFramePr>
          <p:cNvPr id="68636" name="Group 28"/>
          <p:cNvGraphicFramePr>
            <a:graphicFrameLocks noGrp="1"/>
          </p:cNvGraphicFramePr>
          <p:nvPr>
            <p:ph type="tbl" idx="1"/>
          </p:nvPr>
        </p:nvGraphicFramePr>
        <p:xfrm>
          <a:off x="2689225" y="1600200"/>
          <a:ext cx="3754438" cy="1828800"/>
        </p:xfrm>
        <a:graphic>
          <a:graphicData uri="http://schemas.openxmlformats.org/drawingml/2006/table">
            <a:tbl>
              <a:tblPr/>
              <a:tblGrid>
                <a:gridCol w="130651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388938">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0663">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TLS</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96850">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17500">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IP</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17427"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9A4594E-4B65-46A5-815F-4AD27B99F5E4}"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742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8F9D451-0C1A-4C5E-A8A8-271933E278C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52</a:t>
            </a:fld>
            <a:endParaRPr lang="en-US" altLang="zh-CN" sz="1000" b="0">
              <a:solidFill>
                <a:schemeClr val="bg1"/>
              </a:solidFill>
              <a:latin typeface="Verdana" pitchFamily="34" charset="0"/>
              <a:ea typeface="宋体" pitchFamily="2" charset="-122"/>
            </a:endParaRPr>
          </a:p>
        </p:txBody>
      </p:sp>
      <p:sp>
        <p:nvSpPr>
          <p:cNvPr id="17429" name="Rectangle 29"/>
          <p:cNvSpPr>
            <a:spLocks noChangeArrowheads="1"/>
          </p:cNvSpPr>
          <p:nvPr/>
        </p:nvSpPr>
        <p:spPr bwMode="auto">
          <a:xfrm>
            <a:off x="457200" y="3860800"/>
            <a:ext cx="822960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lnSpc>
                <a:spcPct val="90000"/>
              </a:lnSpc>
              <a:buClrTx/>
              <a:buFontTx/>
              <a:buNone/>
            </a:pPr>
            <a:r>
              <a:rPr lang="en-US" altLang="zh-CN" dirty="0">
                <a:latin typeface="Times New Roman" pitchFamily="18" charset="0"/>
                <a:ea typeface="宋体" pitchFamily="2" charset="-122"/>
              </a:rPr>
              <a:t>SSL</a:t>
            </a:r>
            <a:r>
              <a:rPr lang="zh-CN" altLang="en-US" dirty="0">
                <a:latin typeface="Times New Roman" pitchFamily="18" charset="0"/>
                <a:ea typeface="宋体" pitchFamily="2" charset="-122"/>
              </a:rPr>
              <a:t>或</a:t>
            </a:r>
            <a:r>
              <a:rPr lang="en-US" altLang="zh-CN" dirty="0">
                <a:latin typeface="Times New Roman" pitchFamily="18" charset="0"/>
                <a:ea typeface="宋体" pitchFamily="2" charset="-122"/>
              </a:rPr>
              <a:t>TLS</a:t>
            </a:r>
            <a:r>
              <a:rPr lang="zh-CN" altLang="en-US" dirty="0">
                <a:latin typeface="Times New Roman" pitchFamily="18" charset="0"/>
                <a:ea typeface="宋体" pitchFamily="2" charset="-122"/>
              </a:rPr>
              <a:t>可作为基础协议栈的组成部分，对应用透明；也可直接嵌入到浏览器中使用。</a:t>
            </a:r>
          </a:p>
          <a:p>
            <a:pPr eaLnBrk="1" hangingPunct="1">
              <a:lnSpc>
                <a:spcPct val="90000"/>
              </a:lnSpc>
              <a:buClrTx/>
              <a:buFontTx/>
              <a:buNone/>
            </a:pPr>
            <a:endParaRPr lang="zh-CN" altLang="en-US" dirty="0">
              <a:latin typeface="Times New Roman" pitchFamily="18" charset="0"/>
              <a:ea typeface="宋体" pitchFamily="2" charset="-122"/>
            </a:endParaRPr>
          </a:p>
          <a:p>
            <a:pPr eaLnBrk="1" hangingPunct="1">
              <a:lnSpc>
                <a:spcPct val="90000"/>
              </a:lnSpc>
              <a:buClrTx/>
              <a:buFontTx/>
              <a:buNone/>
            </a:pPr>
            <a:r>
              <a:rPr lang="zh-CN" altLang="en-US" dirty="0">
                <a:latin typeface="Times New Roman" pitchFamily="18" charset="0"/>
                <a:ea typeface="宋体" pitchFamily="2" charset="-122"/>
              </a:rPr>
              <a:t>使用</a:t>
            </a:r>
            <a:r>
              <a:rPr lang="en-US" altLang="zh-CN" dirty="0">
                <a:latin typeface="Times New Roman" pitchFamily="18" charset="0"/>
                <a:ea typeface="宋体" pitchFamily="2" charset="-122"/>
              </a:rPr>
              <a:t>SSL</a:t>
            </a:r>
            <a:r>
              <a:rPr lang="zh-CN" altLang="en-US" dirty="0">
                <a:latin typeface="Times New Roman" pitchFamily="18" charset="0"/>
                <a:ea typeface="宋体" pitchFamily="2" charset="-122"/>
              </a:rPr>
              <a:t>或</a:t>
            </a:r>
            <a:r>
              <a:rPr lang="en-US" altLang="zh-CN" dirty="0">
                <a:latin typeface="Times New Roman" pitchFamily="18" charset="0"/>
                <a:ea typeface="宋体" pitchFamily="2" charset="-122"/>
              </a:rPr>
              <a:t>TLS</a:t>
            </a:r>
            <a:r>
              <a:rPr lang="zh-CN" altLang="en-US" dirty="0">
                <a:latin typeface="Times New Roman" pitchFamily="18" charset="0"/>
                <a:ea typeface="宋体" pitchFamily="2" charset="-122"/>
              </a:rPr>
              <a:t>后，传送的应用层数据会被加密，从而保证通信的安全。</a:t>
            </a:r>
            <a:r>
              <a:rPr lang="zh-CN" altLang="en-US" b="0" dirty="0">
                <a:latin typeface="Times New Roman" pitchFamily="18" charset="0"/>
                <a:ea typeface="宋体" pitchFamily="2" charset="-122"/>
              </a:rPr>
              <a:t>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a:latin typeface="Times New Roman" pitchFamily="18" charset="0"/>
              </a:rPr>
              <a:t>基于应用层实现</a:t>
            </a:r>
            <a:r>
              <a:rPr lang="en-US" altLang="zh-CN">
                <a:latin typeface="Times New Roman" pitchFamily="18" charset="0"/>
              </a:rPr>
              <a:t>Web</a:t>
            </a:r>
            <a:r>
              <a:rPr lang="zh-CN" altLang="en-US">
                <a:latin typeface="Times New Roman" pitchFamily="18" charset="0"/>
              </a:rPr>
              <a:t>安全</a:t>
            </a:r>
            <a:r>
              <a:rPr lang="zh-CN" altLang="en-US"/>
              <a:t> </a:t>
            </a:r>
          </a:p>
        </p:txBody>
      </p:sp>
      <p:graphicFrame>
        <p:nvGraphicFramePr>
          <p:cNvPr id="69686" name="Group 54"/>
          <p:cNvGraphicFramePr>
            <a:graphicFrameLocks noGrp="1"/>
          </p:cNvGraphicFramePr>
          <p:nvPr>
            <p:ph type="tbl" idx="1"/>
          </p:nvPr>
        </p:nvGraphicFramePr>
        <p:xfrm>
          <a:off x="1835150" y="1600200"/>
          <a:ext cx="5473700" cy="2286000"/>
        </p:xfrm>
        <a:graphic>
          <a:graphicData uri="http://schemas.openxmlformats.org/drawingml/2006/table">
            <a:tbl>
              <a:tblPr/>
              <a:tblGrid>
                <a:gridCol w="1473200">
                  <a:extLst>
                    <a:ext uri="{9D8B030D-6E8A-4147-A177-3AD203B41FA5}">
                      <a16:colId xmlns:a16="http://schemas.microsoft.com/office/drawing/2014/main" val="20000"/>
                    </a:ext>
                  </a:extLst>
                </a:gridCol>
                <a:gridCol w="1336675">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tblGrid>
              <a:tr h="388938">
                <a:tc row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Kerberos</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S/MIME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PGP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SET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a:ea typeface="宋体" pitchFamily="2" charset="-122"/>
                          <a:cs typeface="Courier New" pitchFamily="49"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vMerge="1">
                  <a:txBody>
                    <a:bodyPr/>
                    <a:lstStyle/>
                    <a:p>
                      <a:endParaRPr lang="zh-CN" altLang="en-US"/>
                    </a:p>
                  </a:txBody>
                  <a:tcPr/>
                </a:tc>
                <a:tc gridSpan="2">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vMerge="1">
                  <a:txBody>
                    <a:bodyPr/>
                    <a:lstStyle/>
                    <a:p>
                      <a:endParaRPr lang="zh-CN" altLang="en-US"/>
                    </a:p>
                  </a:txBody>
                  <a:tcPr/>
                </a:tc>
                <a:tc gridSpan="4">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SSH</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0525">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UDP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66713">
                <a:tc gridSpan="5">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1846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AA7084D-D258-4724-885E-A368733E0997}"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846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37E1F2D-8D7C-40AD-AA3F-D4CFDD5120F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53</a:t>
            </a:fld>
            <a:endParaRPr lang="en-US" altLang="zh-CN" sz="1000" b="0">
              <a:solidFill>
                <a:schemeClr val="bg1"/>
              </a:solidFill>
              <a:latin typeface="Verdana" pitchFamily="34" charset="0"/>
              <a:ea typeface="宋体" pitchFamily="2" charset="-122"/>
            </a:endParaRPr>
          </a:p>
        </p:txBody>
      </p:sp>
      <p:sp>
        <p:nvSpPr>
          <p:cNvPr id="18464" name="Rectangle 55"/>
          <p:cNvSpPr>
            <a:spLocks noChangeArrowheads="1"/>
          </p:cNvSpPr>
          <p:nvPr/>
        </p:nvSpPr>
        <p:spPr bwMode="auto">
          <a:xfrm>
            <a:off x="457200" y="4365625"/>
            <a:ext cx="82296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lnSpc>
                <a:spcPct val="90000"/>
              </a:lnSpc>
              <a:buClrTx/>
              <a:buFontTx/>
              <a:buNone/>
            </a:pPr>
            <a:r>
              <a:rPr lang="zh-CN" altLang="en-US">
                <a:latin typeface="Times New Roman" pitchFamily="18" charset="0"/>
                <a:ea typeface="宋体" pitchFamily="2" charset="-122"/>
              </a:rPr>
              <a:t>特定安全服务为特定应用定制体现，将安全服务直接嵌入在应用程序中。</a:t>
            </a:r>
            <a:r>
              <a:rPr lang="zh-CN" altLang="en-US" b="0">
                <a:latin typeface="Times New Roman" pitchFamily="18" charset="0"/>
                <a:ea typeface="宋体" pitchFamily="2" charset="-122"/>
              </a:rPr>
              <a:t> </a:t>
            </a:r>
          </a:p>
        </p:txBody>
      </p:sp>
      <p:sp>
        <p:nvSpPr>
          <p:cNvPr id="18465" name="AutoShape 56">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latin typeface="Times New Roman" pitchFamily="18" charset="0"/>
              </a:rPr>
              <a:t>12.3  SSL</a:t>
            </a:r>
            <a:r>
              <a:rPr lang="zh-CN" altLang="en-US" dirty="0">
                <a:latin typeface="Times New Roman" pitchFamily="18" charset="0"/>
              </a:rPr>
              <a:t>协议</a:t>
            </a:r>
            <a:r>
              <a:rPr lang="zh-CN" altLang="en-US" dirty="0"/>
              <a:t> </a:t>
            </a:r>
          </a:p>
        </p:txBody>
      </p:sp>
      <p:sp>
        <p:nvSpPr>
          <p:cNvPr id="19459" name="Rectangle 3"/>
          <p:cNvSpPr>
            <a:spLocks noGrp="1" noChangeArrowheads="1"/>
          </p:cNvSpPr>
          <p:nvPr>
            <p:ph idx="1"/>
          </p:nvPr>
        </p:nvSpPr>
        <p:spPr/>
        <p:txBody>
          <a:bodyPr/>
          <a:lstStyle/>
          <a:p>
            <a:pPr algn="ctr" eaLnBrk="1" hangingPunct="1">
              <a:buFontTx/>
              <a:buNone/>
            </a:pPr>
            <a:r>
              <a:rPr lang="en-US" altLang="zh-CN" sz="3200" dirty="0">
                <a:latin typeface="Times New Roman" pitchFamily="18" charset="0"/>
              </a:rPr>
              <a:t>12.3.1  SSL</a:t>
            </a:r>
            <a:r>
              <a:rPr lang="zh-CN" altLang="en-US" sz="3200" dirty="0">
                <a:latin typeface="Times New Roman" pitchFamily="18" charset="0"/>
              </a:rPr>
              <a:t>概述</a:t>
            </a:r>
          </a:p>
          <a:p>
            <a:pPr eaLnBrk="1" hangingPunct="1">
              <a:buFontTx/>
              <a:buNone/>
            </a:pPr>
            <a:r>
              <a:rPr lang="en-US" altLang="zh-CN" dirty="0">
                <a:latin typeface="Arial" charset="0"/>
                <a:cs typeface="Tahoma" pitchFamily="34" charset="0"/>
              </a:rPr>
              <a:t>•</a:t>
            </a:r>
            <a:r>
              <a:rPr lang="en-US" altLang="zh-CN" dirty="0">
                <a:latin typeface="Times New Roman" pitchFamily="18" charset="0"/>
              </a:rPr>
              <a:t> Secure Socket Layer</a:t>
            </a:r>
            <a:r>
              <a:rPr lang="zh-CN" altLang="en-US" dirty="0">
                <a:latin typeface="Times New Roman" pitchFamily="18" charset="0"/>
              </a:rPr>
              <a:t>，安全套接层协议，会话层，由</a:t>
            </a:r>
            <a:r>
              <a:rPr lang="en-US" altLang="zh-CN" dirty="0">
                <a:latin typeface="Times New Roman" pitchFamily="18" charset="0"/>
              </a:rPr>
              <a:t>Netscape</a:t>
            </a:r>
            <a:r>
              <a:rPr lang="zh-CN" altLang="en-US" dirty="0">
                <a:latin typeface="Times New Roman" pitchFamily="18" charset="0"/>
              </a:rPr>
              <a:t>推出。</a:t>
            </a:r>
          </a:p>
          <a:p>
            <a:pPr eaLnBrk="1" hangingPunct="1">
              <a:buFontTx/>
              <a:buNone/>
            </a:pPr>
            <a:endParaRPr lang="zh-CN" altLang="en-US" dirty="0">
              <a:latin typeface="Times New Roman" pitchFamily="18" charset="0"/>
            </a:endParaRP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主要实现</a:t>
            </a:r>
            <a:r>
              <a:rPr lang="en-US" altLang="zh-CN" dirty="0">
                <a:latin typeface="Times New Roman" pitchFamily="18" charset="0"/>
              </a:rPr>
              <a:t>Web</a:t>
            </a:r>
            <a:r>
              <a:rPr lang="zh-CN" altLang="en-US" dirty="0">
                <a:latin typeface="Times New Roman" pitchFamily="18" charset="0"/>
              </a:rPr>
              <a:t>服务器和浏览器之间的安全通信。 </a:t>
            </a:r>
          </a:p>
          <a:p>
            <a:pPr eaLnBrk="1" hangingPunct="1">
              <a:buFontTx/>
              <a:buNone/>
            </a:pPr>
            <a:endParaRPr lang="zh-CN" altLang="en-US" dirty="0">
              <a:latin typeface="Times New Roman" pitchFamily="18" charset="0"/>
            </a:endParaRP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在应用层协议和</a:t>
            </a:r>
            <a:r>
              <a:rPr lang="en-US" altLang="zh-CN" dirty="0">
                <a:latin typeface="Times New Roman" pitchFamily="18" charset="0"/>
              </a:rPr>
              <a:t>TCP/IP </a:t>
            </a:r>
            <a:r>
              <a:rPr lang="zh-CN" altLang="en-US" dirty="0">
                <a:latin typeface="Times New Roman" pitchFamily="18" charset="0"/>
              </a:rPr>
              <a:t>协议之间提供机密性、完整性、服务器认证及可选的客户机认证的机制。</a:t>
            </a:r>
          </a:p>
        </p:txBody>
      </p:sp>
      <p:sp>
        <p:nvSpPr>
          <p:cNvPr id="1946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FFBFCDA-C2CE-4D3A-831E-134A8B4B402E}"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1946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19A3FC3-E081-440E-9CB5-A052F5557DD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54</a:t>
            </a:fld>
            <a:endParaRPr lang="en-US" altLang="zh-CN" sz="1000" b="0">
              <a:solidFill>
                <a:schemeClr val="bg1"/>
              </a:solidFill>
              <a:latin typeface="Verdana" pitchFamily="34" charset="0"/>
              <a:ea typeface="宋体" pitchFamily="2" charset="-122"/>
            </a:endParaRPr>
          </a:p>
        </p:txBody>
      </p:sp>
      <p:sp>
        <p:nvSpPr>
          <p:cNvPr id="19462"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latin typeface="Times New Roman" pitchFamily="18" charset="0"/>
              </a:rPr>
              <a:t>SSL</a:t>
            </a:r>
            <a:r>
              <a:rPr lang="zh-CN" altLang="en-US">
                <a:latin typeface="Times New Roman" pitchFamily="18" charset="0"/>
              </a:rPr>
              <a:t>协议栈</a:t>
            </a:r>
            <a:r>
              <a:rPr lang="zh-CN" altLang="en-US"/>
              <a:t> </a:t>
            </a:r>
          </a:p>
        </p:txBody>
      </p:sp>
      <p:graphicFrame>
        <p:nvGraphicFramePr>
          <p:cNvPr id="7350" name="Group 182"/>
          <p:cNvGraphicFramePr>
            <a:graphicFrameLocks noGrp="1"/>
          </p:cNvGraphicFramePr>
          <p:nvPr>
            <p:ph type="tbl" idx="1"/>
          </p:nvPr>
        </p:nvGraphicFramePr>
        <p:xfrm>
          <a:off x="468313" y="4559300"/>
          <a:ext cx="8280400" cy="1828800"/>
        </p:xfrm>
        <a:graphic>
          <a:graphicData uri="http://schemas.openxmlformats.org/drawingml/2006/table">
            <a:tbl>
              <a:tblPr/>
              <a:tblGrid>
                <a:gridCol w="2016125">
                  <a:extLst>
                    <a:ext uri="{9D8B030D-6E8A-4147-A177-3AD203B41FA5}">
                      <a16:colId xmlns:a16="http://schemas.microsoft.com/office/drawing/2014/main" val="20000"/>
                    </a:ext>
                  </a:extLst>
                </a:gridCol>
                <a:gridCol w="3228975">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tblGrid>
              <a:tr h="315913">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握手协议</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更改密码规格协议</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警告协议</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gridSpan="4">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记录协议</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341313">
                <a:tc gridSpan="4">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17500">
                <a:tc gridSpan="4">
                  <a:txBody>
                    <a:bodyPr/>
                    <a:lstStyle>
                      <a:lvl1pPr marL="342900" indent="-342900">
                        <a:spcBef>
                          <a:spcPct val="20000"/>
                        </a:spcBef>
                        <a:tabLst>
                          <a:tab pos="2593975" algn="ctr"/>
                          <a:tab pos="3590925" algn="l"/>
                        </a:tabLst>
                        <a:defRPr sz="2800">
                          <a:solidFill>
                            <a:schemeClr val="tx1"/>
                          </a:solidFill>
                          <a:latin typeface="Arial" pitchFamily="34" charset="0"/>
                          <a:ea typeface="宋体" pitchFamily="2" charset="-122"/>
                        </a:defRPr>
                      </a:lvl1pPr>
                      <a:lvl2pPr marL="742950" indent="-285750">
                        <a:spcBef>
                          <a:spcPct val="20000"/>
                        </a:spcBef>
                        <a:tabLst>
                          <a:tab pos="2593975" algn="ctr"/>
                          <a:tab pos="3590925" algn="l"/>
                        </a:tabLst>
                        <a:defRPr sz="2400">
                          <a:solidFill>
                            <a:schemeClr val="tx1"/>
                          </a:solidFill>
                          <a:latin typeface="Arial" pitchFamily="34" charset="0"/>
                          <a:ea typeface="宋体" pitchFamily="2" charset="-122"/>
                        </a:defRPr>
                      </a:lvl2pPr>
                      <a:lvl3pPr marL="1143000" indent="-228600">
                        <a:spcBef>
                          <a:spcPct val="20000"/>
                        </a:spcBef>
                        <a:tabLst>
                          <a:tab pos="2593975" algn="ctr"/>
                          <a:tab pos="3590925" algn="l"/>
                        </a:tabLst>
                        <a:defRPr sz="2000">
                          <a:solidFill>
                            <a:schemeClr val="tx1"/>
                          </a:solidFill>
                          <a:latin typeface="Arial" pitchFamily="34" charset="0"/>
                          <a:ea typeface="宋体" pitchFamily="2" charset="-122"/>
                        </a:defRPr>
                      </a:lvl3pPr>
                      <a:lvl4pPr marL="1600200" indent="-228600">
                        <a:spcBef>
                          <a:spcPct val="20000"/>
                        </a:spcBef>
                        <a:tabLst>
                          <a:tab pos="2593975" algn="ctr"/>
                          <a:tab pos="3590925" algn="l"/>
                        </a:tabLst>
                        <a:defRPr>
                          <a:solidFill>
                            <a:schemeClr val="tx1"/>
                          </a:solidFill>
                          <a:latin typeface="Arial" pitchFamily="34" charset="0"/>
                          <a:ea typeface="宋体" pitchFamily="2" charset="-122"/>
                        </a:defRPr>
                      </a:lvl4pPr>
                      <a:lvl5pPr marL="2057400" indent="-228600">
                        <a:spcBef>
                          <a:spcPct val="20000"/>
                        </a:spcBef>
                        <a:tabLst>
                          <a:tab pos="2593975" algn="ctr"/>
                          <a:tab pos="3590925"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2593975" algn="ctr"/>
                          <a:tab pos="3590925"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2593975" algn="ctr"/>
                          <a:tab pos="3590925"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2593975" algn="ctr"/>
                          <a:tab pos="3590925"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2593975" algn="ctr"/>
                          <a:tab pos="3590925"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593975" algn="ctr"/>
                          <a:tab pos="3590925"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6A6A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20501"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417CF40-BE0D-4E95-BDA2-25C6FB22D361}"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0502"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AA442AD-6E13-4F58-A91B-24346F04B8A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55</a:t>
            </a:fld>
            <a:endParaRPr lang="en-US" altLang="zh-CN" sz="1000" b="0">
              <a:solidFill>
                <a:schemeClr val="bg1"/>
              </a:solidFill>
              <a:latin typeface="Verdana" pitchFamily="34" charset="0"/>
              <a:ea typeface="宋体" pitchFamily="2" charset="-122"/>
            </a:endParaRPr>
          </a:p>
        </p:txBody>
      </p:sp>
      <p:sp>
        <p:nvSpPr>
          <p:cNvPr id="20503" name="Rectangle 183"/>
          <p:cNvSpPr>
            <a:spLocks noChangeArrowheads="1"/>
          </p:cNvSpPr>
          <p:nvPr/>
        </p:nvSpPr>
        <p:spPr bwMode="auto">
          <a:xfrm>
            <a:off x="457200" y="1600200"/>
            <a:ext cx="822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buClrTx/>
              <a:buFontTx/>
              <a:buNone/>
            </a:pPr>
            <a:r>
              <a:rPr lang="en-US" altLang="zh-CN" dirty="0">
                <a:latin typeface="Arial" charset="0"/>
                <a:ea typeface="宋体" pitchFamily="2" charset="-122"/>
                <a:cs typeface="Tahoma" pitchFamily="34" charset="0"/>
              </a:rPr>
              <a:t>•</a:t>
            </a:r>
            <a:r>
              <a:rPr lang="en-US" altLang="zh-CN" dirty="0">
                <a:latin typeface="Times New Roman" pitchFamily="18" charset="0"/>
                <a:ea typeface="宋体" pitchFamily="2" charset="-122"/>
                <a:cs typeface="Tahoma" pitchFamily="34" charset="0"/>
              </a:rPr>
              <a:t> </a:t>
            </a:r>
            <a:r>
              <a:rPr lang="zh-CN" altLang="en-US" dirty="0">
                <a:latin typeface="Times New Roman" pitchFamily="18" charset="0"/>
                <a:ea typeface="宋体" pitchFamily="2" charset="-122"/>
                <a:cs typeface="Tahoma" pitchFamily="34" charset="0"/>
              </a:rPr>
              <a:t>介于</a:t>
            </a:r>
            <a:r>
              <a:rPr lang="en-US" altLang="zh-CN" dirty="0">
                <a:latin typeface="Times New Roman" pitchFamily="18" charset="0"/>
                <a:ea typeface="宋体" pitchFamily="2" charset="-122"/>
                <a:cs typeface="Tahoma" pitchFamily="34" charset="0"/>
              </a:rPr>
              <a:t>HTTP</a:t>
            </a:r>
            <a:r>
              <a:rPr lang="zh-CN" altLang="en-US" dirty="0">
                <a:latin typeface="Times New Roman" pitchFamily="18" charset="0"/>
                <a:ea typeface="宋体" pitchFamily="2" charset="-122"/>
                <a:cs typeface="Tahoma" pitchFamily="34" charset="0"/>
              </a:rPr>
              <a:t>与</a:t>
            </a:r>
            <a:r>
              <a:rPr lang="en-US" altLang="zh-CN" dirty="0">
                <a:latin typeface="Times New Roman" pitchFamily="18" charset="0"/>
                <a:ea typeface="宋体" pitchFamily="2" charset="-122"/>
                <a:cs typeface="Tahoma" pitchFamily="34" charset="0"/>
              </a:rPr>
              <a:t>TCP</a:t>
            </a:r>
            <a:r>
              <a:rPr lang="zh-CN" altLang="en-US" dirty="0">
                <a:latin typeface="Times New Roman" pitchFamily="18" charset="0"/>
                <a:ea typeface="宋体" pitchFamily="2" charset="-122"/>
                <a:cs typeface="Tahoma" pitchFamily="34" charset="0"/>
              </a:rPr>
              <a:t>之间的一个可选层，绝大多数应用层协议可直接建立在</a:t>
            </a:r>
            <a:r>
              <a:rPr lang="en-US" altLang="zh-CN" dirty="0">
                <a:latin typeface="Times New Roman" pitchFamily="18" charset="0"/>
                <a:ea typeface="宋体" pitchFamily="2" charset="-122"/>
                <a:cs typeface="Tahoma" pitchFamily="34" charset="0"/>
              </a:rPr>
              <a:t>SSL</a:t>
            </a:r>
            <a:r>
              <a:rPr lang="zh-CN" altLang="en-US" dirty="0">
                <a:latin typeface="Times New Roman" pitchFamily="18" charset="0"/>
                <a:ea typeface="宋体" pitchFamily="2" charset="-122"/>
                <a:cs typeface="Tahoma" pitchFamily="34" charset="0"/>
              </a:rPr>
              <a:t>之上。</a:t>
            </a:r>
          </a:p>
          <a:p>
            <a:pPr eaLnBrk="1" hangingPunct="1">
              <a:buClrTx/>
              <a:buFontTx/>
              <a:buNone/>
            </a:pPr>
            <a:r>
              <a:rPr lang="en-US" altLang="zh-CN" dirty="0">
                <a:latin typeface="Arial" charset="0"/>
                <a:ea typeface="宋体" pitchFamily="2" charset="-122"/>
                <a:cs typeface="Tahoma" pitchFamily="34" charset="0"/>
              </a:rPr>
              <a:t>•</a:t>
            </a:r>
            <a:r>
              <a:rPr lang="en-US" altLang="zh-CN" dirty="0">
                <a:latin typeface="Times New Roman" pitchFamily="18" charset="0"/>
                <a:ea typeface="宋体" pitchFamily="2" charset="-122"/>
                <a:cs typeface="Tahoma" pitchFamily="34" charset="0"/>
              </a:rPr>
              <a:t> SSL</a:t>
            </a:r>
            <a:r>
              <a:rPr lang="zh-CN" altLang="en-US" dirty="0">
                <a:latin typeface="Times New Roman" pitchFamily="18" charset="0"/>
                <a:ea typeface="宋体" pitchFamily="2" charset="-122"/>
                <a:cs typeface="Tahoma" pitchFamily="34" charset="0"/>
              </a:rPr>
              <a:t>不是一个单独的协议，而是两层协议。 </a:t>
            </a:r>
          </a:p>
        </p:txBody>
      </p:sp>
      <p:sp>
        <p:nvSpPr>
          <p:cNvPr id="7353" name="AutoShape 185"/>
          <p:cNvSpPr>
            <a:spLocks noChangeArrowheads="1"/>
          </p:cNvSpPr>
          <p:nvPr/>
        </p:nvSpPr>
        <p:spPr bwMode="auto">
          <a:xfrm>
            <a:off x="1258888" y="3141663"/>
            <a:ext cx="2233612" cy="1223962"/>
          </a:xfrm>
          <a:prstGeom prst="wedgeRoundRectCallout">
            <a:avLst>
              <a:gd name="adj1" fmla="val -28037"/>
              <a:gd name="adj2" fmla="val 68546"/>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400">
                <a:latin typeface="Times New Roman" pitchFamily="18" charset="0"/>
                <a:ea typeface="宋体" pitchFamily="2" charset="-122"/>
              </a:rPr>
              <a:t>建立连接</a:t>
            </a:r>
            <a:r>
              <a:rPr lang="en-US" altLang="zh-CN" sz="2400">
                <a:latin typeface="Times New Roman" pitchFamily="18" charset="0"/>
                <a:ea typeface="宋体" pitchFamily="2" charset="-122"/>
              </a:rPr>
              <a:t>C/S</a:t>
            </a:r>
            <a:r>
              <a:rPr lang="zh-CN" altLang="en-US" sz="2400">
                <a:latin typeface="Times New Roman" pitchFamily="18" charset="0"/>
                <a:ea typeface="宋体" pitchFamily="2" charset="-122"/>
              </a:rPr>
              <a:t>双方的安全通道并相互鉴别</a:t>
            </a:r>
          </a:p>
        </p:txBody>
      </p:sp>
      <p:sp>
        <p:nvSpPr>
          <p:cNvPr id="7354" name="AutoShape 186"/>
          <p:cNvSpPr>
            <a:spLocks noChangeArrowheads="1"/>
          </p:cNvSpPr>
          <p:nvPr/>
        </p:nvSpPr>
        <p:spPr bwMode="auto">
          <a:xfrm>
            <a:off x="5292725" y="3141663"/>
            <a:ext cx="2233613" cy="1223962"/>
          </a:xfrm>
          <a:prstGeom prst="wedgeRoundRectCallout">
            <a:avLst>
              <a:gd name="adj1" fmla="val -40051"/>
              <a:gd name="adj2" fmla="val 115889"/>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400">
                <a:latin typeface="Times New Roman" pitchFamily="18" charset="0"/>
                <a:ea typeface="宋体" pitchFamily="2" charset="-122"/>
              </a:rPr>
              <a:t>封装高层的协议，执行数据的安全传输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53"/>
                                        </p:tgtEl>
                                        <p:attrNameLst>
                                          <p:attrName>style.visibility</p:attrName>
                                        </p:attrNameLst>
                                      </p:cBhvr>
                                      <p:to>
                                        <p:strVal val="visible"/>
                                      </p:to>
                                    </p:set>
                                    <p:anim calcmode="lin" valueType="num">
                                      <p:cBhvr additive="base">
                                        <p:cTn id="7" dur="500" fill="hold"/>
                                        <p:tgtEl>
                                          <p:spTgt spid="7353"/>
                                        </p:tgtEl>
                                        <p:attrNameLst>
                                          <p:attrName>ppt_x</p:attrName>
                                        </p:attrNameLst>
                                      </p:cBhvr>
                                      <p:tavLst>
                                        <p:tav tm="0">
                                          <p:val>
                                            <p:strVal val="#ppt_x"/>
                                          </p:val>
                                        </p:tav>
                                        <p:tav tm="100000">
                                          <p:val>
                                            <p:strVal val="#ppt_x"/>
                                          </p:val>
                                        </p:tav>
                                      </p:tavLst>
                                    </p:anim>
                                    <p:anim calcmode="lin" valueType="num">
                                      <p:cBhvr additive="base">
                                        <p:cTn id="8" dur="500" fill="hold"/>
                                        <p:tgtEl>
                                          <p:spTgt spid="73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54"/>
                                        </p:tgtEl>
                                        <p:attrNameLst>
                                          <p:attrName>style.visibility</p:attrName>
                                        </p:attrNameLst>
                                      </p:cBhvr>
                                      <p:to>
                                        <p:strVal val="visible"/>
                                      </p:to>
                                    </p:set>
                                    <p:anim calcmode="lin" valueType="num">
                                      <p:cBhvr additive="base">
                                        <p:cTn id="13" dur="500" fill="hold"/>
                                        <p:tgtEl>
                                          <p:spTgt spid="7354"/>
                                        </p:tgtEl>
                                        <p:attrNameLst>
                                          <p:attrName>ppt_x</p:attrName>
                                        </p:attrNameLst>
                                      </p:cBhvr>
                                      <p:tavLst>
                                        <p:tav tm="0">
                                          <p:val>
                                            <p:strVal val="#ppt_x"/>
                                          </p:val>
                                        </p:tav>
                                        <p:tav tm="100000">
                                          <p:val>
                                            <p:strVal val="#ppt_x"/>
                                          </p:val>
                                        </p:tav>
                                      </p:tavLst>
                                    </p:anim>
                                    <p:anim calcmode="lin" valueType="num">
                                      <p:cBhvr additive="base">
                                        <p:cTn id="14" dur="500" fill="hold"/>
                                        <p:tgtEl>
                                          <p:spTgt spid="73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3" grpId="0" animBg="1"/>
      <p:bldP spid="735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latin typeface="Times New Roman" pitchFamily="18" charset="0"/>
              </a:rPr>
              <a:t>SSL</a:t>
            </a:r>
            <a:r>
              <a:rPr lang="zh-CN" altLang="en-US">
                <a:latin typeface="Times New Roman" pitchFamily="18" charset="0"/>
              </a:rPr>
              <a:t>实现的安全服务</a:t>
            </a:r>
          </a:p>
        </p:txBody>
      </p:sp>
      <p:sp>
        <p:nvSpPr>
          <p:cNvPr id="21507"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 SSL</a:t>
            </a:r>
            <a:r>
              <a:rPr lang="zh-CN" altLang="en-US" dirty="0">
                <a:latin typeface="Times New Roman" pitchFamily="18" charset="0"/>
              </a:rPr>
              <a:t>握手协议：用</a:t>
            </a:r>
            <a:r>
              <a:rPr lang="zh-CN" altLang="en-US" dirty="0">
                <a:solidFill>
                  <a:srgbClr val="FF3300"/>
                </a:solidFill>
                <a:latin typeface="Times New Roman" pitchFamily="18" charset="0"/>
              </a:rPr>
              <a:t>公开加密算法</a:t>
            </a:r>
            <a:r>
              <a:rPr lang="zh-CN" altLang="en-US" dirty="0">
                <a:latin typeface="Times New Roman" pitchFamily="18" charset="0"/>
              </a:rPr>
              <a:t>验证服务器身份，并传递客户端产生的</a:t>
            </a:r>
            <a:r>
              <a:rPr lang="zh-CN" altLang="en-US" dirty="0">
                <a:solidFill>
                  <a:srgbClr val="FF3300"/>
                </a:solidFill>
                <a:latin typeface="Times New Roman" pitchFamily="18" charset="0"/>
              </a:rPr>
              <a:t>会话密钥的材料</a:t>
            </a:r>
            <a:r>
              <a:rPr lang="zh-CN" altLang="en-US" dirty="0">
                <a:latin typeface="Times New Roman" pitchFamily="18" charset="0"/>
              </a:rPr>
              <a:t>（先）</a:t>
            </a:r>
          </a:p>
          <a:p>
            <a:pPr eaLnBrk="1" hangingPunct="1">
              <a:buFontTx/>
              <a:buNone/>
            </a:pPr>
            <a:r>
              <a:rPr lang="zh-CN" altLang="en-US" dirty="0">
                <a:latin typeface="Times New Roman" pitchFamily="18" charset="0"/>
              </a:rPr>
              <a:t> </a:t>
            </a:r>
            <a:r>
              <a:rPr lang="en-US" altLang="zh-CN" dirty="0">
                <a:latin typeface="Times New Roman" pitchFamily="18" charset="0"/>
              </a:rPr>
              <a:t>SSL</a:t>
            </a:r>
            <a:r>
              <a:rPr lang="zh-CN" altLang="en-US" dirty="0">
                <a:latin typeface="Times New Roman" pitchFamily="18" charset="0"/>
              </a:rPr>
              <a:t>记录协议：用会话密钥来加</a:t>
            </a:r>
            <a:r>
              <a:rPr lang="en-US" altLang="zh-CN" dirty="0">
                <a:latin typeface="Times New Roman" pitchFamily="18" charset="0"/>
              </a:rPr>
              <a:t>/</a:t>
            </a:r>
            <a:r>
              <a:rPr lang="zh-CN" altLang="en-US" dirty="0">
                <a:latin typeface="Times New Roman" pitchFamily="18" charset="0"/>
              </a:rPr>
              <a:t>解密数据（后）</a:t>
            </a:r>
          </a:p>
          <a:p>
            <a:pPr eaLnBrk="1" hangingPunct="1">
              <a:buFontTx/>
              <a:buNone/>
            </a:pPr>
            <a:endParaRPr lang="zh-CN" altLang="en-US" dirty="0">
              <a:latin typeface="Times New Roman" pitchFamily="18" charset="0"/>
            </a:endParaRP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机密性：</a:t>
            </a:r>
            <a:r>
              <a:rPr lang="en-US" altLang="zh-CN" dirty="0">
                <a:latin typeface="Times New Roman" pitchFamily="18" charset="0"/>
              </a:rPr>
              <a:t>SSL </a:t>
            </a:r>
            <a:r>
              <a:rPr lang="zh-CN" altLang="en-US" dirty="0">
                <a:latin typeface="Times New Roman" pitchFamily="18" charset="0"/>
              </a:rPr>
              <a:t>客户机和服务器之间传送加密数据。</a:t>
            </a: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完整性：</a:t>
            </a:r>
            <a:r>
              <a:rPr lang="en-US" altLang="zh-CN" dirty="0">
                <a:latin typeface="Times New Roman" pitchFamily="18" charset="0"/>
              </a:rPr>
              <a:t>SSL </a:t>
            </a:r>
            <a:r>
              <a:rPr lang="zh-CN" altLang="en-US" dirty="0">
                <a:latin typeface="Times New Roman" pitchFamily="18" charset="0"/>
              </a:rPr>
              <a:t>可避免服务器和客户机之间的信息被破坏。</a:t>
            </a: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认证性：</a:t>
            </a:r>
            <a:r>
              <a:rPr lang="en-US" altLang="zh-CN" dirty="0">
                <a:latin typeface="Times New Roman" pitchFamily="18" charset="0"/>
              </a:rPr>
              <a:t>SSL </a:t>
            </a:r>
            <a:r>
              <a:rPr lang="zh-CN" altLang="en-US" dirty="0">
                <a:latin typeface="Times New Roman" pitchFamily="18" charset="0"/>
              </a:rPr>
              <a:t>握手时要求交换证书，通过验证证书来保证对方身份的合法性。 </a:t>
            </a:r>
          </a:p>
        </p:txBody>
      </p:sp>
      <p:sp>
        <p:nvSpPr>
          <p:cNvPr id="2150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5514A86-54CE-4841-8F99-67A1486105B4}"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150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92F11F9-9D1E-4FF7-AEA8-155591DCA19C}"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56</a:t>
            </a:fld>
            <a:endParaRPr lang="en-US" altLang="zh-CN" sz="1000" b="0">
              <a:solidFill>
                <a:schemeClr val="bg1"/>
              </a:solidFill>
              <a:latin typeface="Verdana" pitchFamily="34" charset="0"/>
              <a:ea typeface="宋体" pitchFamily="2" charset="-122"/>
            </a:endParaRPr>
          </a:p>
        </p:txBody>
      </p:sp>
      <p:sp>
        <p:nvSpPr>
          <p:cNvPr id="21510" name="AutoShape 4"/>
          <p:cNvSpPr>
            <a:spLocks/>
          </p:cNvSpPr>
          <p:nvPr/>
        </p:nvSpPr>
        <p:spPr bwMode="auto">
          <a:xfrm>
            <a:off x="323850" y="1484313"/>
            <a:ext cx="71438" cy="1008062"/>
          </a:xfrm>
          <a:prstGeom prst="leftBrace">
            <a:avLst>
              <a:gd name="adj1" fmla="val 117592"/>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F59C6-875F-4812-8D3B-1F3070334A13}"/>
              </a:ext>
            </a:extLst>
          </p:cNvPr>
          <p:cNvSpPr>
            <a:spLocks noGrp="1"/>
          </p:cNvSpPr>
          <p:nvPr>
            <p:ph type="title"/>
          </p:nvPr>
        </p:nvSpPr>
        <p:spPr/>
        <p:txBody>
          <a:bodyPr/>
          <a:lstStyle/>
          <a:p>
            <a:r>
              <a:rPr lang="en-US" altLang="zh-CN" dirty="0"/>
              <a:t>SSH/TLS</a:t>
            </a:r>
            <a:r>
              <a:rPr lang="zh-CN" altLang="en-US" dirty="0"/>
              <a:t>里程牌</a:t>
            </a:r>
            <a:br>
              <a:rPr lang="zh-CN" altLang="en-US" dirty="0"/>
            </a:br>
            <a:endParaRPr lang="zh-CN" altLang="en-US" dirty="0"/>
          </a:p>
        </p:txBody>
      </p:sp>
      <p:sp>
        <p:nvSpPr>
          <p:cNvPr id="3" name="内容占位符 2">
            <a:extLst>
              <a:ext uri="{FF2B5EF4-FFF2-40B4-BE49-F238E27FC236}">
                <a16:creationId xmlns:a16="http://schemas.microsoft.com/office/drawing/2014/main" id="{F367A034-9E34-4584-BB29-6161544EE879}"/>
              </a:ext>
            </a:extLst>
          </p:cNvPr>
          <p:cNvSpPr>
            <a:spLocks noGrp="1"/>
          </p:cNvSpPr>
          <p:nvPr>
            <p:ph idx="1"/>
          </p:nvPr>
        </p:nvSpPr>
        <p:spPr>
          <a:xfrm>
            <a:off x="304800" y="5589240"/>
            <a:ext cx="8382000" cy="735360"/>
          </a:xfrm>
        </p:spPr>
        <p:txBody>
          <a:bodyPr/>
          <a:lstStyle/>
          <a:p>
            <a:endParaRPr lang="zh-CN" altLang="en-US" dirty="0"/>
          </a:p>
        </p:txBody>
      </p:sp>
      <p:sp>
        <p:nvSpPr>
          <p:cNvPr id="4" name="日期占位符 3">
            <a:extLst>
              <a:ext uri="{FF2B5EF4-FFF2-40B4-BE49-F238E27FC236}">
                <a16:creationId xmlns:a16="http://schemas.microsoft.com/office/drawing/2014/main" id="{DADBA6DA-2656-4910-8AA4-22FED87D876E}"/>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2534A78F-499A-4144-A966-4CBFF8E7FB20}"/>
              </a:ext>
            </a:extLst>
          </p:cNvPr>
          <p:cNvSpPr>
            <a:spLocks noGrp="1"/>
          </p:cNvSpPr>
          <p:nvPr>
            <p:ph type="sldNum" sz="quarter" idx="11"/>
          </p:nvPr>
        </p:nvSpPr>
        <p:spPr/>
        <p:txBody>
          <a:bodyPr/>
          <a:lstStyle/>
          <a:p>
            <a:pPr>
              <a:defRPr/>
            </a:pPr>
            <a:fld id="{924DA50A-9525-4AB5-80F4-51DD34C4B33B}" type="slidenum">
              <a:rPr lang="en-US" altLang="zh-CN" smtClean="0"/>
              <a:pPr>
                <a:defRPr/>
              </a:pPr>
              <a:t>57</a:t>
            </a:fld>
            <a:endParaRPr lang="en-US" altLang="zh-CN"/>
          </a:p>
        </p:txBody>
      </p:sp>
      <p:pic>
        <p:nvPicPr>
          <p:cNvPr id="7" name="图片 6">
            <a:extLst>
              <a:ext uri="{FF2B5EF4-FFF2-40B4-BE49-F238E27FC236}">
                <a16:creationId xmlns:a16="http://schemas.microsoft.com/office/drawing/2014/main" id="{2690BEC0-52AF-4D1F-BABC-27E27968B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109489"/>
            <a:ext cx="6858000" cy="5172075"/>
          </a:xfrm>
          <a:prstGeom prst="rect">
            <a:avLst/>
          </a:prstGeom>
        </p:spPr>
      </p:pic>
    </p:spTree>
    <p:extLst>
      <p:ext uri="{BB962C8B-B14F-4D97-AF65-F5344CB8AC3E}">
        <p14:creationId xmlns:p14="http://schemas.microsoft.com/office/powerpoint/2010/main" val="26981383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dirty="0">
                <a:latin typeface="Times New Roman" pitchFamily="18" charset="0"/>
              </a:rPr>
              <a:t>12.3  TLS</a:t>
            </a:r>
            <a:r>
              <a:rPr lang="zh-CN" altLang="en-US" dirty="0">
                <a:latin typeface="Times New Roman" pitchFamily="18" charset="0"/>
              </a:rPr>
              <a:t>协议</a:t>
            </a:r>
          </a:p>
        </p:txBody>
      </p:sp>
      <p:sp>
        <p:nvSpPr>
          <p:cNvPr id="37891" name="Rectangle 3"/>
          <p:cNvSpPr>
            <a:spLocks noGrp="1" noChangeArrowheads="1"/>
          </p:cNvSpPr>
          <p:nvPr>
            <p:ph idx="1"/>
          </p:nvPr>
        </p:nvSpPr>
        <p:spPr/>
        <p:txBody>
          <a:bodyPr/>
          <a:lstStyle/>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dirty="0">
                <a:latin typeface="Times New Roman" pitchFamily="18" charset="0"/>
              </a:rPr>
              <a:t>编写</a:t>
            </a:r>
            <a:r>
              <a:rPr lang="en-US" altLang="zh-CN" dirty="0">
                <a:latin typeface="Times New Roman" pitchFamily="18" charset="0"/>
              </a:rPr>
              <a:t>Transport Layer Security</a:t>
            </a:r>
            <a:r>
              <a:rPr lang="zh-CN" altLang="en-US" dirty="0">
                <a:latin typeface="Times New Roman" pitchFamily="18" charset="0"/>
              </a:rPr>
              <a:t>的目的是不要再出现新的易混淆的协议，并提供可扩展性和兼容性。</a:t>
            </a:r>
          </a:p>
          <a:p>
            <a:pPr eaLnBrk="1" hangingPunct="1">
              <a:buFontTx/>
              <a:buNone/>
            </a:pPr>
            <a:endParaRPr lang="zh-CN" altLang="en-US" dirty="0">
              <a:latin typeface="Times New Roman" pitchFamily="18" charset="0"/>
            </a:endParaRPr>
          </a:p>
          <a:p>
            <a:pPr eaLnBrk="1" hangingPunct="1">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en-US" altLang="zh-CN" dirty="0">
                <a:latin typeface="Times New Roman" pitchFamily="18" charset="0"/>
              </a:rPr>
              <a:t>TLS</a:t>
            </a:r>
            <a:r>
              <a:rPr lang="zh-CN" altLang="en-US" dirty="0">
                <a:latin typeface="Times New Roman" pitchFamily="18" charset="0"/>
              </a:rPr>
              <a:t>在传输层源和目的实体间建立了一条安全通道，提供基于证书的认证、数据完整性和机密性。</a:t>
            </a:r>
          </a:p>
          <a:p>
            <a:pPr eaLnBrk="1" hangingPunct="1">
              <a:buFontTx/>
              <a:buNone/>
            </a:pPr>
            <a:endParaRPr lang="zh-CN" altLang="en-US" dirty="0">
              <a:latin typeface="Times New Roman" pitchFamily="18" charset="0"/>
            </a:endParaRPr>
          </a:p>
          <a:p>
            <a:pPr eaLnBrk="1" hangingPunct="1">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en-US" altLang="zh-CN" dirty="0">
                <a:latin typeface="Times New Roman" pitchFamily="18" charset="0"/>
              </a:rPr>
              <a:t>TLS v1</a:t>
            </a:r>
            <a:r>
              <a:rPr lang="zh-CN" altLang="en-US" dirty="0">
                <a:latin typeface="Times New Roman" pitchFamily="18" charset="0"/>
              </a:rPr>
              <a:t>和</a:t>
            </a:r>
            <a:r>
              <a:rPr lang="en-US" altLang="zh-CN" dirty="0">
                <a:latin typeface="Times New Roman" pitchFamily="18" charset="0"/>
              </a:rPr>
              <a:t>SSL v3</a:t>
            </a:r>
            <a:r>
              <a:rPr lang="zh-CN" altLang="en-US" dirty="0">
                <a:latin typeface="Times New Roman" pitchFamily="18" charset="0"/>
              </a:rPr>
              <a:t>差别很小，现在网上用得比较多的是</a:t>
            </a:r>
            <a:r>
              <a:rPr lang="en-US" altLang="zh-CN" dirty="0">
                <a:latin typeface="Times New Roman" pitchFamily="18" charset="0"/>
              </a:rPr>
              <a:t>TLS v1.2</a:t>
            </a:r>
            <a:r>
              <a:rPr lang="zh-CN" altLang="en-US" dirty="0">
                <a:latin typeface="Times New Roman" pitchFamily="18" charset="0"/>
              </a:rPr>
              <a:t>和</a:t>
            </a:r>
            <a:r>
              <a:rPr lang="en-US" altLang="zh-CN" dirty="0">
                <a:latin typeface="Times New Roman" pitchFamily="18" charset="0"/>
              </a:rPr>
              <a:t>v1.3</a:t>
            </a:r>
            <a:r>
              <a:rPr lang="zh-CN" altLang="en-US" dirty="0">
                <a:latin typeface="Times New Roman" pitchFamily="18" charset="0"/>
              </a:rPr>
              <a:t>。</a:t>
            </a:r>
          </a:p>
          <a:p>
            <a:pPr eaLnBrk="1" hangingPunct="1">
              <a:buFontTx/>
              <a:buNone/>
            </a:pPr>
            <a:endParaRPr lang="zh-CN" altLang="en-US" dirty="0">
              <a:latin typeface="Times New Roman" pitchFamily="18" charset="0"/>
            </a:endParaRPr>
          </a:p>
        </p:txBody>
      </p:sp>
      <p:sp>
        <p:nvSpPr>
          <p:cNvPr id="3789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CE314D8-9C19-4AFA-9CE4-B901E9133A49}"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789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4611ABF-259A-4A80-A8FE-D29CFBEC4E6F}"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58</a:t>
            </a:fld>
            <a:endParaRPr lang="en-US" altLang="zh-CN" sz="1000" b="0">
              <a:solidFill>
                <a:schemeClr val="bg1"/>
              </a:solidFill>
              <a:latin typeface="Verdana" pitchFamily="34" charset="0"/>
              <a:ea typeface="宋体" pitchFamily="2" charset="-122"/>
            </a:endParaRPr>
          </a:p>
        </p:txBody>
      </p:sp>
    </p:spTree>
    <p:extLst>
      <p:ext uri="{BB962C8B-B14F-4D97-AF65-F5344CB8AC3E}">
        <p14:creationId xmlns:p14="http://schemas.microsoft.com/office/powerpoint/2010/main" val="137472167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latin typeface="Times New Roman" pitchFamily="18" charset="0"/>
              </a:rPr>
              <a:t>TLS</a:t>
            </a:r>
            <a:r>
              <a:rPr lang="zh-CN" altLang="en-US">
                <a:latin typeface="Times New Roman" pitchFamily="18" charset="0"/>
              </a:rPr>
              <a:t>的目标</a:t>
            </a:r>
            <a:r>
              <a:rPr lang="zh-CN" altLang="en-US"/>
              <a:t> </a:t>
            </a:r>
          </a:p>
        </p:txBody>
      </p:sp>
      <p:sp>
        <p:nvSpPr>
          <p:cNvPr id="38915" name="Rectangle 3"/>
          <p:cNvSpPr>
            <a:spLocks noGrp="1" noChangeArrowheads="1"/>
          </p:cNvSpPr>
          <p:nvPr>
            <p:ph idx="1"/>
          </p:nvPr>
        </p:nvSpPr>
        <p:spPr/>
        <p:txBody>
          <a:bodyPr/>
          <a:lstStyle/>
          <a:p>
            <a:pPr eaLnBrk="1" hangingPunct="1">
              <a:lnSpc>
                <a:spcPct val="90000"/>
              </a:lnSpc>
              <a:buFontTx/>
              <a:buNone/>
            </a:pPr>
            <a:r>
              <a:rPr lang="en-US" altLang="zh-CN">
                <a:latin typeface="Times New Roman" pitchFamily="18" charset="0"/>
              </a:rPr>
              <a:t>1</a:t>
            </a:r>
            <a:r>
              <a:rPr lang="zh-CN" altLang="en-US">
                <a:latin typeface="Times New Roman" pitchFamily="18" charset="0"/>
              </a:rPr>
              <a:t>）数据安全：用于在两方之间建立安全连接。</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en-US" altLang="zh-CN">
                <a:latin typeface="Times New Roman" pitchFamily="18" charset="0"/>
              </a:rPr>
              <a:t>2</a:t>
            </a:r>
            <a:r>
              <a:rPr lang="zh-CN" altLang="en-US">
                <a:latin typeface="Times New Roman" pitchFamily="18" charset="0"/>
              </a:rPr>
              <a:t>）互操作性：</a:t>
            </a:r>
            <a:r>
              <a:rPr lang="en-US" altLang="zh-CN">
                <a:latin typeface="Times New Roman" pitchFamily="18" charset="0"/>
              </a:rPr>
              <a:t>TLS</a:t>
            </a:r>
            <a:r>
              <a:rPr lang="zh-CN" altLang="en-US">
                <a:latin typeface="Times New Roman" pitchFamily="18" charset="0"/>
              </a:rPr>
              <a:t>一方可在不知道另一方代码时成功交换加密信息。</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en-US" altLang="zh-CN">
                <a:latin typeface="Times New Roman" pitchFamily="18" charset="0"/>
              </a:rPr>
              <a:t>3</a:t>
            </a:r>
            <a:r>
              <a:rPr lang="zh-CN" altLang="en-US">
                <a:latin typeface="Times New Roman" pitchFamily="18" charset="0"/>
              </a:rPr>
              <a:t>）可扩展性：避免重建一种全新的协议；避免重新实现一个全新的安全库。</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en-US" altLang="zh-CN">
                <a:latin typeface="Times New Roman" pitchFamily="18" charset="0"/>
              </a:rPr>
              <a:t>4</a:t>
            </a:r>
            <a:r>
              <a:rPr lang="zh-CN" altLang="en-US">
                <a:latin typeface="Times New Roman" pitchFamily="18" charset="0"/>
              </a:rPr>
              <a:t>）系统效率：使用缓存机制以减少需要建立的连接数，还非常注意减少网络流量。 </a:t>
            </a:r>
          </a:p>
        </p:txBody>
      </p:sp>
      <p:sp>
        <p:nvSpPr>
          <p:cNvPr id="3891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6B75D51-843E-493A-ABF3-186BD5961DB7}"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891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21569D2-146F-4BF2-9F30-2759E6BEE15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59</a:t>
            </a:fld>
            <a:endParaRPr lang="en-US" altLang="zh-CN" sz="1000" b="0">
              <a:solidFill>
                <a:schemeClr val="bg1"/>
              </a:solidFill>
              <a:latin typeface="Verdana" pitchFamily="34" charset="0"/>
              <a:ea typeface="宋体" pitchFamily="2" charset="-122"/>
            </a:endParaRPr>
          </a:p>
        </p:txBody>
      </p:sp>
      <p:sp>
        <p:nvSpPr>
          <p:cNvPr id="38918"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extLst>
      <p:ext uri="{BB962C8B-B14F-4D97-AF65-F5344CB8AC3E}">
        <p14:creationId xmlns:p14="http://schemas.microsoft.com/office/powerpoint/2010/main" val="25391183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A711D-DCF6-4E28-B4C1-2869A0187DAB}"/>
              </a:ext>
            </a:extLst>
          </p:cNvPr>
          <p:cNvSpPr>
            <a:spLocks noGrp="1"/>
          </p:cNvSpPr>
          <p:nvPr>
            <p:ph type="title"/>
          </p:nvPr>
        </p:nvSpPr>
        <p:spPr/>
        <p:txBody>
          <a:bodyPr/>
          <a:lstStyle/>
          <a:p>
            <a:r>
              <a:rPr lang="en-US" altLang="zh-CN" sz="3600" dirty="0"/>
              <a:t>HTTP</a:t>
            </a:r>
            <a:r>
              <a:rPr lang="zh-CN" altLang="en-US" sz="3600" dirty="0"/>
              <a:t>特点</a:t>
            </a:r>
            <a:endParaRPr lang="zh-CN" altLang="en-US" dirty="0"/>
          </a:p>
        </p:txBody>
      </p:sp>
      <p:sp>
        <p:nvSpPr>
          <p:cNvPr id="3" name="内容占位符 2">
            <a:extLst>
              <a:ext uri="{FF2B5EF4-FFF2-40B4-BE49-F238E27FC236}">
                <a16:creationId xmlns:a16="http://schemas.microsoft.com/office/drawing/2014/main" id="{9B52892A-8114-4AD9-9DB9-87C4D56224B9}"/>
              </a:ext>
            </a:extLst>
          </p:cNvPr>
          <p:cNvSpPr>
            <a:spLocks noGrp="1"/>
          </p:cNvSpPr>
          <p:nvPr>
            <p:ph idx="1"/>
          </p:nvPr>
        </p:nvSpPr>
        <p:spPr>
          <a:xfrm>
            <a:off x="4191000" y="914400"/>
            <a:ext cx="4413448" cy="4962872"/>
          </a:xfrm>
        </p:spPr>
        <p:txBody>
          <a:bodyPr/>
          <a:lstStyle/>
          <a:p>
            <a:r>
              <a:rPr lang="en-US" altLang="zh-CN" sz="2000" dirty="0"/>
              <a:t>HTTP </a:t>
            </a:r>
            <a:r>
              <a:rPr lang="zh-CN" altLang="en-US" sz="2000" dirty="0"/>
              <a:t>是灵活可扩展的，可以任意添加头字段实现任意功能；</a:t>
            </a:r>
          </a:p>
          <a:p>
            <a:r>
              <a:rPr lang="en-US" altLang="zh-CN" sz="2000" dirty="0"/>
              <a:t>HTTP </a:t>
            </a:r>
            <a:r>
              <a:rPr lang="zh-CN" altLang="en-US" sz="2000" dirty="0"/>
              <a:t>是可靠传输协议，基于 </a:t>
            </a:r>
            <a:r>
              <a:rPr lang="en-US" altLang="zh-CN" sz="2000" dirty="0"/>
              <a:t>TCP/IP </a:t>
            </a:r>
            <a:r>
              <a:rPr lang="zh-CN" altLang="en-US" sz="2000" dirty="0"/>
              <a:t>协议“尽量”保证数据的送达；</a:t>
            </a:r>
          </a:p>
          <a:p>
            <a:r>
              <a:rPr lang="en-US" altLang="zh-CN" sz="2000" dirty="0"/>
              <a:t>HTTP </a:t>
            </a:r>
            <a:r>
              <a:rPr lang="zh-CN" altLang="en-US" sz="2000" dirty="0"/>
              <a:t>是应用层协议，比 </a:t>
            </a:r>
            <a:r>
              <a:rPr lang="en-US" altLang="zh-CN" sz="2000" dirty="0"/>
              <a:t>FTP</a:t>
            </a:r>
            <a:r>
              <a:rPr lang="zh-CN" altLang="en-US" sz="2000" dirty="0"/>
              <a:t>、</a:t>
            </a:r>
            <a:r>
              <a:rPr lang="en-US" altLang="zh-CN" sz="2000" dirty="0"/>
              <a:t>SSH </a:t>
            </a:r>
            <a:r>
              <a:rPr lang="zh-CN" altLang="en-US" sz="2000" dirty="0"/>
              <a:t>等更通用功能更多，能够传输任意数据；</a:t>
            </a:r>
          </a:p>
          <a:p>
            <a:r>
              <a:rPr lang="en-US" altLang="zh-CN" sz="2000" dirty="0"/>
              <a:t>HTTP </a:t>
            </a:r>
            <a:r>
              <a:rPr lang="zh-CN" altLang="en-US" sz="2000" dirty="0"/>
              <a:t>使用了请求 </a:t>
            </a:r>
            <a:r>
              <a:rPr lang="en-US" altLang="zh-CN" sz="2000" dirty="0"/>
              <a:t>- </a:t>
            </a:r>
            <a:r>
              <a:rPr lang="zh-CN" altLang="en-US" sz="2000" dirty="0"/>
              <a:t>应答模式，客户端主动发起请求，服务器被动回复请求；</a:t>
            </a:r>
          </a:p>
          <a:p>
            <a:r>
              <a:rPr lang="en-US" altLang="zh-CN" sz="2000" dirty="0"/>
              <a:t>HTTP </a:t>
            </a:r>
            <a:r>
              <a:rPr lang="zh-CN" altLang="en-US" sz="2000" dirty="0"/>
              <a:t>本质上是无状态的，每个请求都是互相独立、毫无关联的，协议不要求客户端或服务器记录请求相关的信息。</a:t>
            </a:r>
          </a:p>
          <a:p>
            <a:endParaRPr lang="zh-CN" altLang="en-US" dirty="0"/>
          </a:p>
        </p:txBody>
      </p:sp>
      <p:sp>
        <p:nvSpPr>
          <p:cNvPr id="4" name="日期占位符 3">
            <a:extLst>
              <a:ext uri="{FF2B5EF4-FFF2-40B4-BE49-F238E27FC236}">
                <a16:creationId xmlns:a16="http://schemas.microsoft.com/office/drawing/2014/main" id="{75C61783-F06F-4BB6-A50F-A24DA4C66610}"/>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C5807DBE-AB73-4679-82AC-1D152B2D91E7}"/>
              </a:ext>
            </a:extLst>
          </p:cNvPr>
          <p:cNvSpPr>
            <a:spLocks noGrp="1"/>
          </p:cNvSpPr>
          <p:nvPr>
            <p:ph type="sldNum" sz="quarter" idx="11"/>
          </p:nvPr>
        </p:nvSpPr>
        <p:spPr/>
        <p:txBody>
          <a:bodyPr/>
          <a:lstStyle/>
          <a:p>
            <a:pPr>
              <a:defRPr/>
            </a:pPr>
            <a:fld id="{924DA50A-9525-4AB5-80F4-51DD34C4B33B}" type="slidenum">
              <a:rPr lang="en-US" altLang="zh-CN" smtClean="0"/>
              <a:pPr>
                <a:defRPr/>
              </a:pPr>
              <a:t>6</a:t>
            </a:fld>
            <a:endParaRPr lang="en-US" altLang="zh-CN"/>
          </a:p>
        </p:txBody>
      </p:sp>
      <p:pic>
        <p:nvPicPr>
          <p:cNvPr id="6" name="图片 5">
            <a:extLst>
              <a:ext uri="{FF2B5EF4-FFF2-40B4-BE49-F238E27FC236}">
                <a16:creationId xmlns:a16="http://schemas.microsoft.com/office/drawing/2014/main" id="{8F367E33-55DD-4C83-8F74-60871BBB6CFA}"/>
              </a:ext>
            </a:extLst>
          </p:cNvPr>
          <p:cNvPicPr>
            <a:picLocks noChangeAspect="1"/>
          </p:cNvPicPr>
          <p:nvPr/>
        </p:nvPicPr>
        <p:blipFill>
          <a:blip r:embed="rId2"/>
          <a:stretch>
            <a:fillRect/>
          </a:stretch>
        </p:blipFill>
        <p:spPr>
          <a:xfrm>
            <a:off x="107504" y="1160748"/>
            <a:ext cx="4152794" cy="4536504"/>
          </a:xfrm>
          <a:prstGeom prst="rect">
            <a:avLst/>
          </a:prstGeom>
        </p:spPr>
      </p:pic>
    </p:spTree>
    <p:extLst>
      <p:ext uri="{BB962C8B-B14F-4D97-AF65-F5344CB8AC3E}">
        <p14:creationId xmlns:p14="http://schemas.microsoft.com/office/powerpoint/2010/main" val="45113580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260B-3B42-46AE-9634-83C5BF1011D8}"/>
              </a:ext>
            </a:extLst>
          </p:cNvPr>
          <p:cNvSpPr>
            <a:spLocks noGrp="1"/>
          </p:cNvSpPr>
          <p:nvPr>
            <p:ph type="title"/>
          </p:nvPr>
        </p:nvSpPr>
        <p:spPr/>
        <p:txBody>
          <a:bodyPr/>
          <a:lstStyle/>
          <a:p>
            <a:r>
              <a:rPr lang="en-US" altLang="zh-CN" dirty="0">
                <a:latin typeface="Times New Roman" pitchFamily="18" charset="0"/>
              </a:rPr>
              <a:t>SSL/TLS</a:t>
            </a:r>
            <a:r>
              <a:rPr lang="zh-CN" altLang="en-US" dirty="0">
                <a:latin typeface="Times New Roman" pitchFamily="18" charset="0"/>
              </a:rPr>
              <a:t>协议</a:t>
            </a:r>
            <a:endParaRPr lang="zh-CN" altLang="en-US" dirty="0"/>
          </a:p>
        </p:txBody>
      </p:sp>
      <p:sp>
        <p:nvSpPr>
          <p:cNvPr id="3" name="内容占位符 2">
            <a:extLst>
              <a:ext uri="{FF2B5EF4-FFF2-40B4-BE49-F238E27FC236}">
                <a16:creationId xmlns:a16="http://schemas.microsoft.com/office/drawing/2014/main" id="{FDA71565-61FA-410C-9301-C23B5549E9DF}"/>
              </a:ext>
            </a:extLst>
          </p:cNvPr>
          <p:cNvSpPr>
            <a:spLocks noGrp="1"/>
          </p:cNvSpPr>
          <p:nvPr>
            <p:ph idx="1"/>
          </p:nvPr>
        </p:nvSpPr>
        <p:spPr>
          <a:xfrm>
            <a:off x="304800" y="1219200"/>
            <a:ext cx="8382000" cy="4730080"/>
          </a:xfrm>
        </p:spPr>
        <p:txBody>
          <a:bodyPr/>
          <a:lstStyle/>
          <a:p>
            <a:r>
              <a:rPr lang="en-US" altLang="zh-CN" sz="2000" b="0" dirty="0">
                <a:latin typeface="宋体" panose="02010600030101010101" pitchFamily="2" charset="-122"/>
                <a:ea typeface="宋体" panose="02010600030101010101" pitchFamily="2" charset="-122"/>
              </a:rPr>
              <a:t>SSL</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Secure Sockets Layer</a:t>
            </a:r>
            <a:r>
              <a:rPr lang="zh-CN" altLang="en-US" sz="2000" b="0" dirty="0">
                <a:latin typeface="宋体" panose="02010600030101010101" pitchFamily="2" charset="-122"/>
                <a:ea typeface="宋体" panose="02010600030101010101" pitchFamily="2" charset="-122"/>
              </a:rPr>
              <a:t>）协议最初由网景公司开发，后来被 </a:t>
            </a:r>
            <a:r>
              <a:rPr lang="en-US" altLang="zh-CN" sz="2000" b="0" dirty="0">
                <a:latin typeface="宋体" panose="02010600030101010101" pitchFamily="2" charset="-122"/>
                <a:ea typeface="宋体" panose="02010600030101010101" pitchFamily="2" charset="-122"/>
              </a:rPr>
              <a:t>AOL </a:t>
            </a:r>
            <a:r>
              <a:rPr lang="zh-CN" altLang="en-US" sz="2000" b="0" dirty="0">
                <a:latin typeface="宋体" panose="02010600030101010101" pitchFamily="2" charset="-122"/>
                <a:ea typeface="宋体" panose="02010600030101010101" pitchFamily="2" charset="-122"/>
              </a:rPr>
              <a:t>收购。在 </a:t>
            </a:r>
            <a:r>
              <a:rPr lang="en-US" altLang="zh-CN" sz="2000" b="0" dirty="0">
                <a:latin typeface="宋体" panose="02010600030101010101" pitchFamily="2" charset="-122"/>
                <a:ea typeface="宋体" panose="02010600030101010101" pitchFamily="2" charset="-122"/>
              </a:rPr>
              <a:t>SSL 3.0 </a:t>
            </a:r>
            <a:r>
              <a:rPr lang="zh-CN" altLang="en-US" sz="2000" b="0" dirty="0">
                <a:latin typeface="宋体" panose="02010600030101010101" pitchFamily="2" charset="-122"/>
                <a:ea typeface="宋体" panose="02010600030101010101" pitchFamily="2" charset="-122"/>
              </a:rPr>
              <a:t>版本发布后不久，</a:t>
            </a:r>
            <a:r>
              <a:rPr lang="en-US" altLang="zh-CN" sz="2000" b="0" dirty="0">
                <a:latin typeface="宋体" panose="02010600030101010101" pitchFamily="2" charset="-122"/>
                <a:ea typeface="宋体" panose="02010600030101010101" pitchFamily="2" charset="-122"/>
              </a:rPr>
              <a:t>SSL </a:t>
            </a:r>
            <a:r>
              <a:rPr lang="zh-CN" altLang="en-US" sz="2000" b="0" dirty="0">
                <a:latin typeface="宋体" panose="02010600030101010101" pitchFamily="2" charset="-122"/>
                <a:ea typeface="宋体" panose="02010600030101010101" pitchFamily="2" charset="-122"/>
              </a:rPr>
              <a:t>标准化工作就开始启动，并逐渐形成了 </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Transport Layer Security</a:t>
            </a:r>
            <a:r>
              <a:rPr lang="zh-CN" altLang="en-US" sz="2000" b="0" dirty="0">
                <a:latin typeface="宋体" panose="02010600030101010101" pitchFamily="2" charset="-122"/>
                <a:ea typeface="宋体" panose="02010600030101010101" pitchFamily="2" charset="-122"/>
              </a:rPr>
              <a:t>）协议。</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在 </a:t>
            </a:r>
            <a:r>
              <a:rPr lang="en-US" altLang="zh-CN" sz="2000" b="0" dirty="0">
                <a:latin typeface="宋体" panose="02010600030101010101" pitchFamily="2" charset="-122"/>
                <a:ea typeface="宋体" panose="02010600030101010101" pitchFamily="2" charset="-122"/>
              </a:rPr>
              <a:t>SSL 3.0 </a:t>
            </a:r>
            <a:r>
              <a:rPr lang="zh-CN" altLang="en-US" sz="2000" b="0" dirty="0">
                <a:latin typeface="宋体" panose="02010600030101010101" pitchFamily="2" charset="-122"/>
                <a:ea typeface="宋体" panose="02010600030101010101" pitchFamily="2" charset="-122"/>
              </a:rPr>
              <a:t>的基础上进行了改进和优化，以提高数据传输的安全性。</a:t>
            </a:r>
          </a:p>
          <a:p>
            <a:r>
              <a:rPr lang="zh-CN" altLang="en-US" sz="2000" b="0" dirty="0">
                <a:latin typeface="宋体" panose="02010600030101010101" pitchFamily="2" charset="-122"/>
                <a:ea typeface="宋体" panose="02010600030101010101" pitchFamily="2" charset="-122"/>
              </a:rPr>
              <a:t>尽管 </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是 </a:t>
            </a:r>
            <a:r>
              <a:rPr lang="en-US" altLang="zh-CN" sz="2000" b="0" dirty="0">
                <a:latin typeface="宋体" panose="02010600030101010101" pitchFamily="2" charset="-122"/>
                <a:ea typeface="宋体" panose="02010600030101010101" pitchFamily="2" charset="-122"/>
              </a:rPr>
              <a:t>SSL </a:t>
            </a:r>
            <a:r>
              <a:rPr lang="zh-CN" altLang="en-US" sz="2000" b="0" dirty="0">
                <a:latin typeface="宋体" panose="02010600030101010101" pitchFamily="2" charset="-122"/>
                <a:ea typeface="宋体" panose="02010600030101010101" pitchFamily="2" charset="-122"/>
              </a:rPr>
              <a:t>的后继者，但实际上它们在功能和应用场景上非常相似。因此，在互联网上，我们通常会看到 </a:t>
            </a:r>
            <a:r>
              <a:rPr lang="en-US" altLang="zh-CN" sz="2000" b="0" dirty="0">
                <a:latin typeface="宋体" panose="02010600030101010101" pitchFamily="2" charset="-122"/>
                <a:ea typeface="宋体" panose="02010600030101010101" pitchFamily="2" charset="-122"/>
              </a:rPr>
              <a:t>SSL/TLS </a:t>
            </a:r>
            <a:r>
              <a:rPr lang="zh-CN" altLang="en-US" sz="2000" b="0" dirty="0">
                <a:latin typeface="宋体" panose="02010600030101010101" pitchFamily="2" charset="-122"/>
                <a:ea typeface="宋体" panose="02010600030101010101" pitchFamily="2" charset="-122"/>
              </a:rPr>
              <a:t>这种组合使用的情况，用来表示 </a:t>
            </a:r>
            <a:r>
              <a:rPr lang="en-US" altLang="zh-CN" sz="2000" b="0" dirty="0">
                <a:latin typeface="宋体" panose="02010600030101010101" pitchFamily="2" charset="-122"/>
                <a:ea typeface="宋体" panose="02010600030101010101" pitchFamily="2" charset="-122"/>
              </a:rPr>
              <a:t>SSL </a:t>
            </a:r>
            <a:r>
              <a:rPr lang="zh-CN" altLang="en-US" sz="2000" b="0" dirty="0">
                <a:latin typeface="宋体" panose="02010600030101010101" pitchFamily="2" charset="-122"/>
                <a:ea typeface="宋体" panose="02010600030101010101" pitchFamily="2" charset="-122"/>
              </a:rPr>
              <a:t>和 </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两种协议都可以用来提供加密传输服务。例如，</a:t>
            </a:r>
            <a:r>
              <a:rPr lang="en-US" altLang="zh-CN" sz="2000" b="0" dirty="0">
                <a:latin typeface="宋体" panose="02010600030101010101" pitchFamily="2" charset="-122"/>
                <a:ea typeface="宋体" panose="02010600030101010101" pitchFamily="2" charset="-122"/>
              </a:rPr>
              <a:t>HTTPS</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Hypertext Transfer Protocol Secure</a:t>
            </a:r>
            <a:r>
              <a:rPr lang="zh-CN" altLang="en-US" sz="2000" b="0" dirty="0">
                <a:latin typeface="宋体" panose="02010600030101010101" pitchFamily="2" charset="-122"/>
                <a:ea typeface="宋体" panose="02010600030101010101" pitchFamily="2" charset="-122"/>
              </a:rPr>
              <a:t>）就是一种基于 </a:t>
            </a:r>
            <a:r>
              <a:rPr lang="en-US" altLang="zh-CN" sz="2000" b="0" dirty="0">
                <a:latin typeface="宋体" panose="02010600030101010101" pitchFamily="2" charset="-122"/>
                <a:ea typeface="宋体" panose="02010600030101010101" pitchFamily="2" charset="-122"/>
              </a:rPr>
              <a:t>SSL/TLS </a:t>
            </a:r>
            <a:r>
              <a:rPr lang="zh-CN" altLang="en-US" sz="2000" b="0" dirty="0">
                <a:latin typeface="宋体" panose="02010600030101010101" pitchFamily="2" charset="-122"/>
                <a:ea typeface="宋体" panose="02010600030101010101" pitchFamily="2" charset="-122"/>
              </a:rPr>
              <a:t>协议实现的加密传输协议。</a:t>
            </a:r>
          </a:p>
          <a:p>
            <a:r>
              <a:rPr lang="zh-CN" altLang="en-US" sz="2000" b="0" dirty="0">
                <a:latin typeface="宋体" panose="02010600030101010101" pitchFamily="2" charset="-122"/>
                <a:ea typeface="宋体" panose="02010600030101010101" pitchFamily="2" charset="-122"/>
              </a:rPr>
              <a:t>需要注意的是，尽管 </a:t>
            </a:r>
            <a:r>
              <a:rPr lang="en-US" altLang="zh-CN" sz="2000" b="0" dirty="0">
                <a:latin typeface="宋体" panose="02010600030101010101" pitchFamily="2" charset="-122"/>
                <a:ea typeface="宋体" panose="02010600030101010101" pitchFamily="2" charset="-122"/>
              </a:rPr>
              <a:t>SSL </a:t>
            </a:r>
            <a:r>
              <a:rPr lang="zh-CN" altLang="en-US" sz="2000" b="0" dirty="0">
                <a:latin typeface="宋体" panose="02010600030101010101" pitchFamily="2" charset="-122"/>
                <a:ea typeface="宋体" panose="02010600030101010101" pitchFamily="2" charset="-122"/>
              </a:rPr>
              <a:t>和 </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都可以提供数据传输的安全保障，但它们之间存在一些差异。例如，</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提供更强大的加密算法和安全选项，以及更灵活的密钥协商方法和更好的前向保密性等功能。因此，在实际应用中，</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往往更受青睐，并且大部分浏览器和服务器都已经停止支持 </a:t>
            </a:r>
            <a:r>
              <a:rPr lang="en-US" altLang="zh-CN" sz="2000" b="0" dirty="0">
                <a:latin typeface="宋体" panose="02010600030101010101" pitchFamily="2" charset="-122"/>
                <a:ea typeface="宋体" panose="02010600030101010101" pitchFamily="2" charset="-122"/>
              </a:rPr>
              <a:t>SSL </a:t>
            </a:r>
            <a:r>
              <a:rPr lang="zh-CN" altLang="en-US" sz="2000" b="0" dirty="0">
                <a:latin typeface="宋体" panose="02010600030101010101" pitchFamily="2" charset="-122"/>
                <a:ea typeface="宋体" panose="02010600030101010101" pitchFamily="2" charset="-122"/>
              </a:rPr>
              <a:t>协议。</a:t>
            </a:r>
          </a:p>
        </p:txBody>
      </p:sp>
      <p:sp>
        <p:nvSpPr>
          <p:cNvPr id="4" name="日期占位符 3">
            <a:extLst>
              <a:ext uri="{FF2B5EF4-FFF2-40B4-BE49-F238E27FC236}">
                <a16:creationId xmlns:a16="http://schemas.microsoft.com/office/drawing/2014/main" id="{A7E75C5D-A16E-46AD-A528-62B637C3530C}"/>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DE29F156-CCA4-49A8-A823-89E724A9BF6D}"/>
              </a:ext>
            </a:extLst>
          </p:cNvPr>
          <p:cNvSpPr>
            <a:spLocks noGrp="1"/>
          </p:cNvSpPr>
          <p:nvPr>
            <p:ph type="sldNum" sz="quarter" idx="11"/>
          </p:nvPr>
        </p:nvSpPr>
        <p:spPr/>
        <p:txBody>
          <a:bodyPr/>
          <a:lstStyle/>
          <a:p>
            <a:pPr>
              <a:defRPr/>
            </a:pPr>
            <a:fld id="{924DA50A-9525-4AB5-80F4-51DD34C4B33B}" type="slidenum">
              <a:rPr lang="en-US" altLang="zh-CN" smtClean="0"/>
              <a:pPr>
                <a:defRPr/>
              </a:pPr>
              <a:t>60</a:t>
            </a:fld>
            <a:endParaRPr lang="en-US" altLang="zh-CN"/>
          </a:p>
        </p:txBody>
      </p:sp>
    </p:spTree>
    <p:extLst>
      <p:ext uri="{BB962C8B-B14F-4D97-AF65-F5344CB8AC3E}">
        <p14:creationId xmlns:p14="http://schemas.microsoft.com/office/powerpoint/2010/main" val="192630078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8C553-87A2-40D4-B643-1D78A355A762}"/>
              </a:ext>
            </a:extLst>
          </p:cNvPr>
          <p:cNvSpPr>
            <a:spLocks noGrp="1"/>
          </p:cNvSpPr>
          <p:nvPr>
            <p:ph type="title"/>
          </p:nvPr>
        </p:nvSpPr>
        <p:spPr/>
        <p:txBody>
          <a:bodyPr/>
          <a:lstStyle/>
          <a:p>
            <a:r>
              <a:rPr lang="en-US" altLang="zh-CN" dirty="0">
                <a:latin typeface="Times New Roman" pitchFamily="18" charset="0"/>
              </a:rPr>
              <a:t>12.3  SSL/TLS</a:t>
            </a:r>
            <a:r>
              <a:rPr lang="zh-CN" altLang="en-US" dirty="0">
                <a:latin typeface="Times New Roman" pitchFamily="18" charset="0"/>
              </a:rPr>
              <a:t>协议</a:t>
            </a:r>
            <a:r>
              <a:rPr lang="zh-CN" altLang="en-US" dirty="0"/>
              <a:t> </a:t>
            </a:r>
          </a:p>
        </p:txBody>
      </p:sp>
      <p:sp>
        <p:nvSpPr>
          <p:cNvPr id="3" name="内容占位符 2">
            <a:extLst>
              <a:ext uri="{FF2B5EF4-FFF2-40B4-BE49-F238E27FC236}">
                <a16:creationId xmlns:a16="http://schemas.microsoft.com/office/drawing/2014/main" id="{F84429B5-B43F-4EA4-AF9D-240273CFAF7A}"/>
              </a:ext>
            </a:extLst>
          </p:cNvPr>
          <p:cNvSpPr>
            <a:spLocks noGrp="1"/>
          </p:cNvSpPr>
          <p:nvPr>
            <p:ph idx="1"/>
          </p:nvPr>
        </p:nvSpPr>
        <p:spPr/>
        <p:txBody>
          <a:bodyPr/>
          <a:lstStyle/>
          <a:p>
            <a:r>
              <a:rPr lang="zh-CN" altLang="en-US" sz="2000" b="0" dirty="0">
                <a:latin typeface="宋体" panose="02010600030101010101" pitchFamily="2" charset="-122"/>
                <a:ea typeface="宋体" panose="02010600030101010101" pitchFamily="2" charset="-122"/>
              </a:rPr>
              <a:t>安全的网站通信：</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被广泛用于保护网站与用户之间的通信。当用户访问一个使用</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加密的网站时，</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将确保通信的保密性和完整性，防止第三方窃听、篡改或伪造数据。</a:t>
            </a:r>
          </a:p>
          <a:p>
            <a:r>
              <a:rPr lang="zh-CN" altLang="en-US" sz="2000" b="0" dirty="0">
                <a:latin typeface="宋体" panose="02010600030101010101" pitchFamily="2" charset="-122"/>
                <a:ea typeface="宋体" panose="02010600030101010101" pitchFamily="2" charset="-122"/>
              </a:rPr>
              <a:t> 电子邮件安全：</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也可用于保护电子邮件的传输。当电子邮件客户端和邮件服务器之间建立</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连接时，邮件内容将以加密方式传输，从而确保邮件的机密性。</a:t>
            </a:r>
          </a:p>
          <a:p>
            <a:r>
              <a:rPr lang="zh-CN" altLang="en-US" sz="2000" b="0" dirty="0">
                <a:latin typeface="宋体" panose="02010600030101010101" pitchFamily="2" charset="-122"/>
                <a:ea typeface="宋体" panose="02010600030101010101" pitchFamily="2" charset="-122"/>
              </a:rPr>
              <a:t> 虚拟专用网络（</a:t>
            </a:r>
            <a:r>
              <a:rPr lang="en-US" altLang="zh-CN" sz="2000" b="0" dirty="0">
                <a:latin typeface="宋体" panose="02010600030101010101" pitchFamily="2" charset="-122"/>
                <a:ea typeface="宋体" panose="02010600030101010101" pitchFamily="2" charset="-122"/>
              </a:rPr>
              <a:t>VPN</a:t>
            </a:r>
            <a:r>
              <a:rPr lang="zh-CN" altLang="en-US" sz="2000" b="0" dirty="0">
                <a:latin typeface="宋体" panose="02010600030101010101" pitchFamily="2" charset="-122"/>
                <a:ea typeface="宋体" panose="02010600030101010101" pitchFamily="2" charset="-122"/>
              </a:rPr>
              <a:t>）：许多</a:t>
            </a:r>
            <a:r>
              <a:rPr lang="en-US" altLang="zh-CN" sz="2000" b="0" dirty="0">
                <a:latin typeface="宋体" panose="02010600030101010101" pitchFamily="2" charset="-122"/>
                <a:ea typeface="宋体" panose="02010600030101010101" pitchFamily="2" charset="-122"/>
              </a:rPr>
              <a:t>VPN</a:t>
            </a:r>
            <a:r>
              <a:rPr lang="zh-CN" altLang="en-US" sz="2000" b="0" dirty="0">
                <a:latin typeface="宋体" panose="02010600030101010101" pitchFamily="2" charset="-122"/>
                <a:ea typeface="宋体" panose="02010600030101010101" pitchFamily="2" charset="-122"/>
              </a:rPr>
              <a:t>服务提供商使用</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来建立安全的</a:t>
            </a:r>
            <a:r>
              <a:rPr lang="en-US" altLang="zh-CN" sz="2000" b="0" dirty="0">
                <a:latin typeface="宋体" panose="02010600030101010101" pitchFamily="2" charset="-122"/>
                <a:ea typeface="宋体" panose="02010600030101010101" pitchFamily="2" charset="-122"/>
              </a:rPr>
              <a:t>VPN</a:t>
            </a:r>
            <a:r>
              <a:rPr lang="zh-CN" altLang="en-US" sz="2000" b="0" dirty="0">
                <a:latin typeface="宋体" panose="02010600030101010101" pitchFamily="2" charset="-122"/>
                <a:ea typeface="宋体" panose="02010600030101010101" pitchFamily="2" charset="-122"/>
              </a:rPr>
              <a:t>连接。</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用于加密</a:t>
            </a:r>
            <a:r>
              <a:rPr lang="en-US" altLang="zh-CN" sz="2000" b="0" dirty="0">
                <a:latin typeface="宋体" panose="02010600030101010101" pitchFamily="2" charset="-122"/>
                <a:ea typeface="宋体" panose="02010600030101010101" pitchFamily="2" charset="-122"/>
              </a:rPr>
              <a:t>VPN</a:t>
            </a:r>
            <a:r>
              <a:rPr lang="zh-CN" altLang="en-US" sz="2000" b="0" dirty="0">
                <a:latin typeface="宋体" panose="02010600030101010101" pitchFamily="2" charset="-122"/>
                <a:ea typeface="宋体" panose="02010600030101010101" pitchFamily="2" charset="-122"/>
              </a:rPr>
              <a:t>客户端和服务器之间的通信，以保护用户的隐私和数据安全。</a:t>
            </a:r>
          </a:p>
          <a:p>
            <a:r>
              <a:rPr lang="zh-CN" altLang="en-US" sz="2000" b="0" dirty="0">
                <a:latin typeface="宋体" panose="02010600030101010101" pitchFamily="2" charset="-122"/>
                <a:ea typeface="宋体" panose="02010600030101010101" pitchFamily="2" charset="-122"/>
              </a:rPr>
              <a:t> 移动应用程序安全：许多移动应用程序使用</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来保护与后端服务器之间的通信。这确保了移动应用程序与服务器之间的数据传输是安全的，并防止敏感信息在传输过程中被窃听或篡改。</a:t>
            </a:r>
          </a:p>
          <a:p>
            <a:r>
              <a:rPr lang="zh-CN" altLang="en-US" sz="2000" b="0" dirty="0">
                <a:latin typeface="宋体" panose="02010600030101010101" pitchFamily="2" charset="-122"/>
                <a:ea typeface="宋体" panose="02010600030101010101" pitchFamily="2" charset="-122"/>
              </a:rPr>
              <a:t> 云服务安全：云服务提供商通常使用</a:t>
            </a:r>
            <a:r>
              <a:rPr lang="en-US" altLang="zh-CN" sz="2000" b="0" dirty="0">
                <a:latin typeface="宋体" panose="02010600030101010101" pitchFamily="2" charset="-122"/>
                <a:ea typeface="宋体" panose="02010600030101010101" pitchFamily="2" charset="-122"/>
              </a:rPr>
              <a:t>TLS</a:t>
            </a:r>
            <a:r>
              <a:rPr lang="zh-CN" altLang="en-US" sz="2000" b="0" dirty="0">
                <a:latin typeface="宋体" panose="02010600030101010101" pitchFamily="2" charset="-122"/>
                <a:ea typeface="宋体" panose="02010600030101010101" pitchFamily="2" charset="-122"/>
              </a:rPr>
              <a:t>来保护客户与云服务器之间的通信。这样可以确保在云环境中传输的数据是安全的，并防止未经授权的访问和数据泄露。</a:t>
            </a:r>
          </a:p>
        </p:txBody>
      </p:sp>
      <p:sp>
        <p:nvSpPr>
          <p:cNvPr id="4" name="日期占位符 3">
            <a:extLst>
              <a:ext uri="{FF2B5EF4-FFF2-40B4-BE49-F238E27FC236}">
                <a16:creationId xmlns:a16="http://schemas.microsoft.com/office/drawing/2014/main" id="{9B5DFE91-1153-4EA1-9541-44C25942E82B}"/>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6C5080D8-2603-44A0-BC58-242787834168}"/>
              </a:ext>
            </a:extLst>
          </p:cNvPr>
          <p:cNvSpPr>
            <a:spLocks noGrp="1"/>
          </p:cNvSpPr>
          <p:nvPr>
            <p:ph type="sldNum" sz="quarter" idx="11"/>
          </p:nvPr>
        </p:nvSpPr>
        <p:spPr/>
        <p:txBody>
          <a:bodyPr/>
          <a:lstStyle/>
          <a:p>
            <a:pPr>
              <a:defRPr/>
            </a:pPr>
            <a:fld id="{924DA50A-9525-4AB5-80F4-51DD34C4B33B}" type="slidenum">
              <a:rPr lang="en-US" altLang="zh-CN" smtClean="0"/>
              <a:pPr>
                <a:defRPr/>
              </a:pPr>
              <a:t>61</a:t>
            </a:fld>
            <a:endParaRPr lang="en-US" altLang="zh-CN"/>
          </a:p>
        </p:txBody>
      </p:sp>
    </p:spTree>
    <p:extLst>
      <p:ext uri="{BB962C8B-B14F-4D97-AF65-F5344CB8AC3E}">
        <p14:creationId xmlns:p14="http://schemas.microsoft.com/office/powerpoint/2010/main" val="184086457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3177" y="241513"/>
            <a:ext cx="4002959" cy="56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marL="9525"/>
            <a:r>
              <a:rPr sz="3600" kern="1200" spc="-4" dirty="0"/>
              <a:t>TLS/SSL 发展</a:t>
            </a:r>
          </a:p>
        </p:txBody>
      </p:sp>
      <p:sp>
        <p:nvSpPr>
          <p:cNvPr id="3" name="object 3"/>
          <p:cNvSpPr/>
          <p:nvPr/>
        </p:nvSpPr>
        <p:spPr>
          <a:xfrm>
            <a:off x="803529" y="1924812"/>
            <a:ext cx="0" cy="3519488"/>
          </a:xfrm>
          <a:custGeom>
            <a:avLst/>
            <a:gdLst/>
            <a:ahLst/>
            <a:cxnLst/>
            <a:rect l="l" t="t" r="r" b="b"/>
            <a:pathLst>
              <a:path h="4692650">
                <a:moveTo>
                  <a:pt x="0" y="0"/>
                </a:moveTo>
                <a:lnTo>
                  <a:pt x="0" y="4692396"/>
                </a:lnTo>
              </a:path>
            </a:pathLst>
          </a:custGeom>
          <a:ln w="45719">
            <a:solidFill>
              <a:srgbClr val="213161"/>
            </a:solidFill>
          </a:ln>
        </p:spPr>
        <p:txBody>
          <a:bodyPr wrap="square" lIns="0" tIns="0" rIns="0" bIns="0" rtlCol="0"/>
          <a:lstStyle/>
          <a:p>
            <a:endParaRPr/>
          </a:p>
        </p:txBody>
      </p:sp>
      <p:sp>
        <p:nvSpPr>
          <p:cNvPr id="4" name="object 4"/>
          <p:cNvSpPr/>
          <p:nvPr/>
        </p:nvSpPr>
        <p:spPr>
          <a:xfrm>
            <a:off x="246650" y="1647910"/>
            <a:ext cx="993934" cy="9938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1787" y="1795301"/>
            <a:ext cx="460534" cy="460534"/>
          </a:xfrm>
          <a:custGeom>
            <a:avLst/>
            <a:gdLst/>
            <a:ahLst/>
            <a:cxnLst/>
            <a:rect l="l" t="t" r="r" b="b"/>
            <a:pathLst>
              <a:path w="614044" h="614044">
                <a:moveTo>
                  <a:pt x="307022" y="613740"/>
                </a:moveTo>
                <a:lnTo>
                  <a:pt x="257238" y="609723"/>
                </a:lnTo>
                <a:lnTo>
                  <a:pt x="210011" y="598095"/>
                </a:lnTo>
                <a:lnTo>
                  <a:pt x="165972" y="579486"/>
                </a:lnTo>
                <a:lnTo>
                  <a:pt x="125752" y="554527"/>
                </a:lnTo>
                <a:lnTo>
                  <a:pt x="89984" y="523851"/>
                </a:lnTo>
                <a:lnTo>
                  <a:pt x="59297" y="488087"/>
                </a:lnTo>
                <a:lnTo>
                  <a:pt x="34324" y="447869"/>
                </a:lnTo>
                <a:lnTo>
                  <a:pt x="15696" y="403826"/>
                </a:lnTo>
                <a:lnTo>
                  <a:pt x="4044" y="356590"/>
                </a:lnTo>
                <a:lnTo>
                  <a:pt x="0" y="306793"/>
                </a:lnTo>
                <a:lnTo>
                  <a:pt x="4044" y="257038"/>
                </a:lnTo>
                <a:lnTo>
                  <a:pt x="15696" y="209835"/>
                </a:lnTo>
                <a:lnTo>
                  <a:pt x="34324" y="165818"/>
                </a:lnTo>
                <a:lnTo>
                  <a:pt x="59297" y="125619"/>
                </a:lnTo>
                <a:lnTo>
                  <a:pt x="89984" y="89869"/>
                </a:lnTo>
                <a:lnTo>
                  <a:pt x="125752" y="59202"/>
                </a:lnTo>
                <a:lnTo>
                  <a:pt x="165972" y="34249"/>
                </a:lnTo>
                <a:lnTo>
                  <a:pt x="210011" y="15643"/>
                </a:lnTo>
                <a:lnTo>
                  <a:pt x="257238" y="4016"/>
                </a:lnTo>
                <a:lnTo>
                  <a:pt x="307022" y="0"/>
                </a:lnTo>
                <a:lnTo>
                  <a:pt x="356806" y="4016"/>
                </a:lnTo>
                <a:lnTo>
                  <a:pt x="404031" y="15644"/>
                </a:lnTo>
                <a:lnTo>
                  <a:pt x="448067" y="34251"/>
                </a:lnTo>
                <a:lnTo>
                  <a:pt x="488281" y="59207"/>
                </a:lnTo>
                <a:lnTo>
                  <a:pt x="524041" y="89879"/>
                </a:lnTo>
                <a:lnTo>
                  <a:pt x="554717" y="125635"/>
                </a:lnTo>
                <a:lnTo>
                  <a:pt x="579675" y="165844"/>
                </a:lnTo>
                <a:lnTo>
                  <a:pt x="598284" y="209874"/>
                </a:lnTo>
                <a:lnTo>
                  <a:pt x="609913" y="257093"/>
                </a:lnTo>
                <a:lnTo>
                  <a:pt x="613930" y="306870"/>
                </a:lnTo>
                <a:lnTo>
                  <a:pt x="609913" y="356646"/>
                </a:lnTo>
                <a:lnTo>
                  <a:pt x="598284" y="403865"/>
                </a:lnTo>
                <a:lnTo>
                  <a:pt x="579675" y="447895"/>
                </a:lnTo>
                <a:lnTo>
                  <a:pt x="554717" y="488104"/>
                </a:lnTo>
                <a:lnTo>
                  <a:pt x="524041" y="523860"/>
                </a:lnTo>
                <a:lnTo>
                  <a:pt x="488281" y="554532"/>
                </a:lnTo>
                <a:lnTo>
                  <a:pt x="448067" y="579488"/>
                </a:lnTo>
                <a:lnTo>
                  <a:pt x="404031" y="598095"/>
                </a:lnTo>
                <a:lnTo>
                  <a:pt x="356806" y="609723"/>
                </a:lnTo>
                <a:lnTo>
                  <a:pt x="307022" y="613740"/>
                </a:lnTo>
                <a:close/>
              </a:path>
            </a:pathLst>
          </a:custGeom>
          <a:solidFill>
            <a:srgbClr val="044775"/>
          </a:solidFill>
        </p:spPr>
        <p:txBody>
          <a:bodyPr wrap="square" lIns="0" tIns="0" rIns="0" bIns="0" rtlCol="0"/>
          <a:lstStyle/>
          <a:p>
            <a:endParaRPr/>
          </a:p>
        </p:txBody>
      </p:sp>
      <p:sp>
        <p:nvSpPr>
          <p:cNvPr id="6" name="object 6"/>
          <p:cNvSpPr txBox="1"/>
          <p:nvPr/>
        </p:nvSpPr>
        <p:spPr>
          <a:xfrm>
            <a:off x="660434" y="1914258"/>
            <a:ext cx="323850" cy="193803"/>
          </a:xfrm>
          <a:prstGeom prst="rect">
            <a:avLst/>
          </a:prstGeom>
        </p:spPr>
        <p:txBody>
          <a:bodyPr vert="horz" wrap="square" lIns="0" tIns="9049" rIns="0" bIns="0" rtlCol="0">
            <a:spAutoFit/>
          </a:bodyPr>
          <a:lstStyle/>
          <a:p>
            <a:pPr marL="9525">
              <a:spcBef>
                <a:spcPts val="71"/>
              </a:spcBef>
            </a:pPr>
            <a:r>
              <a:rPr sz="1200" b="1" spc="-4" dirty="0">
                <a:solidFill>
                  <a:srgbClr val="FFFFFF"/>
                </a:solidFill>
                <a:latin typeface="Times New Roman"/>
                <a:cs typeface="Times New Roman"/>
              </a:rPr>
              <a:t>1995</a:t>
            </a:r>
            <a:endParaRPr sz="1200">
              <a:latin typeface="Times New Roman"/>
              <a:cs typeface="Times New Roman"/>
            </a:endParaRPr>
          </a:p>
        </p:txBody>
      </p:sp>
      <p:sp>
        <p:nvSpPr>
          <p:cNvPr id="7" name="object 7"/>
          <p:cNvSpPr/>
          <p:nvPr/>
        </p:nvSpPr>
        <p:spPr>
          <a:xfrm>
            <a:off x="246650" y="2435923"/>
            <a:ext cx="993934" cy="99384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81787" y="2583313"/>
            <a:ext cx="460534" cy="460534"/>
          </a:xfrm>
          <a:custGeom>
            <a:avLst/>
            <a:gdLst/>
            <a:ahLst/>
            <a:cxnLst/>
            <a:rect l="l" t="t" r="r" b="b"/>
            <a:pathLst>
              <a:path w="614044" h="614044">
                <a:moveTo>
                  <a:pt x="307022" y="613727"/>
                </a:moveTo>
                <a:lnTo>
                  <a:pt x="261668" y="610399"/>
                </a:lnTo>
                <a:lnTo>
                  <a:pt x="218379" y="600730"/>
                </a:lnTo>
                <a:lnTo>
                  <a:pt x="177630" y="585192"/>
                </a:lnTo>
                <a:lnTo>
                  <a:pt x="139896" y="564255"/>
                </a:lnTo>
                <a:lnTo>
                  <a:pt x="105650" y="538391"/>
                </a:lnTo>
                <a:lnTo>
                  <a:pt x="75367" y="508072"/>
                </a:lnTo>
                <a:lnTo>
                  <a:pt x="49522" y="473768"/>
                </a:lnTo>
                <a:lnTo>
                  <a:pt x="28588" y="435953"/>
                </a:lnTo>
                <a:lnTo>
                  <a:pt x="13040" y="395096"/>
                </a:lnTo>
                <a:lnTo>
                  <a:pt x="3353" y="351670"/>
                </a:lnTo>
                <a:lnTo>
                  <a:pt x="0" y="306146"/>
                </a:lnTo>
                <a:lnTo>
                  <a:pt x="4044" y="256566"/>
                </a:lnTo>
                <a:lnTo>
                  <a:pt x="15696" y="209504"/>
                </a:lnTo>
                <a:lnTo>
                  <a:pt x="34324" y="165596"/>
                </a:lnTo>
                <a:lnTo>
                  <a:pt x="59297" y="125479"/>
                </a:lnTo>
                <a:lnTo>
                  <a:pt x="89984" y="89788"/>
                </a:lnTo>
                <a:lnTo>
                  <a:pt x="125752" y="59161"/>
                </a:lnTo>
                <a:lnTo>
                  <a:pt x="165972" y="34232"/>
                </a:lnTo>
                <a:lnTo>
                  <a:pt x="210011" y="15638"/>
                </a:lnTo>
                <a:lnTo>
                  <a:pt x="257238" y="4015"/>
                </a:lnTo>
                <a:lnTo>
                  <a:pt x="307022" y="0"/>
                </a:lnTo>
                <a:lnTo>
                  <a:pt x="356806" y="4016"/>
                </a:lnTo>
                <a:lnTo>
                  <a:pt x="404031" y="15644"/>
                </a:lnTo>
                <a:lnTo>
                  <a:pt x="448067" y="34251"/>
                </a:lnTo>
                <a:lnTo>
                  <a:pt x="488281" y="59207"/>
                </a:lnTo>
                <a:lnTo>
                  <a:pt x="524041" y="89879"/>
                </a:lnTo>
                <a:lnTo>
                  <a:pt x="554717" y="125635"/>
                </a:lnTo>
                <a:lnTo>
                  <a:pt x="579675" y="165844"/>
                </a:lnTo>
                <a:lnTo>
                  <a:pt x="598284" y="209874"/>
                </a:lnTo>
                <a:lnTo>
                  <a:pt x="609913" y="257093"/>
                </a:lnTo>
                <a:lnTo>
                  <a:pt x="613930" y="306870"/>
                </a:lnTo>
                <a:lnTo>
                  <a:pt x="609913" y="356643"/>
                </a:lnTo>
                <a:lnTo>
                  <a:pt x="598284" y="403859"/>
                </a:lnTo>
                <a:lnTo>
                  <a:pt x="579675" y="447887"/>
                </a:lnTo>
                <a:lnTo>
                  <a:pt x="554717" y="488094"/>
                </a:lnTo>
                <a:lnTo>
                  <a:pt x="524041" y="523849"/>
                </a:lnTo>
                <a:lnTo>
                  <a:pt x="488281" y="554520"/>
                </a:lnTo>
                <a:lnTo>
                  <a:pt x="448067" y="579475"/>
                </a:lnTo>
                <a:lnTo>
                  <a:pt x="404031" y="598083"/>
                </a:lnTo>
                <a:lnTo>
                  <a:pt x="356806" y="609711"/>
                </a:lnTo>
                <a:lnTo>
                  <a:pt x="307022" y="613727"/>
                </a:lnTo>
                <a:close/>
              </a:path>
            </a:pathLst>
          </a:custGeom>
          <a:solidFill>
            <a:srgbClr val="213161"/>
          </a:solidFill>
        </p:spPr>
        <p:txBody>
          <a:bodyPr wrap="square" lIns="0" tIns="0" rIns="0" bIns="0" rtlCol="0"/>
          <a:lstStyle/>
          <a:p>
            <a:endParaRPr/>
          </a:p>
        </p:txBody>
      </p:sp>
      <p:sp>
        <p:nvSpPr>
          <p:cNvPr id="9" name="object 9"/>
          <p:cNvSpPr txBox="1"/>
          <p:nvPr/>
        </p:nvSpPr>
        <p:spPr>
          <a:xfrm>
            <a:off x="655301" y="2698851"/>
            <a:ext cx="323850" cy="193803"/>
          </a:xfrm>
          <a:prstGeom prst="rect">
            <a:avLst/>
          </a:prstGeom>
        </p:spPr>
        <p:txBody>
          <a:bodyPr vert="horz" wrap="square" lIns="0" tIns="9049" rIns="0" bIns="0" rtlCol="0">
            <a:spAutoFit/>
          </a:bodyPr>
          <a:lstStyle/>
          <a:p>
            <a:pPr marL="9525">
              <a:spcBef>
                <a:spcPts val="71"/>
              </a:spcBef>
            </a:pPr>
            <a:r>
              <a:rPr sz="1200" b="1" spc="-4" dirty="0">
                <a:solidFill>
                  <a:srgbClr val="FFFFFF"/>
                </a:solidFill>
                <a:latin typeface="Times New Roman"/>
                <a:cs typeface="Times New Roman"/>
              </a:rPr>
              <a:t>1999</a:t>
            </a:r>
            <a:endParaRPr sz="1200">
              <a:latin typeface="Times New Roman"/>
              <a:cs typeface="Times New Roman"/>
            </a:endParaRPr>
          </a:p>
        </p:txBody>
      </p:sp>
      <p:sp>
        <p:nvSpPr>
          <p:cNvPr id="10" name="object 10"/>
          <p:cNvSpPr/>
          <p:nvPr/>
        </p:nvSpPr>
        <p:spPr>
          <a:xfrm>
            <a:off x="229505" y="3231604"/>
            <a:ext cx="993934" cy="99384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64642" y="3378994"/>
            <a:ext cx="460534" cy="460534"/>
          </a:xfrm>
          <a:custGeom>
            <a:avLst/>
            <a:gdLst/>
            <a:ahLst/>
            <a:cxnLst/>
            <a:rect l="l" t="t" r="r" b="b"/>
            <a:pathLst>
              <a:path w="614044" h="614045">
                <a:moveTo>
                  <a:pt x="307022" y="613727"/>
                </a:moveTo>
                <a:lnTo>
                  <a:pt x="257236" y="609711"/>
                </a:lnTo>
                <a:lnTo>
                  <a:pt x="209999" y="598083"/>
                </a:lnTo>
                <a:lnTo>
                  <a:pt x="165946" y="579475"/>
                </a:lnTo>
                <a:lnTo>
                  <a:pt x="125708" y="554520"/>
                </a:lnTo>
                <a:lnTo>
                  <a:pt x="89984" y="523924"/>
                </a:lnTo>
                <a:lnTo>
                  <a:pt x="59297" y="488223"/>
                </a:lnTo>
                <a:lnTo>
                  <a:pt x="34324" y="448091"/>
                </a:lnTo>
                <a:lnTo>
                  <a:pt x="15696" y="404164"/>
                </a:lnTo>
                <a:lnTo>
                  <a:pt x="4044" y="357078"/>
                </a:lnTo>
                <a:lnTo>
                  <a:pt x="0" y="307466"/>
                </a:lnTo>
                <a:lnTo>
                  <a:pt x="3353" y="261971"/>
                </a:lnTo>
                <a:lnTo>
                  <a:pt x="13040" y="218568"/>
                </a:lnTo>
                <a:lnTo>
                  <a:pt x="28588" y="177730"/>
                </a:lnTo>
                <a:lnTo>
                  <a:pt x="49522" y="139929"/>
                </a:lnTo>
                <a:lnTo>
                  <a:pt x="75367" y="105636"/>
                </a:lnTo>
                <a:lnTo>
                  <a:pt x="105650" y="75325"/>
                </a:lnTo>
                <a:lnTo>
                  <a:pt x="139896" y="49466"/>
                </a:lnTo>
                <a:lnTo>
                  <a:pt x="177630" y="28533"/>
                </a:lnTo>
                <a:lnTo>
                  <a:pt x="218379" y="12996"/>
                </a:lnTo>
                <a:lnTo>
                  <a:pt x="261668" y="3327"/>
                </a:lnTo>
                <a:lnTo>
                  <a:pt x="307022" y="0"/>
                </a:lnTo>
                <a:lnTo>
                  <a:pt x="356806" y="4016"/>
                </a:lnTo>
                <a:lnTo>
                  <a:pt x="404031" y="15644"/>
                </a:lnTo>
                <a:lnTo>
                  <a:pt x="448067" y="34251"/>
                </a:lnTo>
                <a:lnTo>
                  <a:pt x="488281" y="59207"/>
                </a:lnTo>
                <a:lnTo>
                  <a:pt x="524041" y="89879"/>
                </a:lnTo>
                <a:lnTo>
                  <a:pt x="554717" y="125635"/>
                </a:lnTo>
                <a:lnTo>
                  <a:pt x="579675" y="165844"/>
                </a:lnTo>
                <a:lnTo>
                  <a:pt x="598284" y="209874"/>
                </a:lnTo>
                <a:lnTo>
                  <a:pt x="609913" y="257093"/>
                </a:lnTo>
                <a:lnTo>
                  <a:pt x="613930" y="306870"/>
                </a:lnTo>
                <a:lnTo>
                  <a:pt x="609913" y="356643"/>
                </a:lnTo>
                <a:lnTo>
                  <a:pt x="598284" y="403859"/>
                </a:lnTo>
                <a:lnTo>
                  <a:pt x="579675" y="447887"/>
                </a:lnTo>
                <a:lnTo>
                  <a:pt x="554717" y="488094"/>
                </a:lnTo>
                <a:lnTo>
                  <a:pt x="524041" y="523849"/>
                </a:lnTo>
                <a:lnTo>
                  <a:pt x="488219" y="554558"/>
                </a:lnTo>
                <a:lnTo>
                  <a:pt x="448029" y="579492"/>
                </a:lnTo>
                <a:lnTo>
                  <a:pt x="404012" y="598088"/>
                </a:lnTo>
                <a:lnTo>
                  <a:pt x="356798" y="609711"/>
                </a:lnTo>
                <a:lnTo>
                  <a:pt x="307022" y="613727"/>
                </a:lnTo>
                <a:close/>
              </a:path>
            </a:pathLst>
          </a:custGeom>
          <a:solidFill>
            <a:srgbClr val="044775"/>
          </a:solidFill>
        </p:spPr>
        <p:txBody>
          <a:bodyPr wrap="square" lIns="0" tIns="0" rIns="0" bIns="0" rtlCol="0"/>
          <a:lstStyle/>
          <a:p>
            <a:endParaRPr/>
          </a:p>
        </p:txBody>
      </p:sp>
      <p:sp>
        <p:nvSpPr>
          <p:cNvPr id="12" name="object 12"/>
          <p:cNvSpPr txBox="1"/>
          <p:nvPr/>
        </p:nvSpPr>
        <p:spPr>
          <a:xfrm>
            <a:off x="636241" y="3502771"/>
            <a:ext cx="323850" cy="193803"/>
          </a:xfrm>
          <a:prstGeom prst="rect">
            <a:avLst/>
          </a:prstGeom>
        </p:spPr>
        <p:txBody>
          <a:bodyPr vert="horz" wrap="square" lIns="0" tIns="9049" rIns="0" bIns="0" rtlCol="0">
            <a:spAutoFit/>
          </a:bodyPr>
          <a:lstStyle/>
          <a:p>
            <a:pPr marL="9525">
              <a:spcBef>
                <a:spcPts val="71"/>
              </a:spcBef>
            </a:pPr>
            <a:r>
              <a:rPr sz="1200" b="1" spc="-4" dirty="0">
                <a:solidFill>
                  <a:srgbClr val="FFFFFF"/>
                </a:solidFill>
                <a:latin typeface="Times New Roman"/>
                <a:cs typeface="Times New Roman"/>
              </a:rPr>
              <a:t>2006</a:t>
            </a:r>
            <a:endParaRPr sz="1200">
              <a:latin typeface="Times New Roman"/>
              <a:cs typeface="Times New Roman"/>
            </a:endParaRPr>
          </a:p>
        </p:txBody>
      </p:sp>
      <p:sp>
        <p:nvSpPr>
          <p:cNvPr id="13" name="object 13"/>
          <p:cNvSpPr/>
          <p:nvPr/>
        </p:nvSpPr>
        <p:spPr>
          <a:xfrm>
            <a:off x="246650" y="4007081"/>
            <a:ext cx="993934" cy="993848"/>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81787" y="4154472"/>
            <a:ext cx="460534" cy="460534"/>
          </a:xfrm>
          <a:custGeom>
            <a:avLst/>
            <a:gdLst/>
            <a:ahLst/>
            <a:cxnLst/>
            <a:rect l="l" t="t" r="r" b="b"/>
            <a:pathLst>
              <a:path w="614044" h="614045">
                <a:moveTo>
                  <a:pt x="307022" y="613740"/>
                </a:moveTo>
                <a:lnTo>
                  <a:pt x="261668" y="610412"/>
                </a:lnTo>
                <a:lnTo>
                  <a:pt x="218379" y="600747"/>
                </a:lnTo>
                <a:lnTo>
                  <a:pt x="177630" y="585217"/>
                </a:lnTo>
                <a:lnTo>
                  <a:pt x="139896" y="564297"/>
                </a:lnTo>
                <a:lnTo>
                  <a:pt x="105650" y="538461"/>
                </a:lnTo>
                <a:lnTo>
                  <a:pt x="75367" y="508183"/>
                </a:lnTo>
                <a:lnTo>
                  <a:pt x="49522" y="473938"/>
                </a:lnTo>
                <a:lnTo>
                  <a:pt x="28588" y="436200"/>
                </a:lnTo>
                <a:lnTo>
                  <a:pt x="13040" y="395443"/>
                </a:lnTo>
                <a:lnTo>
                  <a:pt x="3353" y="352141"/>
                </a:lnTo>
                <a:lnTo>
                  <a:pt x="0" y="306768"/>
                </a:lnTo>
                <a:lnTo>
                  <a:pt x="4044" y="257019"/>
                </a:lnTo>
                <a:lnTo>
                  <a:pt x="15696" y="209822"/>
                </a:lnTo>
                <a:lnTo>
                  <a:pt x="34324" y="165809"/>
                </a:lnTo>
                <a:lnTo>
                  <a:pt x="59297" y="125613"/>
                </a:lnTo>
                <a:lnTo>
                  <a:pt x="89984" y="89866"/>
                </a:lnTo>
                <a:lnTo>
                  <a:pt x="125752" y="59201"/>
                </a:lnTo>
                <a:lnTo>
                  <a:pt x="165972" y="34249"/>
                </a:lnTo>
                <a:lnTo>
                  <a:pt x="210011" y="15643"/>
                </a:lnTo>
                <a:lnTo>
                  <a:pt x="257238" y="4016"/>
                </a:lnTo>
                <a:lnTo>
                  <a:pt x="307022" y="0"/>
                </a:lnTo>
                <a:lnTo>
                  <a:pt x="356806" y="4016"/>
                </a:lnTo>
                <a:lnTo>
                  <a:pt x="404031" y="15644"/>
                </a:lnTo>
                <a:lnTo>
                  <a:pt x="448067" y="34251"/>
                </a:lnTo>
                <a:lnTo>
                  <a:pt x="488281" y="59207"/>
                </a:lnTo>
                <a:lnTo>
                  <a:pt x="524041" y="89879"/>
                </a:lnTo>
                <a:lnTo>
                  <a:pt x="554717" y="125635"/>
                </a:lnTo>
                <a:lnTo>
                  <a:pt x="579675" y="165844"/>
                </a:lnTo>
                <a:lnTo>
                  <a:pt x="598284" y="209874"/>
                </a:lnTo>
                <a:lnTo>
                  <a:pt x="609913" y="257093"/>
                </a:lnTo>
                <a:lnTo>
                  <a:pt x="613930" y="306870"/>
                </a:lnTo>
                <a:lnTo>
                  <a:pt x="609913" y="356646"/>
                </a:lnTo>
                <a:lnTo>
                  <a:pt x="598284" y="403865"/>
                </a:lnTo>
                <a:lnTo>
                  <a:pt x="579675" y="447895"/>
                </a:lnTo>
                <a:lnTo>
                  <a:pt x="554717" y="488104"/>
                </a:lnTo>
                <a:lnTo>
                  <a:pt x="524041" y="523860"/>
                </a:lnTo>
                <a:lnTo>
                  <a:pt x="488281" y="554532"/>
                </a:lnTo>
                <a:lnTo>
                  <a:pt x="448067" y="579488"/>
                </a:lnTo>
                <a:lnTo>
                  <a:pt x="404031" y="598095"/>
                </a:lnTo>
                <a:lnTo>
                  <a:pt x="356806" y="609723"/>
                </a:lnTo>
                <a:lnTo>
                  <a:pt x="307022" y="613740"/>
                </a:lnTo>
                <a:close/>
              </a:path>
            </a:pathLst>
          </a:custGeom>
          <a:solidFill>
            <a:srgbClr val="213161"/>
          </a:solidFill>
        </p:spPr>
        <p:txBody>
          <a:bodyPr wrap="square" lIns="0" tIns="0" rIns="0" bIns="0" rtlCol="0"/>
          <a:lstStyle/>
          <a:p>
            <a:endParaRPr/>
          </a:p>
        </p:txBody>
      </p:sp>
      <p:sp>
        <p:nvSpPr>
          <p:cNvPr id="15" name="object 15"/>
          <p:cNvSpPr txBox="1"/>
          <p:nvPr/>
        </p:nvSpPr>
        <p:spPr>
          <a:xfrm>
            <a:off x="656434" y="4261799"/>
            <a:ext cx="323850" cy="193803"/>
          </a:xfrm>
          <a:prstGeom prst="rect">
            <a:avLst/>
          </a:prstGeom>
        </p:spPr>
        <p:txBody>
          <a:bodyPr vert="horz" wrap="square" lIns="0" tIns="9049" rIns="0" bIns="0" rtlCol="0">
            <a:spAutoFit/>
          </a:bodyPr>
          <a:lstStyle/>
          <a:p>
            <a:pPr marL="9525">
              <a:spcBef>
                <a:spcPts val="71"/>
              </a:spcBef>
            </a:pPr>
            <a:r>
              <a:rPr sz="1200" b="1" spc="-4" dirty="0">
                <a:solidFill>
                  <a:srgbClr val="FFFFFF"/>
                </a:solidFill>
                <a:latin typeface="Times New Roman"/>
                <a:cs typeface="Times New Roman"/>
              </a:rPr>
              <a:t>2008</a:t>
            </a:r>
            <a:endParaRPr sz="1200">
              <a:latin typeface="Times New Roman"/>
              <a:cs typeface="Times New Roman"/>
            </a:endParaRPr>
          </a:p>
        </p:txBody>
      </p:sp>
      <p:sp>
        <p:nvSpPr>
          <p:cNvPr id="16" name="object 16"/>
          <p:cNvSpPr/>
          <p:nvPr/>
        </p:nvSpPr>
        <p:spPr>
          <a:xfrm>
            <a:off x="248393" y="4832242"/>
            <a:ext cx="993934" cy="993848"/>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584073" y="4979632"/>
            <a:ext cx="460058" cy="460534"/>
          </a:xfrm>
          <a:custGeom>
            <a:avLst/>
            <a:gdLst/>
            <a:ahLst/>
            <a:cxnLst/>
            <a:rect l="l" t="t" r="r" b="b"/>
            <a:pathLst>
              <a:path w="613410" h="614045">
                <a:moveTo>
                  <a:pt x="306297" y="613740"/>
                </a:moveTo>
                <a:lnTo>
                  <a:pt x="256514" y="609723"/>
                </a:lnTo>
                <a:lnTo>
                  <a:pt x="209291" y="598095"/>
                </a:lnTo>
                <a:lnTo>
                  <a:pt x="165266" y="579488"/>
                </a:lnTo>
                <a:lnTo>
                  <a:pt x="125073" y="554532"/>
                </a:lnTo>
                <a:lnTo>
                  <a:pt x="89348" y="523860"/>
                </a:lnTo>
                <a:lnTo>
                  <a:pt x="58727" y="488104"/>
                </a:lnTo>
                <a:lnTo>
                  <a:pt x="33846" y="447895"/>
                </a:lnTo>
                <a:lnTo>
                  <a:pt x="15340" y="403865"/>
                </a:lnTo>
                <a:lnTo>
                  <a:pt x="3846" y="356646"/>
                </a:lnTo>
                <a:lnTo>
                  <a:pt x="0" y="306870"/>
                </a:lnTo>
                <a:lnTo>
                  <a:pt x="3849" y="257093"/>
                </a:lnTo>
                <a:lnTo>
                  <a:pt x="15345" y="209874"/>
                </a:lnTo>
                <a:lnTo>
                  <a:pt x="33850" y="165844"/>
                </a:lnTo>
                <a:lnTo>
                  <a:pt x="58731" y="125635"/>
                </a:lnTo>
                <a:lnTo>
                  <a:pt x="89351" y="89879"/>
                </a:lnTo>
                <a:lnTo>
                  <a:pt x="125075" y="59207"/>
                </a:lnTo>
                <a:lnTo>
                  <a:pt x="165267" y="34251"/>
                </a:lnTo>
                <a:lnTo>
                  <a:pt x="209292" y="15644"/>
                </a:lnTo>
                <a:lnTo>
                  <a:pt x="256514" y="4016"/>
                </a:lnTo>
                <a:lnTo>
                  <a:pt x="306297" y="0"/>
                </a:lnTo>
                <a:lnTo>
                  <a:pt x="356078" y="4016"/>
                </a:lnTo>
                <a:lnTo>
                  <a:pt x="403302" y="15644"/>
                </a:lnTo>
                <a:lnTo>
                  <a:pt x="447337" y="34252"/>
                </a:lnTo>
                <a:lnTo>
                  <a:pt x="487551" y="59208"/>
                </a:lnTo>
                <a:lnTo>
                  <a:pt x="523313" y="89881"/>
                </a:lnTo>
                <a:lnTo>
                  <a:pt x="553990" y="125638"/>
                </a:lnTo>
                <a:lnTo>
                  <a:pt x="578949" y="165849"/>
                </a:lnTo>
                <a:lnTo>
                  <a:pt x="597560" y="209881"/>
                </a:lnTo>
                <a:lnTo>
                  <a:pt x="609189" y="257102"/>
                </a:lnTo>
                <a:lnTo>
                  <a:pt x="613204" y="306882"/>
                </a:lnTo>
                <a:lnTo>
                  <a:pt x="609186" y="356655"/>
                </a:lnTo>
                <a:lnTo>
                  <a:pt x="597556" y="403871"/>
                </a:lnTo>
                <a:lnTo>
                  <a:pt x="578945" y="447899"/>
                </a:lnTo>
                <a:lnTo>
                  <a:pt x="553986" y="488107"/>
                </a:lnTo>
                <a:lnTo>
                  <a:pt x="523310" y="523862"/>
                </a:lnTo>
                <a:lnTo>
                  <a:pt x="487549" y="554533"/>
                </a:lnTo>
                <a:lnTo>
                  <a:pt x="447335" y="579488"/>
                </a:lnTo>
                <a:lnTo>
                  <a:pt x="403301" y="598096"/>
                </a:lnTo>
                <a:lnTo>
                  <a:pt x="356077" y="609723"/>
                </a:lnTo>
                <a:lnTo>
                  <a:pt x="306297" y="613740"/>
                </a:lnTo>
                <a:close/>
              </a:path>
            </a:pathLst>
          </a:custGeom>
          <a:solidFill>
            <a:srgbClr val="044775"/>
          </a:solidFill>
        </p:spPr>
        <p:txBody>
          <a:bodyPr wrap="square" lIns="0" tIns="0" rIns="0" bIns="0" rtlCol="0"/>
          <a:lstStyle/>
          <a:p>
            <a:endParaRPr/>
          </a:p>
        </p:txBody>
      </p:sp>
      <p:sp>
        <p:nvSpPr>
          <p:cNvPr id="18" name="object 18"/>
          <p:cNvSpPr txBox="1"/>
          <p:nvPr/>
        </p:nvSpPr>
        <p:spPr>
          <a:xfrm>
            <a:off x="653177" y="5094599"/>
            <a:ext cx="323850" cy="193803"/>
          </a:xfrm>
          <a:prstGeom prst="rect">
            <a:avLst/>
          </a:prstGeom>
        </p:spPr>
        <p:txBody>
          <a:bodyPr vert="horz" wrap="square" lIns="0" tIns="9049" rIns="0" bIns="0" rtlCol="0">
            <a:spAutoFit/>
          </a:bodyPr>
          <a:lstStyle/>
          <a:p>
            <a:pPr marL="9525">
              <a:spcBef>
                <a:spcPts val="71"/>
              </a:spcBef>
            </a:pPr>
            <a:r>
              <a:rPr sz="1200" b="1" spc="-4" dirty="0">
                <a:solidFill>
                  <a:srgbClr val="FFFFFF"/>
                </a:solidFill>
                <a:latin typeface="Times New Roman"/>
                <a:cs typeface="Times New Roman"/>
              </a:rPr>
              <a:t>2018</a:t>
            </a:r>
            <a:endParaRPr sz="1200">
              <a:latin typeface="Times New Roman"/>
              <a:cs typeface="Times New Roman"/>
            </a:endParaRPr>
          </a:p>
        </p:txBody>
      </p:sp>
      <p:sp>
        <p:nvSpPr>
          <p:cNvPr id="19" name="object 19"/>
          <p:cNvSpPr txBox="1"/>
          <p:nvPr/>
        </p:nvSpPr>
        <p:spPr>
          <a:xfrm>
            <a:off x="1312354" y="1881607"/>
            <a:ext cx="689133" cy="286617"/>
          </a:xfrm>
          <a:prstGeom prst="rect">
            <a:avLst/>
          </a:prstGeom>
        </p:spPr>
        <p:txBody>
          <a:bodyPr vert="horz" wrap="square" lIns="0" tIns="9525" rIns="0" bIns="0" rtlCol="0">
            <a:spAutoFit/>
          </a:bodyPr>
          <a:lstStyle/>
          <a:p>
            <a:pPr marL="9525">
              <a:spcBef>
                <a:spcPts val="75"/>
              </a:spcBef>
            </a:pPr>
            <a:r>
              <a:rPr spc="4" dirty="0">
                <a:latin typeface="微软雅黑 Light"/>
                <a:cs typeface="微软雅黑 Light"/>
              </a:rPr>
              <a:t>SS</a:t>
            </a:r>
            <a:r>
              <a:rPr dirty="0">
                <a:latin typeface="微软雅黑 Light"/>
                <a:cs typeface="微软雅黑 Light"/>
              </a:rPr>
              <a:t>L</a:t>
            </a:r>
            <a:r>
              <a:rPr spc="4" dirty="0">
                <a:latin typeface="微软雅黑 Light"/>
                <a:cs typeface="微软雅黑 Light"/>
              </a:rPr>
              <a:t>3</a:t>
            </a:r>
            <a:r>
              <a:rPr dirty="0">
                <a:latin typeface="微软雅黑 Light"/>
                <a:cs typeface="微软雅黑 Light"/>
              </a:rPr>
              <a:t>.0</a:t>
            </a:r>
            <a:endParaRPr>
              <a:latin typeface="微软雅黑 Light"/>
              <a:cs typeface="微软雅黑 Light"/>
            </a:endParaRPr>
          </a:p>
        </p:txBody>
      </p:sp>
      <p:sp>
        <p:nvSpPr>
          <p:cNvPr id="20" name="object 20"/>
          <p:cNvSpPr txBox="1"/>
          <p:nvPr/>
        </p:nvSpPr>
        <p:spPr>
          <a:xfrm>
            <a:off x="1302373" y="2654475"/>
            <a:ext cx="653414" cy="286617"/>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TL</a:t>
            </a:r>
            <a:r>
              <a:rPr spc="4" dirty="0">
                <a:latin typeface="微软雅黑 Light"/>
                <a:cs typeface="微软雅黑 Light"/>
              </a:rPr>
              <a:t>S1</a:t>
            </a:r>
            <a:r>
              <a:rPr dirty="0">
                <a:latin typeface="微软雅黑 Light"/>
                <a:cs typeface="微软雅黑 Light"/>
              </a:rPr>
              <a:t>.0</a:t>
            </a:r>
            <a:endParaRPr>
              <a:latin typeface="微软雅黑 Light"/>
              <a:cs typeface="微软雅黑 Light"/>
            </a:endParaRPr>
          </a:p>
        </p:txBody>
      </p:sp>
      <p:sp>
        <p:nvSpPr>
          <p:cNvPr id="21" name="object 21"/>
          <p:cNvSpPr txBox="1"/>
          <p:nvPr/>
        </p:nvSpPr>
        <p:spPr>
          <a:xfrm>
            <a:off x="1309516" y="3461719"/>
            <a:ext cx="614363" cy="286617"/>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TL</a:t>
            </a:r>
            <a:r>
              <a:rPr spc="4" dirty="0">
                <a:latin typeface="微软雅黑 Light"/>
                <a:cs typeface="微软雅黑 Light"/>
              </a:rPr>
              <a:t>S1</a:t>
            </a:r>
            <a:r>
              <a:rPr dirty="0">
                <a:latin typeface="微软雅黑 Light"/>
                <a:cs typeface="微软雅黑 Light"/>
              </a:rPr>
              <a:t>.1</a:t>
            </a:r>
            <a:endParaRPr>
              <a:latin typeface="微软雅黑 Light"/>
              <a:cs typeface="微软雅黑 Light"/>
            </a:endParaRPr>
          </a:p>
        </p:txBody>
      </p:sp>
      <p:sp>
        <p:nvSpPr>
          <p:cNvPr id="22" name="object 22"/>
          <p:cNvSpPr txBox="1"/>
          <p:nvPr/>
        </p:nvSpPr>
        <p:spPr>
          <a:xfrm>
            <a:off x="1309516" y="4254675"/>
            <a:ext cx="653414" cy="286617"/>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TL</a:t>
            </a:r>
            <a:r>
              <a:rPr spc="4" dirty="0">
                <a:latin typeface="微软雅黑 Light"/>
                <a:cs typeface="微软雅黑 Light"/>
              </a:rPr>
              <a:t>S1</a:t>
            </a:r>
            <a:r>
              <a:rPr dirty="0">
                <a:latin typeface="微软雅黑 Light"/>
                <a:cs typeface="微软雅黑 Light"/>
              </a:rPr>
              <a:t>.2</a:t>
            </a:r>
            <a:endParaRPr>
              <a:latin typeface="微软雅黑 Light"/>
              <a:cs typeface="微软雅黑 Light"/>
            </a:endParaRPr>
          </a:p>
        </p:txBody>
      </p:sp>
      <p:sp>
        <p:nvSpPr>
          <p:cNvPr id="23" name="object 23"/>
          <p:cNvSpPr txBox="1"/>
          <p:nvPr/>
        </p:nvSpPr>
        <p:spPr>
          <a:xfrm>
            <a:off x="1309516" y="5069062"/>
            <a:ext cx="653414" cy="286617"/>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TL</a:t>
            </a:r>
            <a:r>
              <a:rPr spc="4" dirty="0">
                <a:latin typeface="微软雅黑 Light"/>
                <a:cs typeface="微软雅黑 Light"/>
              </a:rPr>
              <a:t>S1</a:t>
            </a:r>
            <a:r>
              <a:rPr dirty="0">
                <a:latin typeface="微软雅黑 Light"/>
                <a:cs typeface="微软雅黑 Light"/>
              </a:rPr>
              <a:t>.3</a:t>
            </a:r>
            <a:endParaRPr>
              <a:latin typeface="微软雅黑 Light"/>
              <a:cs typeface="微软雅黑 Light"/>
            </a:endParaRPr>
          </a:p>
        </p:txBody>
      </p:sp>
      <p:sp>
        <p:nvSpPr>
          <p:cNvPr id="24" name="object 24"/>
          <p:cNvSpPr/>
          <p:nvPr/>
        </p:nvSpPr>
        <p:spPr>
          <a:xfrm>
            <a:off x="4279391" y="3091815"/>
            <a:ext cx="325755" cy="365760"/>
          </a:xfrm>
          <a:custGeom>
            <a:avLst/>
            <a:gdLst/>
            <a:ahLst/>
            <a:cxnLst/>
            <a:rect l="l" t="t" r="r" b="b"/>
            <a:pathLst>
              <a:path w="434339" h="487679">
                <a:moveTo>
                  <a:pt x="35052" y="487679"/>
                </a:moveTo>
                <a:lnTo>
                  <a:pt x="0" y="457200"/>
                </a:lnTo>
                <a:lnTo>
                  <a:pt x="399288" y="0"/>
                </a:lnTo>
                <a:lnTo>
                  <a:pt x="434340" y="28955"/>
                </a:lnTo>
                <a:lnTo>
                  <a:pt x="35052" y="487679"/>
                </a:lnTo>
                <a:close/>
              </a:path>
            </a:pathLst>
          </a:custGeom>
          <a:solidFill>
            <a:srgbClr val="000000"/>
          </a:solidFill>
        </p:spPr>
        <p:txBody>
          <a:bodyPr wrap="square" lIns="0" tIns="0" rIns="0" bIns="0" rtlCol="0"/>
          <a:lstStyle/>
          <a:p>
            <a:endParaRPr/>
          </a:p>
        </p:txBody>
      </p:sp>
      <p:sp>
        <p:nvSpPr>
          <p:cNvPr id="25" name="object 25"/>
          <p:cNvSpPr/>
          <p:nvPr/>
        </p:nvSpPr>
        <p:spPr>
          <a:xfrm>
            <a:off x="4294251" y="3590163"/>
            <a:ext cx="310991" cy="600075"/>
          </a:xfrm>
          <a:custGeom>
            <a:avLst/>
            <a:gdLst/>
            <a:ahLst/>
            <a:cxnLst/>
            <a:rect l="l" t="t" r="r" b="b"/>
            <a:pathLst>
              <a:path w="414654" h="800100">
                <a:moveTo>
                  <a:pt x="371856" y="800100"/>
                </a:moveTo>
                <a:lnTo>
                  <a:pt x="0" y="19812"/>
                </a:lnTo>
                <a:lnTo>
                  <a:pt x="42672" y="0"/>
                </a:lnTo>
                <a:lnTo>
                  <a:pt x="414528" y="780288"/>
                </a:lnTo>
                <a:lnTo>
                  <a:pt x="371856" y="800100"/>
                </a:lnTo>
                <a:close/>
              </a:path>
            </a:pathLst>
          </a:custGeom>
          <a:solidFill>
            <a:srgbClr val="000000"/>
          </a:solidFill>
        </p:spPr>
        <p:txBody>
          <a:bodyPr wrap="square" lIns="0" tIns="0" rIns="0" bIns="0" rtlCol="0"/>
          <a:lstStyle/>
          <a:p>
            <a:endParaRPr/>
          </a:p>
        </p:txBody>
      </p:sp>
      <p:sp>
        <p:nvSpPr>
          <p:cNvPr id="26" name="object 26"/>
          <p:cNvSpPr/>
          <p:nvPr/>
        </p:nvSpPr>
        <p:spPr>
          <a:xfrm>
            <a:off x="6225921" y="3896486"/>
            <a:ext cx="324803" cy="365760"/>
          </a:xfrm>
          <a:custGeom>
            <a:avLst/>
            <a:gdLst/>
            <a:ahLst/>
            <a:cxnLst/>
            <a:rect l="l" t="t" r="r" b="b"/>
            <a:pathLst>
              <a:path w="433070" h="487679">
                <a:moveTo>
                  <a:pt x="33527" y="487680"/>
                </a:moveTo>
                <a:lnTo>
                  <a:pt x="0" y="457200"/>
                </a:lnTo>
                <a:lnTo>
                  <a:pt x="399288" y="0"/>
                </a:lnTo>
                <a:lnTo>
                  <a:pt x="432816" y="28956"/>
                </a:lnTo>
                <a:lnTo>
                  <a:pt x="33527" y="487680"/>
                </a:lnTo>
                <a:close/>
              </a:path>
            </a:pathLst>
          </a:custGeom>
          <a:solidFill>
            <a:srgbClr val="000000"/>
          </a:solidFill>
        </p:spPr>
        <p:txBody>
          <a:bodyPr wrap="square" lIns="0" tIns="0" rIns="0" bIns="0" rtlCol="0"/>
          <a:lstStyle/>
          <a:p>
            <a:endParaRPr/>
          </a:p>
        </p:txBody>
      </p:sp>
      <p:sp>
        <p:nvSpPr>
          <p:cNvPr id="27" name="object 27"/>
          <p:cNvSpPr/>
          <p:nvPr/>
        </p:nvSpPr>
        <p:spPr>
          <a:xfrm>
            <a:off x="6236207" y="3140963"/>
            <a:ext cx="333851" cy="0"/>
          </a:xfrm>
          <a:custGeom>
            <a:avLst/>
            <a:gdLst/>
            <a:ahLst/>
            <a:cxnLst/>
            <a:rect l="l" t="t" r="r" b="b"/>
            <a:pathLst>
              <a:path w="445134">
                <a:moveTo>
                  <a:pt x="0" y="0"/>
                </a:moveTo>
                <a:lnTo>
                  <a:pt x="445007" y="0"/>
                </a:lnTo>
              </a:path>
            </a:pathLst>
          </a:custGeom>
          <a:ln w="45719">
            <a:solidFill>
              <a:srgbClr val="000000"/>
            </a:solidFill>
          </a:ln>
        </p:spPr>
        <p:txBody>
          <a:bodyPr wrap="square" lIns="0" tIns="0" rIns="0" bIns="0" rtlCol="0"/>
          <a:lstStyle/>
          <a:p>
            <a:endParaRPr/>
          </a:p>
        </p:txBody>
      </p:sp>
      <p:sp>
        <p:nvSpPr>
          <p:cNvPr id="28" name="object 28"/>
          <p:cNvSpPr/>
          <p:nvPr/>
        </p:nvSpPr>
        <p:spPr>
          <a:xfrm>
            <a:off x="2875569" y="3080080"/>
            <a:ext cx="1507741" cy="349120"/>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2852149" y="1720281"/>
            <a:ext cx="5118267" cy="533257"/>
          </a:xfrm>
          <a:prstGeom prst="rect">
            <a:avLst/>
          </a:prstGeom>
          <a:solidFill>
            <a:srgbClr val="0070C0"/>
          </a:solidFill>
        </p:spPr>
        <p:txBody>
          <a:bodyPr wrap="square" lIns="0" tIns="0" rIns="0" bIns="0" rtlCol="0"/>
          <a:lstStyle/>
          <a:p>
            <a:endParaRPr>
              <a:solidFill>
                <a:schemeClr val="bg1"/>
              </a:solidFill>
            </a:endParaRPr>
          </a:p>
        </p:txBody>
      </p:sp>
      <p:sp>
        <p:nvSpPr>
          <p:cNvPr id="30" name="object 30"/>
          <p:cNvSpPr txBox="1"/>
          <p:nvPr/>
        </p:nvSpPr>
        <p:spPr>
          <a:xfrm>
            <a:off x="4195067" y="1751200"/>
            <a:ext cx="2409349" cy="379431"/>
          </a:xfrm>
          <a:prstGeom prst="rect">
            <a:avLst/>
          </a:prstGeom>
        </p:spPr>
        <p:txBody>
          <a:bodyPr vert="horz" wrap="square" lIns="0" tIns="10001" rIns="0" bIns="0" rtlCol="0">
            <a:spAutoFit/>
          </a:bodyPr>
          <a:lstStyle/>
          <a:p>
            <a:pPr marL="9525">
              <a:spcBef>
                <a:spcPts val="79"/>
              </a:spcBef>
            </a:pPr>
            <a:r>
              <a:rPr sz="2400" b="1" spc="-4" dirty="0">
                <a:solidFill>
                  <a:schemeClr val="bg1"/>
                </a:solidFill>
                <a:latin typeface="微软雅黑 Light"/>
                <a:cs typeface="微软雅黑 Light"/>
              </a:rPr>
              <a:t>SSL/TLS</a:t>
            </a:r>
            <a:r>
              <a:rPr sz="2400" b="1" spc="-60" dirty="0">
                <a:solidFill>
                  <a:schemeClr val="bg1"/>
                </a:solidFill>
                <a:latin typeface="微软雅黑 Light"/>
                <a:cs typeface="微软雅黑 Light"/>
              </a:rPr>
              <a:t> </a:t>
            </a:r>
            <a:r>
              <a:rPr sz="2400" b="1" dirty="0">
                <a:solidFill>
                  <a:schemeClr val="bg1"/>
                </a:solidFill>
                <a:latin typeface="微软雅黑 Light"/>
                <a:cs typeface="微软雅黑 Light"/>
              </a:rPr>
              <a:t>通用模</a:t>
            </a:r>
            <a:r>
              <a:rPr sz="2400" b="1" spc="4" dirty="0">
                <a:solidFill>
                  <a:schemeClr val="bg1"/>
                </a:solidFill>
                <a:latin typeface="微软雅黑 Light"/>
                <a:cs typeface="微软雅黑 Light"/>
              </a:rPr>
              <a:t>型</a:t>
            </a:r>
            <a:endParaRPr sz="2400" b="1" dirty="0">
              <a:solidFill>
                <a:schemeClr val="bg1"/>
              </a:solidFill>
              <a:latin typeface="微软雅黑 Light"/>
              <a:cs typeface="微软雅黑 Light"/>
            </a:endParaRPr>
          </a:p>
        </p:txBody>
      </p:sp>
      <p:sp>
        <p:nvSpPr>
          <p:cNvPr id="31" name="object 31"/>
          <p:cNvSpPr/>
          <p:nvPr/>
        </p:nvSpPr>
        <p:spPr>
          <a:xfrm>
            <a:off x="2875569" y="3659629"/>
            <a:ext cx="1507741" cy="349120"/>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2875569" y="3962181"/>
            <a:ext cx="1507741" cy="349120"/>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2875569" y="4254570"/>
            <a:ext cx="1507741" cy="349120"/>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2869863" y="4549435"/>
            <a:ext cx="1507741" cy="349120"/>
          </a:xfrm>
          <a:prstGeom prst="rect">
            <a:avLst/>
          </a:prstGeom>
          <a:blipFill>
            <a:blip r:embed="rId11" cstate="print"/>
            <a:stretch>
              <a:fillRect/>
            </a:stretch>
          </a:blipFill>
        </p:spPr>
        <p:txBody>
          <a:bodyPr wrap="square" lIns="0" tIns="0" rIns="0" bIns="0" rtlCol="0"/>
          <a:lstStyle/>
          <a:p>
            <a:endParaRPr/>
          </a:p>
        </p:txBody>
      </p:sp>
      <p:sp>
        <p:nvSpPr>
          <p:cNvPr id="35" name="object 35"/>
          <p:cNvSpPr/>
          <p:nvPr/>
        </p:nvSpPr>
        <p:spPr>
          <a:xfrm>
            <a:off x="2877312" y="4860141"/>
            <a:ext cx="1507741" cy="349120"/>
          </a:xfrm>
          <a:prstGeom prst="rect">
            <a:avLst/>
          </a:prstGeom>
          <a:blipFill>
            <a:blip r:embed="rId12" cstate="print"/>
            <a:stretch>
              <a:fillRect/>
            </a:stretch>
          </a:blipFill>
        </p:spPr>
        <p:txBody>
          <a:bodyPr wrap="square" lIns="0" tIns="0" rIns="0" bIns="0" rtlCol="0"/>
          <a:lstStyle/>
          <a:p>
            <a:endParaRPr/>
          </a:p>
        </p:txBody>
      </p:sp>
      <p:sp>
        <p:nvSpPr>
          <p:cNvPr id="36" name="object 36"/>
          <p:cNvSpPr txBox="1"/>
          <p:nvPr/>
        </p:nvSpPr>
        <p:spPr>
          <a:xfrm>
            <a:off x="3185351" y="3897678"/>
            <a:ext cx="876300" cy="1190069"/>
          </a:xfrm>
          <a:prstGeom prst="rect">
            <a:avLst/>
          </a:prstGeom>
        </p:spPr>
        <p:txBody>
          <a:bodyPr vert="horz" wrap="square" lIns="0" tIns="9525" rIns="0" bIns="0" rtlCol="0">
            <a:spAutoFit/>
          </a:bodyPr>
          <a:lstStyle/>
          <a:p>
            <a:pPr marL="186214" marR="169545" algn="ctr">
              <a:lnSpc>
                <a:spcPct val="142100"/>
              </a:lnSpc>
              <a:spcBef>
                <a:spcPts val="75"/>
              </a:spcBef>
            </a:pPr>
            <a:r>
              <a:rPr sz="1350" b="1" dirty="0">
                <a:solidFill>
                  <a:srgbClr val="FFFFFF"/>
                </a:solidFill>
                <a:latin typeface="微软雅黑"/>
                <a:cs typeface="微软雅黑"/>
              </a:rPr>
              <a:t>传输层 网络层</a:t>
            </a:r>
            <a:endParaRPr sz="1350">
              <a:latin typeface="微软雅黑"/>
              <a:cs typeface="微软雅黑"/>
            </a:endParaRPr>
          </a:p>
          <a:p>
            <a:pPr marL="9525" marR="3810" algn="ctr">
              <a:lnSpc>
                <a:spcPts val="2445"/>
              </a:lnSpc>
              <a:spcBef>
                <a:spcPts val="94"/>
              </a:spcBef>
            </a:pPr>
            <a:r>
              <a:rPr sz="1350" b="1" dirty="0">
                <a:solidFill>
                  <a:srgbClr val="FFFFFF"/>
                </a:solidFill>
                <a:latin typeface="微软雅黑"/>
                <a:cs typeface="微软雅黑"/>
              </a:rPr>
              <a:t>数据链路层 物理层</a:t>
            </a:r>
            <a:endParaRPr sz="1350">
              <a:latin typeface="微软雅黑"/>
              <a:cs typeface="微软雅黑"/>
            </a:endParaRPr>
          </a:p>
        </p:txBody>
      </p:sp>
      <p:sp>
        <p:nvSpPr>
          <p:cNvPr id="37" name="object 37"/>
          <p:cNvSpPr/>
          <p:nvPr/>
        </p:nvSpPr>
        <p:spPr>
          <a:xfrm>
            <a:off x="6465198" y="3962010"/>
            <a:ext cx="1507741" cy="349120"/>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6465198" y="4262313"/>
            <a:ext cx="1507741" cy="349120"/>
          </a:xfrm>
          <a:prstGeom prst="rect">
            <a:avLst/>
          </a:prstGeom>
          <a:blipFill>
            <a:blip r:embed="rId14" cstate="print"/>
            <a:stretch>
              <a:fillRect/>
            </a:stretch>
          </a:blipFill>
        </p:spPr>
        <p:txBody>
          <a:bodyPr wrap="square" lIns="0" tIns="0" rIns="0" bIns="0" rtlCol="0"/>
          <a:lstStyle/>
          <a:p>
            <a:endParaRPr/>
          </a:p>
        </p:txBody>
      </p:sp>
      <p:sp>
        <p:nvSpPr>
          <p:cNvPr id="39" name="object 39"/>
          <p:cNvSpPr txBox="1"/>
          <p:nvPr/>
        </p:nvSpPr>
        <p:spPr>
          <a:xfrm>
            <a:off x="6952136" y="3889591"/>
            <a:ext cx="533400" cy="579389"/>
          </a:xfrm>
          <a:prstGeom prst="rect">
            <a:avLst/>
          </a:prstGeom>
        </p:spPr>
        <p:txBody>
          <a:bodyPr vert="horz" wrap="square" lIns="0" tIns="9525" rIns="0" bIns="0" rtlCol="0">
            <a:spAutoFit/>
          </a:bodyPr>
          <a:lstStyle/>
          <a:p>
            <a:pPr marL="9525" marR="3810">
              <a:lnSpc>
                <a:spcPct val="146000"/>
              </a:lnSpc>
              <a:spcBef>
                <a:spcPts val="75"/>
              </a:spcBef>
            </a:pPr>
            <a:r>
              <a:rPr sz="1350" b="1" dirty="0">
                <a:solidFill>
                  <a:srgbClr val="FFFFFF"/>
                </a:solidFill>
                <a:latin typeface="微软雅黑"/>
                <a:cs typeface="微软雅黑"/>
              </a:rPr>
              <a:t>传输层 网络层</a:t>
            </a:r>
            <a:endParaRPr sz="1350">
              <a:latin typeface="微软雅黑"/>
              <a:cs typeface="微软雅黑"/>
            </a:endParaRPr>
          </a:p>
        </p:txBody>
      </p:sp>
      <p:sp>
        <p:nvSpPr>
          <p:cNvPr id="40" name="object 40"/>
          <p:cNvSpPr/>
          <p:nvPr/>
        </p:nvSpPr>
        <p:spPr>
          <a:xfrm>
            <a:off x="6465198" y="4577972"/>
            <a:ext cx="1507741" cy="614915"/>
          </a:xfrm>
          <a:prstGeom prst="rect">
            <a:avLst/>
          </a:prstGeom>
          <a:blipFill>
            <a:blip r:embed="rId15" cstate="print"/>
            <a:stretch>
              <a:fillRect/>
            </a:stretch>
          </a:blipFill>
        </p:spPr>
        <p:txBody>
          <a:bodyPr wrap="square" lIns="0" tIns="0" rIns="0" bIns="0" rtlCol="0"/>
          <a:lstStyle/>
          <a:p>
            <a:endParaRPr/>
          </a:p>
        </p:txBody>
      </p:sp>
      <p:sp>
        <p:nvSpPr>
          <p:cNvPr id="41" name="object 41"/>
          <p:cNvSpPr txBox="1"/>
          <p:nvPr/>
        </p:nvSpPr>
        <p:spPr>
          <a:xfrm>
            <a:off x="6952136" y="4757576"/>
            <a:ext cx="533400" cy="217367"/>
          </a:xfrm>
          <a:prstGeom prst="rect">
            <a:avLst/>
          </a:prstGeom>
        </p:spPr>
        <p:txBody>
          <a:bodyPr vert="horz" wrap="square" lIns="0" tIns="9525" rIns="0" bIns="0" rtlCol="0">
            <a:spAutoFit/>
          </a:bodyPr>
          <a:lstStyle/>
          <a:p>
            <a:pPr marL="9525">
              <a:spcBef>
                <a:spcPts val="75"/>
              </a:spcBef>
            </a:pPr>
            <a:r>
              <a:rPr sz="1350" b="1" dirty="0">
                <a:solidFill>
                  <a:srgbClr val="FFFFFF"/>
                </a:solidFill>
                <a:latin typeface="微软雅黑"/>
                <a:cs typeface="微软雅黑"/>
              </a:rPr>
              <a:t>链路层</a:t>
            </a:r>
            <a:endParaRPr sz="1350">
              <a:latin typeface="微软雅黑"/>
              <a:cs typeface="微软雅黑"/>
            </a:endParaRPr>
          </a:p>
        </p:txBody>
      </p:sp>
      <p:sp>
        <p:nvSpPr>
          <p:cNvPr id="42" name="object 42"/>
          <p:cNvSpPr/>
          <p:nvPr/>
        </p:nvSpPr>
        <p:spPr>
          <a:xfrm>
            <a:off x="4517641" y="4082472"/>
            <a:ext cx="1785604" cy="349120"/>
          </a:xfrm>
          <a:prstGeom prst="rect">
            <a:avLst/>
          </a:prstGeom>
          <a:blipFill>
            <a:blip r:embed="rId16"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43" name="object 43"/>
          <p:cNvSpPr txBox="1"/>
          <p:nvPr/>
        </p:nvSpPr>
        <p:spPr>
          <a:xfrm>
            <a:off x="5229368" y="4104618"/>
            <a:ext cx="361950" cy="194284"/>
          </a:xfrm>
          <a:prstGeom prst="rect">
            <a:avLst/>
          </a:prstGeom>
        </p:spPr>
        <p:txBody>
          <a:bodyPr vert="horz" wrap="square" lIns="0" tIns="9525" rIns="0" bIns="0" rtlCol="0">
            <a:spAutoFit/>
          </a:bodyPr>
          <a:lstStyle/>
          <a:p>
            <a:pPr marL="9525">
              <a:spcBef>
                <a:spcPts val="75"/>
              </a:spcBef>
            </a:pPr>
            <a:r>
              <a:rPr sz="1200" dirty="0">
                <a:solidFill>
                  <a:srgbClr val="FFFFFF"/>
                </a:solidFill>
                <a:latin typeface="微软雅黑" panose="020B0503020204020204" pitchFamily="34" charset="-122"/>
                <a:ea typeface="微软雅黑" panose="020B0503020204020204" pitchFamily="34" charset="-122"/>
                <a:cs typeface="微软雅黑"/>
              </a:rPr>
              <a:t>记录</a:t>
            </a:r>
            <a:endParaRPr sz="1200">
              <a:latin typeface="微软雅黑" panose="020B0503020204020204" pitchFamily="34" charset="-122"/>
              <a:ea typeface="微软雅黑" panose="020B0503020204020204" pitchFamily="34" charset="-122"/>
              <a:cs typeface="微软雅黑"/>
            </a:endParaRPr>
          </a:p>
        </p:txBody>
      </p:sp>
      <p:sp>
        <p:nvSpPr>
          <p:cNvPr id="44" name="object 44"/>
          <p:cNvSpPr/>
          <p:nvPr/>
        </p:nvSpPr>
        <p:spPr>
          <a:xfrm>
            <a:off x="2869863" y="3370202"/>
            <a:ext cx="1507741" cy="349120"/>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4524528" y="3028645"/>
            <a:ext cx="449932" cy="1099433"/>
          </a:xfrm>
          <a:prstGeom prst="rect">
            <a:avLst/>
          </a:prstGeom>
          <a:blipFill>
            <a:blip r:embed="rId18"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46" name="object 46"/>
          <p:cNvSpPr/>
          <p:nvPr/>
        </p:nvSpPr>
        <p:spPr>
          <a:xfrm>
            <a:off x="4922167" y="3027454"/>
            <a:ext cx="514931" cy="1099433"/>
          </a:xfrm>
          <a:prstGeom prst="rect">
            <a:avLst/>
          </a:prstGeom>
          <a:blipFill>
            <a:blip r:embed="rId19"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47" name="object 47"/>
          <p:cNvSpPr txBox="1"/>
          <p:nvPr/>
        </p:nvSpPr>
        <p:spPr>
          <a:xfrm>
            <a:off x="4656136" y="3235137"/>
            <a:ext cx="733534" cy="628174"/>
          </a:xfrm>
          <a:prstGeom prst="rect">
            <a:avLst/>
          </a:prstGeom>
        </p:spPr>
        <p:txBody>
          <a:bodyPr vert="vert270" wrap="square" lIns="0" tIns="19526" rIns="0" bIns="0" rtlCol="0">
            <a:spAutoFit/>
          </a:bodyPr>
          <a:lstStyle/>
          <a:p>
            <a:pPr algn="ctr">
              <a:spcBef>
                <a:spcPts val="153"/>
              </a:spcBef>
            </a:pPr>
            <a:r>
              <a:rPr sz="1200" dirty="0">
                <a:solidFill>
                  <a:srgbClr val="FFFFFF"/>
                </a:solidFill>
                <a:latin typeface="微软雅黑" panose="020B0503020204020204" pitchFamily="34" charset="-122"/>
                <a:ea typeface="微软雅黑" panose="020B0503020204020204" pitchFamily="34" charset="-122"/>
                <a:cs typeface="微软雅黑"/>
              </a:rPr>
              <a:t>握手</a:t>
            </a:r>
            <a:endParaRPr sz="1200" dirty="0">
              <a:latin typeface="微软雅黑" panose="020B0503020204020204" pitchFamily="34" charset="-122"/>
              <a:ea typeface="微软雅黑" panose="020B0503020204020204" pitchFamily="34" charset="-122"/>
              <a:cs typeface="微软雅黑"/>
            </a:endParaRPr>
          </a:p>
          <a:p>
            <a:pPr algn="ctr">
              <a:spcBef>
                <a:spcPts val="1403"/>
              </a:spcBef>
            </a:pPr>
            <a:r>
              <a:rPr sz="1200" spc="4" dirty="0">
                <a:solidFill>
                  <a:srgbClr val="FFFFFF"/>
                </a:solidFill>
                <a:latin typeface="微软雅黑" panose="020B0503020204020204" pitchFamily="34" charset="-122"/>
                <a:ea typeface="微软雅黑" panose="020B0503020204020204" pitchFamily="34" charset="-122"/>
                <a:cs typeface="微软雅黑"/>
              </a:rPr>
              <a:t>交换密</a:t>
            </a:r>
            <a:r>
              <a:rPr sz="1200" dirty="0">
                <a:solidFill>
                  <a:srgbClr val="FFFFFF"/>
                </a:solidFill>
                <a:latin typeface="微软雅黑" panose="020B0503020204020204" pitchFamily="34" charset="-122"/>
                <a:ea typeface="微软雅黑" panose="020B0503020204020204" pitchFamily="34" charset="-122"/>
                <a:cs typeface="微软雅黑"/>
              </a:rPr>
              <a:t>钥</a:t>
            </a:r>
            <a:endParaRPr sz="1200" dirty="0">
              <a:latin typeface="微软雅黑" panose="020B0503020204020204" pitchFamily="34" charset="-122"/>
              <a:ea typeface="微软雅黑" panose="020B0503020204020204" pitchFamily="34" charset="-122"/>
              <a:cs typeface="微软雅黑"/>
            </a:endParaRPr>
          </a:p>
        </p:txBody>
      </p:sp>
      <p:sp>
        <p:nvSpPr>
          <p:cNvPr id="48" name="object 48"/>
          <p:cNvSpPr/>
          <p:nvPr/>
        </p:nvSpPr>
        <p:spPr>
          <a:xfrm>
            <a:off x="5403323" y="3027454"/>
            <a:ext cx="449932" cy="1099433"/>
          </a:xfrm>
          <a:prstGeom prst="rect">
            <a:avLst/>
          </a:prstGeom>
          <a:blipFill>
            <a:blip r:embed="rId20"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49" name="object 49"/>
          <p:cNvSpPr/>
          <p:nvPr/>
        </p:nvSpPr>
        <p:spPr>
          <a:xfrm>
            <a:off x="5800972" y="3026254"/>
            <a:ext cx="514931" cy="1099442"/>
          </a:xfrm>
          <a:prstGeom prst="rect">
            <a:avLst/>
          </a:prstGeom>
          <a:blipFill>
            <a:blip r:embed="rId21" cstate="print"/>
            <a:stretch>
              <a:fillRect/>
            </a:stretch>
          </a:blipFill>
        </p:spPr>
        <p:txBody>
          <a:bodyPr wrap="square" lIns="0" tIns="0" rIns="0" bIns="0" rtlCol="0"/>
          <a:lstStyle/>
          <a:p>
            <a:endParaRPr sz="1200">
              <a:latin typeface="微软雅黑" panose="020B0503020204020204" pitchFamily="34" charset="-122"/>
              <a:ea typeface="微软雅黑" panose="020B0503020204020204" pitchFamily="34" charset="-122"/>
            </a:endParaRPr>
          </a:p>
        </p:txBody>
      </p:sp>
      <p:sp>
        <p:nvSpPr>
          <p:cNvPr id="50" name="object 50"/>
          <p:cNvSpPr txBox="1"/>
          <p:nvPr/>
        </p:nvSpPr>
        <p:spPr>
          <a:xfrm>
            <a:off x="5492068" y="3157737"/>
            <a:ext cx="892552" cy="780574"/>
          </a:xfrm>
          <a:prstGeom prst="rect">
            <a:avLst/>
          </a:prstGeom>
        </p:spPr>
        <p:txBody>
          <a:bodyPr vert="vert270" wrap="square" lIns="0" tIns="19526" rIns="0" bIns="0" rtlCol="0">
            <a:spAutoFit/>
          </a:bodyPr>
          <a:lstStyle/>
          <a:p>
            <a:pPr algn="ctr">
              <a:spcBef>
                <a:spcPts val="153"/>
              </a:spcBef>
            </a:pPr>
            <a:r>
              <a:rPr sz="1200" dirty="0">
                <a:solidFill>
                  <a:srgbClr val="FFFFFF"/>
                </a:solidFill>
                <a:latin typeface="微软雅黑" panose="020B0503020204020204" pitchFamily="34" charset="-122"/>
                <a:ea typeface="微软雅黑" panose="020B0503020204020204" pitchFamily="34" charset="-122"/>
                <a:cs typeface="微软雅黑"/>
              </a:rPr>
              <a:t>告警</a:t>
            </a:r>
            <a:endParaRPr sz="1200" dirty="0">
              <a:latin typeface="微软雅黑" panose="020B0503020204020204" pitchFamily="34" charset="-122"/>
              <a:ea typeface="微软雅黑" panose="020B0503020204020204" pitchFamily="34" charset="-122"/>
              <a:cs typeface="微软雅黑"/>
            </a:endParaRPr>
          </a:p>
          <a:p>
            <a:pPr marL="9049" marR="3810" algn="ctr">
              <a:spcBef>
                <a:spcPts val="1238"/>
              </a:spcBef>
            </a:pPr>
            <a:r>
              <a:rPr sz="1200" spc="4" dirty="0">
                <a:solidFill>
                  <a:srgbClr val="FFFFFF"/>
                </a:solidFill>
                <a:latin typeface="微软雅黑" panose="020B0503020204020204" pitchFamily="34" charset="-122"/>
                <a:ea typeface="微软雅黑" panose="020B0503020204020204" pitchFamily="34" charset="-122"/>
                <a:cs typeface="微软雅黑"/>
              </a:rPr>
              <a:t>对称加密</a:t>
            </a:r>
            <a:r>
              <a:rPr sz="1200" dirty="0">
                <a:solidFill>
                  <a:srgbClr val="FFFFFF"/>
                </a:solidFill>
                <a:latin typeface="微软雅黑" panose="020B0503020204020204" pitchFamily="34" charset="-122"/>
                <a:ea typeface="微软雅黑" panose="020B0503020204020204" pitchFamily="34" charset="-122"/>
                <a:cs typeface="微软雅黑"/>
              </a:rPr>
              <a:t>的 应用数</a:t>
            </a:r>
            <a:r>
              <a:rPr sz="1200" spc="-4" dirty="0">
                <a:solidFill>
                  <a:srgbClr val="FFFFFF"/>
                </a:solidFill>
                <a:latin typeface="微软雅黑" panose="020B0503020204020204" pitchFamily="34" charset="-122"/>
                <a:ea typeface="微软雅黑" panose="020B0503020204020204" pitchFamily="34" charset="-122"/>
                <a:cs typeface="微软雅黑"/>
              </a:rPr>
              <a:t>据</a:t>
            </a:r>
            <a:endParaRPr sz="1200" dirty="0">
              <a:latin typeface="微软雅黑" panose="020B0503020204020204" pitchFamily="34" charset="-122"/>
              <a:ea typeface="微软雅黑" panose="020B0503020204020204" pitchFamily="34" charset="-122"/>
              <a:cs typeface="微软雅黑"/>
            </a:endParaRPr>
          </a:p>
        </p:txBody>
      </p:sp>
      <p:sp>
        <p:nvSpPr>
          <p:cNvPr id="51" name="object 51"/>
          <p:cNvSpPr/>
          <p:nvPr/>
        </p:nvSpPr>
        <p:spPr>
          <a:xfrm>
            <a:off x="6449883" y="3039179"/>
            <a:ext cx="1507741" cy="957482"/>
          </a:xfrm>
          <a:prstGeom prst="rect">
            <a:avLst/>
          </a:prstGeom>
          <a:blipFill>
            <a:blip r:embed="rId22" cstate="print"/>
            <a:stretch>
              <a:fillRect/>
            </a:stretch>
          </a:blipFill>
        </p:spPr>
        <p:txBody>
          <a:bodyPr wrap="square" lIns="0" tIns="0" rIns="0" bIns="0" rtlCol="0"/>
          <a:lstStyle/>
          <a:p>
            <a:endParaRPr/>
          </a:p>
        </p:txBody>
      </p:sp>
      <p:sp>
        <p:nvSpPr>
          <p:cNvPr id="52" name="object 52"/>
          <p:cNvSpPr txBox="1"/>
          <p:nvPr/>
        </p:nvSpPr>
        <p:spPr>
          <a:xfrm>
            <a:off x="6952136" y="3353095"/>
            <a:ext cx="533400" cy="217367"/>
          </a:xfrm>
          <a:prstGeom prst="rect">
            <a:avLst/>
          </a:prstGeom>
        </p:spPr>
        <p:txBody>
          <a:bodyPr vert="horz" wrap="square" lIns="0" tIns="9525" rIns="0" bIns="0" rtlCol="0">
            <a:spAutoFit/>
          </a:bodyPr>
          <a:lstStyle/>
          <a:p>
            <a:pPr marL="9525">
              <a:spcBef>
                <a:spcPts val="75"/>
              </a:spcBef>
            </a:pPr>
            <a:r>
              <a:rPr sz="1350" b="1" dirty="0">
                <a:solidFill>
                  <a:srgbClr val="FFFFFF"/>
                </a:solidFill>
                <a:latin typeface="微软雅黑"/>
                <a:cs typeface="微软雅黑"/>
              </a:rPr>
              <a:t>应用层</a:t>
            </a:r>
            <a:endParaRPr sz="1350">
              <a:latin typeface="微软雅黑"/>
              <a:cs typeface="微软雅黑"/>
            </a:endParaRPr>
          </a:p>
        </p:txBody>
      </p:sp>
      <p:sp>
        <p:nvSpPr>
          <p:cNvPr id="53" name="object 53"/>
          <p:cNvSpPr txBox="1"/>
          <p:nvPr/>
        </p:nvSpPr>
        <p:spPr>
          <a:xfrm>
            <a:off x="2940711" y="2626061"/>
            <a:ext cx="1373029" cy="1246495"/>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ISO/OSI</a:t>
            </a:r>
            <a:r>
              <a:rPr spc="-45" dirty="0">
                <a:latin typeface="微软雅黑 Light"/>
                <a:cs typeface="微软雅黑 Light"/>
              </a:rPr>
              <a:t> </a:t>
            </a:r>
            <a:r>
              <a:rPr spc="4" dirty="0">
                <a:latin typeface="微软雅黑 Light"/>
                <a:cs typeface="微软雅黑 Light"/>
              </a:rPr>
              <a:t>模</a:t>
            </a:r>
            <a:r>
              <a:rPr dirty="0">
                <a:latin typeface="微软雅黑 Light"/>
                <a:cs typeface="微软雅黑 Light"/>
              </a:rPr>
              <a:t>型</a:t>
            </a:r>
            <a:endParaRPr>
              <a:latin typeface="微软雅黑 Light"/>
              <a:cs typeface="微软雅黑 Light"/>
            </a:endParaRPr>
          </a:p>
          <a:p>
            <a:pPr marL="425291" marR="421481" indent="5239" algn="just">
              <a:lnSpc>
                <a:spcPct val="140800"/>
              </a:lnSpc>
              <a:spcBef>
                <a:spcPts val="926"/>
              </a:spcBef>
            </a:pPr>
            <a:r>
              <a:rPr sz="1350" b="1" dirty="0">
                <a:solidFill>
                  <a:srgbClr val="FFFFFF"/>
                </a:solidFill>
                <a:latin typeface="微软雅黑"/>
                <a:cs typeface="微软雅黑"/>
              </a:rPr>
              <a:t>应用层 表示层 会话层</a:t>
            </a:r>
            <a:endParaRPr sz="1350">
              <a:latin typeface="微软雅黑"/>
              <a:cs typeface="微软雅黑"/>
            </a:endParaRPr>
          </a:p>
        </p:txBody>
      </p:sp>
      <p:sp>
        <p:nvSpPr>
          <p:cNvPr id="54" name="object 54"/>
          <p:cNvSpPr txBox="1"/>
          <p:nvPr/>
        </p:nvSpPr>
        <p:spPr>
          <a:xfrm>
            <a:off x="6491782" y="2642140"/>
            <a:ext cx="1242536" cy="286617"/>
          </a:xfrm>
          <a:prstGeom prst="rect">
            <a:avLst/>
          </a:prstGeom>
        </p:spPr>
        <p:txBody>
          <a:bodyPr vert="horz" wrap="square" lIns="0" tIns="9525" rIns="0" bIns="0" rtlCol="0">
            <a:spAutoFit/>
          </a:bodyPr>
          <a:lstStyle/>
          <a:p>
            <a:pPr marL="9525">
              <a:spcBef>
                <a:spcPts val="75"/>
              </a:spcBef>
            </a:pPr>
            <a:r>
              <a:rPr dirty="0">
                <a:latin typeface="微软雅黑 Light"/>
                <a:cs typeface="微软雅黑 Light"/>
              </a:rPr>
              <a:t>TCP/IP</a:t>
            </a:r>
            <a:r>
              <a:rPr spc="-53" dirty="0">
                <a:latin typeface="微软雅黑 Light"/>
                <a:cs typeface="微软雅黑 Light"/>
              </a:rPr>
              <a:t> </a:t>
            </a:r>
            <a:r>
              <a:rPr spc="4" dirty="0">
                <a:latin typeface="微软雅黑 Light"/>
                <a:cs typeface="微软雅黑 Light"/>
              </a:rPr>
              <a:t>模</a:t>
            </a:r>
            <a:r>
              <a:rPr dirty="0">
                <a:latin typeface="微软雅黑 Light"/>
                <a:cs typeface="微软雅黑 Light"/>
              </a:rPr>
              <a:t>型</a:t>
            </a:r>
            <a:endParaRPr>
              <a:latin typeface="微软雅黑 Light"/>
              <a:cs typeface="微软雅黑 Light"/>
            </a:endParaRPr>
          </a:p>
        </p:txBody>
      </p:sp>
      <p:sp>
        <p:nvSpPr>
          <p:cNvPr id="55" name="object 55"/>
          <p:cNvSpPr txBox="1"/>
          <p:nvPr/>
        </p:nvSpPr>
        <p:spPr>
          <a:xfrm>
            <a:off x="2978172" y="5353916"/>
            <a:ext cx="3471711" cy="563616"/>
          </a:xfrm>
          <a:prstGeom prst="rect">
            <a:avLst/>
          </a:prstGeom>
        </p:spPr>
        <p:txBody>
          <a:bodyPr vert="horz" wrap="square" lIns="0" tIns="9525" rIns="0" bIns="0" rtlCol="0">
            <a:spAutoFit/>
          </a:bodyPr>
          <a:lstStyle/>
          <a:p>
            <a:pPr marL="9525" marR="3810">
              <a:spcBef>
                <a:spcPts val="75"/>
              </a:spcBef>
            </a:pPr>
            <a:r>
              <a:rPr spc="-4" dirty="0">
                <a:latin typeface="等线"/>
                <a:cs typeface="等线"/>
              </a:rPr>
              <a:t>SSL(Secure Sockets Layer)  TLS(Transport Layer</a:t>
            </a:r>
            <a:r>
              <a:rPr spc="-26" dirty="0">
                <a:latin typeface="等线"/>
                <a:cs typeface="等线"/>
              </a:rPr>
              <a:t> </a:t>
            </a:r>
            <a:r>
              <a:rPr spc="-4" dirty="0">
                <a:latin typeface="等线"/>
                <a:cs typeface="等线"/>
              </a:rPr>
              <a:t>Security)</a:t>
            </a:r>
            <a:endParaRPr dirty="0">
              <a:latin typeface="等线"/>
              <a:cs typeface="等线"/>
            </a:endParaRPr>
          </a:p>
        </p:txBody>
      </p:sp>
      <p:sp>
        <p:nvSpPr>
          <p:cNvPr id="56" name="页脚占位符 3">
            <a:extLst>
              <a:ext uri="{FF2B5EF4-FFF2-40B4-BE49-F238E27FC236}">
                <a16:creationId xmlns:a16="http://schemas.microsoft.com/office/drawing/2014/main" id="{105AFAED-F84E-44D6-B9F1-ABAECC5CDB97}"/>
              </a:ext>
            </a:extLst>
          </p:cNvPr>
          <p:cNvSpPr>
            <a:spLocks noGrp="1"/>
          </p:cNvSpPr>
          <p:nvPr>
            <p:ph type="ftr" sz="quarter" idx="11"/>
          </p:nvPr>
        </p:nvSpPr>
        <p:spPr>
          <a:xfrm>
            <a:off x="3124200" y="6248400"/>
            <a:ext cx="2895600" cy="457200"/>
          </a:xfrm>
        </p:spPr>
        <p:txBody>
          <a:bodyPr/>
          <a:lstStyle/>
          <a:p>
            <a:pPr>
              <a:defRPr/>
            </a:pPr>
            <a:r>
              <a:rPr lang="zh-CN" altLang="en-US"/>
              <a:t>计算机网络高级教程（第</a:t>
            </a:r>
            <a:r>
              <a:rPr lang="en-US" altLang="zh-CN"/>
              <a:t>2</a:t>
            </a:r>
            <a:r>
              <a:rPr lang="zh-CN" altLang="en-US"/>
              <a:t>版）</a:t>
            </a:r>
            <a:endParaRPr lang="en-US" altLang="zh-CN"/>
          </a:p>
        </p:txBody>
      </p:sp>
    </p:spTree>
    <p:extLst>
      <p:ext uri="{BB962C8B-B14F-4D97-AF65-F5344CB8AC3E}">
        <p14:creationId xmlns:p14="http://schemas.microsoft.com/office/powerpoint/2010/main" val="40948725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D5D86-4D6B-4A74-AA0E-8223921278C2}"/>
              </a:ext>
            </a:extLst>
          </p:cNvPr>
          <p:cNvSpPr>
            <a:spLocks noGrp="1"/>
          </p:cNvSpPr>
          <p:nvPr>
            <p:ph type="title"/>
          </p:nvPr>
        </p:nvSpPr>
        <p:spPr/>
        <p:txBody>
          <a:bodyPr/>
          <a:lstStyle/>
          <a:p>
            <a:r>
              <a:rPr lang="en-US" altLang="zh-CN" dirty="0"/>
              <a:t>TLS 1.3</a:t>
            </a:r>
            <a:endParaRPr lang="zh-CN" altLang="en-US" dirty="0"/>
          </a:p>
        </p:txBody>
      </p:sp>
      <p:sp>
        <p:nvSpPr>
          <p:cNvPr id="3" name="内容占位符 2">
            <a:extLst>
              <a:ext uri="{FF2B5EF4-FFF2-40B4-BE49-F238E27FC236}">
                <a16:creationId xmlns:a16="http://schemas.microsoft.com/office/drawing/2014/main" id="{583FFE18-7E9C-49AF-AA1B-B0205F93C8F9}"/>
              </a:ext>
            </a:extLst>
          </p:cNvPr>
          <p:cNvSpPr>
            <a:spLocks noGrp="1"/>
          </p:cNvSpPr>
          <p:nvPr>
            <p:ph idx="1"/>
          </p:nvPr>
        </p:nvSpPr>
        <p:spPr/>
        <p:txBody>
          <a:bodyPr/>
          <a:lstStyle/>
          <a:p>
            <a:r>
              <a:rPr lang="zh-CN" altLang="en-US" sz="2000" b="0" dirty="0">
                <a:latin typeface="宋体" panose="02010600030101010101" pitchFamily="2" charset="-122"/>
                <a:ea typeface="宋体" panose="02010600030101010101" pitchFamily="2" charset="-122"/>
              </a:rPr>
              <a:t>引入了新的密钥协商机制 </a:t>
            </a:r>
            <a:r>
              <a:rPr lang="en-US" altLang="zh-CN" sz="2000" b="0" dirty="0">
                <a:latin typeface="宋体" panose="02010600030101010101" pitchFamily="2" charset="-122"/>
                <a:ea typeface="宋体" panose="02010600030101010101" pitchFamily="2" charset="-122"/>
              </a:rPr>
              <a:t>— PSK</a:t>
            </a:r>
          </a:p>
          <a:p>
            <a:r>
              <a:rPr lang="zh-CN" altLang="en-US" sz="2000" b="0" dirty="0">
                <a:latin typeface="宋体" panose="02010600030101010101" pitchFamily="2" charset="-122"/>
                <a:ea typeface="宋体" panose="02010600030101010101" pitchFamily="2" charset="-122"/>
              </a:rPr>
              <a:t>支持 </a:t>
            </a:r>
            <a:r>
              <a:rPr lang="en-US" altLang="zh-CN" sz="2000" b="0" dirty="0">
                <a:latin typeface="宋体" panose="02010600030101010101" pitchFamily="2" charset="-122"/>
                <a:ea typeface="宋体" panose="02010600030101010101" pitchFamily="2" charset="-122"/>
              </a:rPr>
              <a:t>0-RTT </a:t>
            </a:r>
            <a:r>
              <a:rPr lang="zh-CN" altLang="en-US" sz="2000" b="0" dirty="0">
                <a:latin typeface="宋体" panose="02010600030101010101" pitchFamily="2" charset="-122"/>
                <a:ea typeface="宋体" panose="02010600030101010101" pitchFamily="2" charset="-122"/>
              </a:rPr>
              <a:t>数据传输，在建立连接时节省了往返时间</a:t>
            </a:r>
          </a:p>
          <a:p>
            <a:r>
              <a:rPr lang="en-US" altLang="zh-CN" sz="2000" b="0" dirty="0" err="1">
                <a:latin typeface="宋体" panose="02010600030101010101" pitchFamily="2" charset="-122"/>
                <a:ea typeface="宋体" panose="02010600030101010101" pitchFamily="2" charset="-122"/>
              </a:rPr>
              <a:t>ServerHello</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之后的所有握手消息采取了加密操作，明文大大减少</a:t>
            </a:r>
          </a:p>
          <a:p>
            <a:r>
              <a:rPr lang="zh-CN" altLang="en-US" sz="2000" b="0" dirty="0">
                <a:latin typeface="宋体" panose="02010600030101010101" pitchFamily="2" charset="-122"/>
                <a:ea typeface="宋体" panose="02010600030101010101" pitchFamily="2" charset="-122"/>
              </a:rPr>
              <a:t>不再允许对加密报文进行压缩、不再允许双方发起重协商</a:t>
            </a:r>
          </a:p>
          <a:p>
            <a:r>
              <a:rPr lang="zh-CN" altLang="en-US" sz="2000" b="0" dirty="0">
                <a:latin typeface="宋体" panose="02010600030101010101" pitchFamily="2" charset="-122"/>
                <a:ea typeface="宋体" panose="02010600030101010101" pitchFamily="2" charset="-122"/>
              </a:rPr>
              <a:t>对比旧协议中的不足，</a:t>
            </a:r>
            <a:r>
              <a:rPr lang="en-US" altLang="zh-CN" sz="2000" b="0" dirty="0">
                <a:latin typeface="宋体" panose="02010600030101010101" pitchFamily="2" charset="-122"/>
                <a:ea typeface="宋体" panose="02010600030101010101" pitchFamily="2" charset="-122"/>
              </a:rPr>
              <a:t>TLS 1.3 </a:t>
            </a:r>
            <a:r>
              <a:rPr lang="zh-CN" altLang="en-US" sz="2000" b="0" dirty="0">
                <a:latin typeface="宋体" panose="02010600030101010101" pitchFamily="2" charset="-122"/>
                <a:ea typeface="宋体" panose="02010600030101010101" pitchFamily="2" charset="-122"/>
              </a:rPr>
              <a:t>确实可以称得上是向前迈了一大步。既避免之前版本出现的缺陷，也减少了 </a:t>
            </a:r>
            <a:r>
              <a:rPr lang="en-US" altLang="zh-CN" sz="2000" b="0" dirty="0">
                <a:latin typeface="宋体" panose="02010600030101010101" pitchFamily="2" charset="-122"/>
                <a:ea typeface="宋体" panose="02010600030101010101" pitchFamily="2" charset="-122"/>
              </a:rPr>
              <a:t>TLS </a:t>
            </a:r>
            <a:r>
              <a:rPr lang="zh-CN" altLang="en-US" sz="2000" b="0" dirty="0">
                <a:latin typeface="宋体" panose="02010600030101010101" pitchFamily="2" charset="-122"/>
                <a:ea typeface="宋体" panose="02010600030101010101" pitchFamily="2" charset="-122"/>
              </a:rPr>
              <a:t>握手的时间。</a:t>
            </a:r>
            <a:endParaRPr lang="en-US" altLang="zh-CN" sz="2000" b="0" dirty="0">
              <a:latin typeface="宋体" panose="02010600030101010101" pitchFamily="2" charset="-122"/>
              <a:ea typeface="宋体" panose="02010600030101010101" pitchFamily="2" charset="-122"/>
            </a:endParaRPr>
          </a:p>
          <a:p>
            <a:r>
              <a:rPr lang="en-US" altLang="zh-CN" sz="2000" b="0" dirty="0">
                <a:latin typeface="宋体" panose="02010600030101010101" pitchFamily="2" charset="-122"/>
                <a:ea typeface="宋体" panose="02010600030101010101" pitchFamily="2" charset="-122"/>
              </a:rPr>
              <a:t>TLS 1.3 </a:t>
            </a:r>
            <a:r>
              <a:rPr lang="zh-CN" altLang="en-US" sz="2000" b="0" dirty="0">
                <a:latin typeface="宋体" panose="02010600030101010101" pitchFamily="2" charset="-122"/>
                <a:ea typeface="宋体" panose="02010600030101010101" pitchFamily="2" charset="-122"/>
              </a:rPr>
              <a:t>上删除不安全的加密算法，这些加密算法包括：</a:t>
            </a:r>
          </a:p>
          <a:p>
            <a:pPr lvl="1"/>
            <a:r>
              <a:rPr lang="en-US" altLang="zh-CN" sz="2000" b="0" dirty="0">
                <a:latin typeface="宋体" panose="02010600030101010101" pitchFamily="2" charset="-122"/>
                <a:ea typeface="宋体" panose="02010600030101010101" pitchFamily="2" charset="-122"/>
              </a:rPr>
              <a:t>RSA </a:t>
            </a:r>
            <a:r>
              <a:rPr lang="zh-CN" altLang="en-US" sz="2000" b="0" dirty="0">
                <a:latin typeface="宋体" panose="02010600030101010101" pitchFamily="2" charset="-122"/>
                <a:ea typeface="宋体" panose="02010600030101010101" pitchFamily="2" charset="-122"/>
              </a:rPr>
              <a:t>密钥传输 </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不支持前向安全性</a:t>
            </a:r>
          </a:p>
          <a:p>
            <a:pPr lvl="1"/>
            <a:r>
              <a:rPr lang="en-US" altLang="zh-CN" sz="2000" b="0" dirty="0">
                <a:latin typeface="宋体" panose="02010600030101010101" pitchFamily="2" charset="-122"/>
                <a:ea typeface="宋体" panose="02010600030101010101" pitchFamily="2" charset="-122"/>
              </a:rPr>
              <a:t>CBC </a:t>
            </a:r>
            <a:r>
              <a:rPr lang="zh-CN" altLang="en-US" sz="2000" b="0" dirty="0">
                <a:latin typeface="宋体" panose="02010600030101010101" pitchFamily="2" charset="-122"/>
                <a:ea typeface="宋体" panose="02010600030101010101" pitchFamily="2" charset="-122"/>
              </a:rPr>
              <a:t>模式密码 </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易受 </a:t>
            </a:r>
            <a:r>
              <a:rPr lang="en-US" altLang="zh-CN" sz="2000" b="0" dirty="0">
                <a:latin typeface="宋体" panose="02010600030101010101" pitchFamily="2" charset="-122"/>
                <a:ea typeface="宋体" panose="02010600030101010101" pitchFamily="2" charset="-122"/>
              </a:rPr>
              <a:t>BEAST </a:t>
            </a:r>
            <a:r>
              <a:rPr lang="zh-CN" altLang="en-US" sz="2000" b="0" dirty="0">
                <a:latin typeface="宋体" panose="02010600030101010101" pitchFamily="2" charset="-122"/>
                <a:ea typeface="宋体" panose="02010600030101010101" pitchFamily="2" charset="-122"/>
              </a:rPr>
              <a:t>和 </a:t>
            </a:r>
            <a:r>
              <a:rPr lang="en-US" altLang="zh-CN" sz="2000" b="0" dirty="0">
                <a:latin typeface="宋体" panose="02010600030101010101" pitchFamily="2" charset="-122"/>
                <a:ea typeface="宋体" panose="02010600030101010101" pitchFamily="2" charset="-122"/>
              </a:rPr>
              <a:t>Lucky 13 </a:t>
            </a:r>
            <a:r>
              <a:rPr lang="zh-CN" altLang="en-US" sz="2000" b="0" dirty="0">
                <a:latin typeface="宋体" panose="02010600030101010101" pitchFamily="2" charset="-122"/>
                <a:ea typeface="宋体" panose="02010600030101010101" pitchFamily="2" charset="-122"/>
              </a:rPr>
              <a:t>攻击</a:t>
            </a:r>
          </a:p>
          <a:p>
            <a:pPr lvl="1"/>
            <a:r>
              <a:rPr lang="en-US" altLang="zh-CN" sz="2000" b="0" dirty="0">
                <a:latin typeface="宋体" panose="02010600030101010101" pitchFamily="2" charset="-122"/>
                <a:ea typeface="宋体" panose="02010600030101010101" pitchFamily="2" charset="-122"/>
              </a:rPr>
              <a:t>RC4 </a:t>
            </a:r>
            <a:r>
              <a:rPr lang="zh-CN" altLang="en-US" sz="2000" b="0" dirty="0">
                <a:latin typeface="宋体" panose="02010600030101010101" pitchFamily="2" charset="-122"/>
                <a:ea typeface="宋体" panose="02010600030101010101" pitchFamily="2" charset="-122"/>
              </a:rPr>
              <a:t>流密码 </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在 </a:t>
            </a:r>
            <a:r>
              <a:rPr lang="en-US" altLang="zh-CN" sz="2000" b="0" dirty="0">
                <a:latin typeface="宋体" panose="02010600030101010101" pitchFamily="2" charset="-122"/>
                <a:ea typeface="宋体" panose="02010600030101010101" pitchFamily="2" charset="-122"/>
              </a:rPr>
              <a:t>HTTPS </a:t>
            </a:r>
            <a:r>
              <a:rPr lang="zh-CN" altLang="en-US" sz="2000" b="0" dirty="0">
                <a:latin typeface="宋体" panose="02010600030101010101" pitchFamily="2" charset="-122"/>
                <a:ea typeface="宋体" panose="02010600030101010101" pitchFamily="2" charset="-122"/>
              </a:rPr>
              <a:t>中使用并不安全</a:t>
            </a:r>
          </a:p>
          <a:p>
            <a:pPr lvl="1"/>
            <a:r>
              <a:rPr lang="en-US" altLang="zh-CN" sz="2000" b="0" dirty="0">
                <a:latin typeface="宋体" panose="02010600030101010101" pitchFamily="2" charset="-122"/>
                <a:ea typeface="宋体" panose="02010600030101010101" pitchFamily="2" charset="-122"/>
              </a:rPr>
              <a:t>SHA-1 </a:t>
            </a:r>
            <a:r>
              <a:rPr lang="zh-CN" altLang="en-US" sz="2000" b="0" dirty="0">
                <a:latin typeface="宋体" panose="02010600030101010101" pitchFamily="2" charset="-122"/>
                <a:ea typeface="宋体" panose="02010600030101010101" pitchFamily="2" charset="-122"/>
              </a:rPr>
              <a:t>哈希函数 </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建议以 </a:t>
            </a:r>
            <a:r>
              <a:rPr lang="en-US" altLang="zh-CN" sz="2000" b="0" dirty="0">
                <a:latin typeface="宋体" panose="02010600030101010101" pitchFamily="2" charset="-122"/>
                <a:ea typeface="宋体" panose="02010600030101010101" pitchFamily="2" charset="-122"/>
              </a:rPr>
              <a:t>SHA-2 </a:t>
            </a:r>
            <a:r>
              <a:rPr lang="zh-CN" altLang="en-US" sz="2000" b="0" dirty="0">
                <a:latin typeface="宋体" panose="02010600030101010101" pitchFamily="2" charset="-122"/>
                <a:ea typeface="宋体" panose="02010600030101010101" pitchFamily="2" charset="-122"/>
              </a:rPr>
              <a:t>取而代之</a:t>
            </a:r>
          </a:p>
          <a:p>
            <a:pPr lvl="1"/>
            <a:r>
              <a:rPr lang="zh-CN" altLang="en-US" sz="2000" b="0" dirty="0">
                <a:latin typeface="宋体" panose="02010600030101010101" pitchFamily="2" charset="-122"/>
                <a:ea typeface="宋体" panose="02010600030101010101" pitchFamily="2" charset="-122"/>
              </a:rPr>
              <a:t>任意 </a:t>
            </a:r>
            <a:r>
              <a:rPr lang="en-US" altLang="zh-CN" sz="2000" b="0" dirty="0">
                <a:latin typeface="宋体" panose="02010600030101010101" pitchFamily="2" charset="-122"/>
                <a:ea typeface="宋体" panose="02010600030101010101" pitchFamily="2" charset="-122"/>
              </a:rPr>
              <a:t>Diffie-Hellman </a:t>
            </a:r>
            <a:r>
              <a:rPr lang="zh-CN" altLang="en-US" sz="2000" b="0" dirty="0">
                <a:latin typeface="宋体" panose="02010600030101010101" pitchFamily="2" charset="-122"/>
                <a:ea typeface="宋体" panose="02010600030101010101" pitchFamily="2" charset="-122"/>
              </a:rPr>
              <a:t>组</a:t>
            </a:r>
            <a:r>
              <a:rPr lang="en-US" altLang="zh-CN" sz="2000" b="0" dirty="0">
                <a:latin typeface="宋体" panose="02010600030101010101" pitchFamily="2" charset="-122"/>
                <a:ea typeface="宋体" panose="02010600030101010101" pitchFamily="2" charset="-122"/>
              </a:rPr>
              <a:t>—— CVE-2016-0701 </a:t>
            </a:r>
            <a:r>
              <a:rPr lang="zh-CN" altLang="en-US" sz="2000" b="0" dirty="0">
                <a:latin typeface="宋体" panose="02010600030101010101" pitchFamily="2" charset="-122"/>
                <a:ea typeface="宋体" panose="02010600030101010101" pitchFamily="2" charset="-122"/>
              </a:rPr>
              <a:t>漏洞</a:t>
            </a:r>
          </a:p>
          <a:p>
            <a:pPr lvl="1"/>
            <a:r>
              <a:rPr lang="zh-CN" altLang="en-US" sz="2000" b="0" dirty="0">
                <a:latin typeface="宋体" panose="02010600030101010101" pitchFamily="2" charset="-122"/>
                <a:ea typeface="宋体" panose="02010600030101010101" pitchFamily="2" charset="-122"/>
              </a:rPr>
              <a:t>输出密码 </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易受 </a:t>
            </a:r>
            <a:r>
              <a:rPr lang="en-US" altLang="zh-CN" sz="2000" b="0" dirty="0">
                <a:latin typeface="宋体" panose="02010600030101010101" pitchFamily="2" charset="-122"/>
                <a:ea typeface="宋体" panose="02010600030101010101" pitchFamily="2" charset="-122"/>
              </a:rPr>
              <a:t>FREAK </a:t>
            </a:r>
            <a:r>
              <a:rPr lang="zh-CN" altLang="en-US" sz="2000" b="0" dirty="0">
                <a:latin typeface="宋体" panose="02010600030101010101" pitchFamily="2" charset="-122"/>
                <a:ea typeface="宋体" panose="02010600030101010101" pitchFamily="2" charset="-122"/>
              </a:rPr>
              <a:t>和 </a:t>
            </a:r>
            <a:r>
              <a:rPr lang="en-US" altLang="zh-CN" sz="2000" b="0" dirty="0" err="1">
                <a:latin typeface="宋体" panose="02010600030101010101" pitchFamily="2" charset="-122"/>
                <a:ea typeface="宋体" panose="02010600030101010101" pitchFamily="2" charset="-122"/>
              </a:rPr>
              <a:t>LogJam</a:t>
            </a:r>
            <a:r>
              <a:rPr lang="en-US" altLang="zh-CN" sz="2000" b="0" dirty="0">
                <a:latin typeface="宋体" panose="02010600030101010101" pitchFamily="2" charset="-122"/>
                <a:ea typeface="宋体" panose="02010600030101010101" pitchFamily="2" charset="-122"/>
              </a:rPr>
              <a:t> </a:t>
            </a:r>
            <a:r>
              <a:rPr lang="zh-CN" altLang="en-US" sz="2000" b="0" dirty="0">
                <a:latin typeface="宋体" panose="02010600030101010101" pitchFamily="2" charset="-122"/>
                <a:ea typeface="宋体" panose="02010600030101010101" pitchFamily="2" charset="-122"/>
              </a:rPr>
              <a:t>攻击</a:t>
            </a:r>
          </a:p>
        </p:txBody>
      </p:sp>
      <p:sp>
        <p:nvSpPr>
          <p:cNvPr id="4" name="日期占位符 3">
            <a:extLst>
              <a:ext uri="{FF2B5EF4-FFF2-40B4-BE49-F238E27FC236}">
                <a16:creationId xmlns:a16="http://schemas.microsoft.com/office/drawing/2014/main" id="{CD78E03A-8869-47E6-8C54-2F2C1ACC8B3B}"/>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44EE48DA-6B95-446C-B38E-EA39B5FBF103}"/>
              </a:ext>
            </a:extLst>
          </p:cNvPr>
          <p:cNvSpPr>
            <a:spLocks noGrp="1"/>
          </p:cNvSpPr>
          <p:nvPr>
            <p:ph type="sldNum" sz="quarter" idx="11"/>
          </p:nvPr>
        </p:nvSpPr>
        <p:spPr/>
        <p:txBody>
          <a:bodyPr/>
          <a:lstStyle/>
          <a:p>
            <a:pPr>
              <a:defRPr/>
            </a:pPr>
            <a:fld id="{924DA50A-9525-4AB5-80F4-51DD34C4B33B}" type="slidenum">
              <a:rPr lang="en-US" altLang="zh-CN" smtClean="0"/>
              <a:pPr>
                <a:defRPr/>
              </a:pPr>
              <a:t>63</a:t>
            </a:fld>
            <a:endParaRPr lang="en-US" altLang="zh-CN"/>
          </a:p>
        </p:txBody>
      </p:sp>
      <p:pic>
        <p:nvPicPr>
          <p:cNvPr id="7" name="图片 6">
            <a:extLst>
              <a:ext uri="{FF2B5EF4-FFF2-40B4-BE49-F238E27FC236}">
                <a16:creationId xmlns:a16="http://schemas.microsoft.com/office/drawing/2014/main" id="{8907F9A4-07A5-4CCF-A6EA-58493E5C9D50}"/>
              </a:ext>
            </a:extLst>
          </p:cNvPr>
          <p:cNvPicPr>
            <a:picLocks noChangeAspect="1"/>
          </p:cNvPicPr>
          <p:nvPr/>
        </p:nvPicPr>
        <p:blipFill>
          <a:blip r:embed="rId2"/>
          <a:stretch>
            <a:fillRect/>
          </a:stretch>
        </p:blipFill>
        <p:spPr>
          <a:xfrm>
            <a:off x="434018" y="1438424"/>
            <a:ext cx="8275964" cy="4226024"/>
          </a:xfrm>
          <a:prstGeom prst="rect">
            <a:avLst/>
          </a:prstGeom>
        </p:spPr>
      </p:pic>
    </p:spTree>
    <p:extLst>
      <p:ext uri="{BB962C8B-B14F-4D97-AF65-F5344CB8AC3E}">
        <p14:creationId xmlns:p14="http://schemas.microsoft.com/office/powerpoint/2010/main" val="376171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E1AF7-583D-4A95-B56C-71C94DC721FC}"/>
              </a:ext>
            </a:extLst>
          </p:cNvPr>
          <p:cNvSpPr>
            <a:spLocks noGrp="1"/>
          </p:cNvSpPr>
          <p:nvPr>
            <p:ph type="title"/>
          </p:nvPr>
        </p:nvSpPr>
        <p:spPr/>
        <p:txBody>
          <a:bodyPr/>
          <a:lstStyle/>
          <a:p>
            <a:r>
              <a:rPr lang="en-US" altLang="zh-CN" sz="3600" b="0" i="0" dirty="0">
                <a:solidFill>
                  <a:srgbClr val="191B1F"/>
                </a:solidFill>
                <a:effectLst/>
                <a:latin typeface="-apple-system"/>
              </a:rPr>
              <a:t>TLS</a:t>
            </a:r>
            <a:r>
              <a:rPr lang="zh-CN" altLang="en-US" sz="3600" b="0" i="0" dirty="0">
                <a:solidFill>
                  <a:srgbClr val="191B1F"/>
                </a:solidFill>
                <a:effectLst/>
                <a:latin typeface="-apple-system"/>
              </a:rPr>
              <a:t>协议</a:t>
            </a:r>
            <a:endParaRPr lang="zh-CN" altLang="en-US" dirty="0"/>
          </a:p>
        </p:txBody>
      </p:sp>
      <p:sp>
        <p:nvSpPr>
          <p:cNvPr id="3" name="内容占位符 2">
            <a:extLst>
              <a:ext uri="{FF2B5EF4-FFF2-40B4-BE49-F238E27FC236}">
                <a16:creationId xmlns:a16="http://schemas.microsoft.com/office/drawing/2014/main" id="{07F3DC42-567D-4599-A708-03F234B937C2}"/>
              </a:ext>
            </a:extLst>
          </p:cNvPr>
          <p:cNvSpPr>
            <a:spLocks noGrp="1"/>
          </p:cNvSpPr>
          <p:nvPr>
            <p:ph idx="1"/>
          </p:nvPr>
        </p:nvSpPr>
        <p:spPr>
          <a:xfrm>
            <a:off x="107504" y="3495322"/>
            <a:ext cx="8382000" cy="3006901"/>
          </a:xfrm>
        </p:spPr>
        <p:txBody>
          <a:bodyPr/>
          <a:lstStyle/>
          <a:p>
            <a:r>
              <a:rPr lang="en-US" altLang="zh-CN" sz="2000" b="0" i="0" dirty="0">
                <a:solidFill>
                  <a:srgbClr val="191B1F"/>
                </a:solidFill>
                <a:effectLst/>
                <a:latin typeface="-apple-system"/>
              </a:rPr>
              <a:t>TLS</a:t>
            </a:r>
            <a:r>
              <a:rPr lang="zh-CN" altLang="en-US" sz="2000" b="0" i="0" dirty="0">
                <a:solidFill>
                  <a:srgbClr val="191B1F"/>
                </a:solidFill>
                <a:effectLst/>
                <a:latin typeface="-apple-system"/>
              </a:rPr>
              <a:t>协议位于下层</a:t>
            </a:r>
            <a:r>
              <a:rPr lang="en-US" altLang="zh-CN" sz="2000" b="0" i="0" dirty="0">
                <a:solidFill>
                  <a:srgbClr val="191B1F"/>
                </a:solidFill>
                <a:effectLst/>
                <a:latin typeface="-apple-system"/>
              </a:rPr>
              <a:t>TCP</a:t>
            </a:r>
            <a:r>
              <a:rPr lang="zh-CN" altLang="en-US" sz="2000" b="0" i="0" dirty="0">
                <a:solidFill>
                  <a:srgbClr val="191B1F"/>
                </a:solidFill>
                <a:effectLst/>
                <a:latin typeface="-apple-system"/>
              </a:rPr>
              <a:t>协议及上层（即应用层）协议之间</a:t>
            </a:r>
            <a:endParaRPr lang="en-US" altLang="zh-CN" sz="2000" b="0" i="0" dirty="0">
              <a:solidFill>
                <a:srgbClr val="191B1F"/>
              </a:solidFill>
              <a:effectLst/>
              <a:latin typeface="-apple-system"/>
            </a:endParaRPr>
          </a:p>
          <a:p>
            <a:r>
              <a:rPr lang="en-US" altLang="zh-CN" sz="2000" b="0" i="0" dirty="0">
                <a:solidFill>
                  <a:srgbClr val="191B1F"/>
                </a:solidFill>
                <a:effectLst/>
                <a:latin typeface="-apple-system"/>
              </a:rPr>
              <a:t>TLS</a:t>
            </a:r>
            <a:r>
              <a:rPr lang="zh-CN" altLang="en-US" sz="2000" b="0" i="0" dirty="0">
                <a:solidFill>
                  <a:srgbClr val="191B1F"/>
                </a:solidFill>
                <a:effectLst/>
                <a:latin typeface="-apple-system"/>
              </a:rPr>
              <a:t>协议内部也是基于分层架构，分为两层：</a:t>
            </a:r>
            <a:endParaRPr lang="en-US" altLang="zh-CN" sz="2000" b="0" i="0" dirty="0">
              <a:solidFill>
                <a:srgbClr val="191B1F"/>
              </a:solidFill>
              <a:effectLst/>
              <a:latin typeface="-apple-system"/>
            </a:endParaRPr>
          </a:p>
          <a:p>
            <a:pPr>
              <a:buFont typeface="Wingdings" panose="05000000000000000000" pitchFamily="2" charset="2"/>
              <a:buChar char="n"/>
            </a:pPr>
            <a:r>
              <a:rPr lang="zh-CN" altLang="en-US" sz="1800" b="0" i="0" dirty="0">
                <a:solidFill>
                  <a:srgbClr val="191B1F"/>
                </a:solidFill>
                <a:effectLst/>
                <a:latin typeface="-apple-system"/>
              </a:rPr>
              <a:t>下层为记录层协议，为</a:t>
            </a:r>
            <a:r>
              <a:rPr lang="en-US" altLang="zh-CN" sz="1800" b="0" i="0" dirty="0">
                <a:solidFill>
                  <a:srgbClr val="191B1F"/>
                </a:solidFill>
                <a:effectLst/>
                <a:latin typeface="-apple-system"/>
              </a:rPr>
              <a:t>TLS</a:t>
            </a:r>
            <a:r>
              <a:rPr lang="zh-CN" altLang="en-US" sz="1800" b="0" i="0" dirty="0">
                <a:solidFill>
                  <a:srgbClr val="191B1F"/>
                </a:solidFill>
                <a:effectLst/>
                <a:latin typeface="-apple-system"/>
              </a:rPr>
              <a:t>上层子协议为传送提供分片、消息加密及加密后报传输，同时对接收到的数据进行验证、解密、重新组装，然后提交给高层的应用层；</a:t>
            </a:r>
            <a:endParaRPr lang="en-US" altLang="zh-CN" sz="1800" b="0" i="0" dirty="0">
              <a:solidFill>
                <a:srgbClr val="191B1F"/>
              </a:solidFill>
              <a:effectLst/>
              <a:latin typeface="-apple-system"/>
            </a:endParaRPr>
          </a:p>
          <a:p>
            <a:pPr>
              <a:buFont typeface="Wingdings" panose="05000000000000000000" pitchFamily="2" charset="2"/>
              <a:buChar char="n"/>
            </a:pPr>
            <a:r>
              <a:rPr lang="zh-CN" altLang="en-US" sz="1800" b="0" i="0" dirty="0">
                <a:solidFill>
                  <a:srgbClr val="191B1F"/>
                </a:solidFill>
                <a:effectLst/>
                <a:latin typeface="-apple-system"/>
              </a:rPr>
              <a:t>上层包含</a:t>
            </a:r>
            <a:r>
              <a:rPr lang="en-US" altLang="zh-CN" sz="1800" b="0" i="0" dirty="0">
                <a:solidFill>
                  <a:srgbClr val="191B1F"/>
                </a:solidFill>
                <a:effectLst/>
                <a:latin typeface="-apple-system"/>
              </a:rPr>
              <a:t>4</a:t>
            </a:r>
            <a:r>
              <a:rPr lang="zh-CN" altLang="en-US" sz="1800" b="0" i="0" dirty="0">
                <a:solidFill>
                  <a:srgbClr val="191B1F"/>
                </a:solidFill>
                <a:effectLst/>
                <a:latin typeface="-apple-system"/>
              </a:rPr>
              <a:t>种子协议：握手协议（</a:t>
            </a:r>
            <a:r>
              <a:rPr lang="en-US" altLang="zh-CN" sz="1800" b="0" i="0" dirty="0">
                <a:solidFill>
                  <a:srgbClr val="191B1F"/>
                </a:solidFill>
                <a:effectLst/>
                <a:latin typeface="-apple-system"/>
              </a:rPr>
              <a:t>Handshake </a:t>
            </a:r>
            <a:r>
              <a:rPr lang="en-US" altLang="zh-CN" sz="1800" b="0" i="0" dirty="0" err="1">
                <a:solidFill>
                  <a:srgbClr val="191B1F"/>
                </a:solidFill>
                <a:effectLst/>
                <a:latin typeface="-apple-system"/>
              </a:rPr>
              <a:t>Protocal</a:t>
            </a:r>
            <a:r>
              <a:rPr lang="zh-CN" altLang="en-US" sz="1800" b="0" i="0" dirty="0">
                <a:solidFill>
                  <a:srgbClr val="191B1F"/>
                </a:solidFill>
                <a:effectLst/>
                <a:latin typeface="-apple-system"/>
              </a:rPr>
              <a:t>）、警报协议（</a:t>
            </a:r>
            <a:r>
              <a:rPr lang="en-US" altLang="zh-CN" sz="1800" b="0" i="0" dirty="0">
                <a:solidFill>
                  <a:srgbClr val="191B1F"/>
                </a:solidFill>
                <a:effectLst/>
                <a:latin typeface="-apple-system"/>
              </a:rPr>
              <a:t>Alert Protocol</a:t>
            </a:r>
            <a:r>
              <a:rPr lang="zh-CN" altLang="en-US" sz="1800" b="0" i="0" dirty="0">
                <a:solidFill>
                  <a:srgbClr val="191B1F"/>
                </a:solidFill>
                <a:effectLst/>
                <a:latin typeface="-apple-system"/>
              </a:rPr>
              <a:t>）、应用数据协议（</a:t>
            </a:r>
            <a:r>
              <a:rPr lang="en-US" altLang="zh-CN" sz="1800" b="0" i="0" dirty="0">
                <a:solidFill>
                  <a:srgbClr val="191B1F"/>
                </a:solidFill>
                <a:effectLst/>
                <a:latin typeface="-apple-system"/>
              </a:rPr>
              <a:t>Application Protocol</a:t>
            </a:r>
            <a:r>
              <a:rPr lang="zh-CN" altLang="en-US" sz="1800" b="0" i="0" dirty="0">
                <a:solidFill>
                  <a:srgbClr val="191B1F"/>
                </a:solidFill>
                <a:effectLst/>
                <a:latin typeface="-apple-system"/>
              </a:rPr>
              <a:t>）及</a:t>
            </a:r>
            <a:r>
              <a:rPr lang="en-US" altLang="zh-CN" sz="1800" b="0" i="0" dirty="0" err="1">
                <a:solidFill>
                  <a:srgbClr val="191B1F"/>
                </a:solidFill>
                <a:effectLst/>
                <a:latin typeface="-apple-system"/>
              </a:rPr>
              <a:t>Change_cipher_spec</a:t>
            </a:r>
            <a:r>
              <a:rPr lang="zh-CN" altLang="en-US" sz="1800" b="0" i="0" dirty="0">
                <a:solidFill>
                  <a:srgbClr val="191B1F"/>
                </a:solidFill>
                <a:effectLst/>
                <a:latin typeface="-apple-system"/>
              </a:rPr>
              <a:t>。其中</a:t>
            </a:r>
            <a:r>
              <a:rPr lang="en-US" altLang="zh-CN" sz="1800" b="0" i="0" dirty="0" err="1">
                <a:solidFill>
                  <a:srgbClr val="191B1F"/>
                </a:solidFill>
                <a:effectLst/>
                <a:latin typeface="-apple-system"/>
              </a:rPr>
              <a:t>change_cipher_spec</a:t>
            </a:r>
            <a:r>
              <a:rPr lang="zh-CN" altLang="en-US" sz="1800" b="0" i="0" dirty="0">
                <a:solidFill>
                  <a:srgbClr val="191B1F"/>
                </a:solidFill>
                <a:effectLst/>
                <a:latin typeface="-apple-system"/>
              </a:rPr>
              <a:t>只是为了兼容性存在，其余每个子协议都具有特定的作用，组合起来实现完整的协议功能。</a:t>
            </a:r>
            <a:endParaRPr lang="zh-CN" altLang="en-US" sz="1800" dirty="0"/>
          </a:p>
        </p:txBody>
      </p:sp>
      <p:sp>
        <p:nvSpPr>
          <p:cNvPr id="4" name="日期占位符 3">
            <a:extLst>
              <a:ext uri="{FF2B5EF4-FFF2-40B4-BE49-F238E27FC236}">
                <a16:creationId xmlns:a16="http://schemas.microsoft.com/office/drawing/2014/main" id="{A9EB5B67-86A5-4222-8F1B-B1E9227532F6}"/>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685FC4D4-6253-4E0D-80ED-4ADF10EB4366}"/>
              </a:ext>
            </a:extLst>
          </p:cNvPr>
          <p:cNvSpPr>
            <a:spLocks noGrp="1"/>
          </p:cNvSpPr>
          <p:nvPr>
            <p:ph type="sldNum" sz="quarter" idx="11"/>
          </p:nvPr>
        </p:nvSpPr>
        <p:spPr/>
        <p:txBody>
          <a:bodyPr/>
          <a:lstStyle/>
          <a:p>
            <a:pPr>
              <a:defRPr/>
            </a:pPr>
            <a:fld id="{924DA50A-9525-4AB5-80F4-51DD34C4B33B}" type="slidenum">
              <a:rPr lang="en-US" altLang="zh-CN" smtClean="0"/>
              <a:pPr>
                <a:defRPr/>
              </a:pPr>
              <a:t>64</a:t>
            </a:fld>
            <a:endParaRPr lang="en-US" altLang="zh-CN"/>
          </a:p>
        </p:txBody>
      </p:sp>
      <p:pic>
        <p:nvPicPr>
          <p:cNvPr id="7" name="图片 6">
            <a:extLst>
              <a:ext uri="{FF2B5EF4-FFF2-40B4-BE49-F238E27FC236}">
                <a16:creationId xmlns:a16="http://schemas.microsoft.com/office/drawing/2014/main" id="{A5BA900B-5771-4061-B9C9-9D09FBC33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157908"/>
            <a:ext cx="5303440" cy="2342353"/>
          </a:xfrm>
          <a:prstGeom prst="rect">
            <a:avLst/>
          </a:prstGeom>
        </p:spPr>
      </p:pic>
    </p:spTree>
    <p:extLst>
      <p:ext uri="{BB962C8B-B14F-4D97-AF65-F5344CB8AC3E}">
        <p14:creationId xmlns:p14="http://schemas.microsoft.com/office/powerpoint/2010/main" val="376911857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A528F-F34C-453E-B397-088B95449BF6}"/>
              </a:ext>
            </a:extLst>
          </p:cNvPr>
          <p:cNvSpPr>
            <a:spLocks noGrp="1"/>
          </p:cNvSpPr>
          <p:nvPr>
            <p:ph type="title"/>
          </p:nvPr>
        </p:nvSpPr>
        <p:spPr>
          <a:xfrm>
            <a:off x="457200" y="277813"/>
            <a:ext cx="8229600" cy="702915"/>
          </a:xfrm>
        </p:spPr>
        <p:txBody>
          <a:bodyPr/>
          <a:lstStyle/>
          <a:p>
            <a:r>
              <a:rPr lang="en-US" altLang="zh-CN" sz="3200" dirty="0"/>
              <a:t>TLS/SSL</a:t>
            </a:r>
            <a:r>
              <a:rPr lang="zh-CN" altLang="en-US" sz="3200" dirty="0"/>
              <a:t>工作原理</a:t>
            </a:r>
          </a:p>
        </p:txBody>
      </p:sp>
      <p:sp>
        <p:nvSpPr>
          <p:cNvPr id="3" name="内容占位符 2">
            <a:extLst>
              <a:ext uri="{FF2B5EF4-FFF2-40B4-BE49-F238E27FC236}">
                <a16:creationId xmlns:a16="http://schemas.microsoft.com/office/drawing/2014/main" id="{E5B32501-267A-49BD-96E8-4D6B99BA19E5}"/>
              </a:ext>
            </a:extLst>
          </p:cNvPr>
          <p:cNvSpPr>
            <a:spLocks noGrp="1"/>
          </p:cNvSpPr>
          <p:nvPr>
            <p:ph idx="1"/>
          </p:nvPr>
        </p:nvSpPr>
        <p:spPr>
          <a:xfrm>
            <a:off x="487470" y="980728"/>
            <a:ext cx="8229600" cy="2171674"/>
          </a:xfrm>
        </p:spPr>
        <p:txBody>
          <a:bodyPr/>
          <a:lstStyle/>
          <a:p>
            <a:r>
              <a:rPr lang="en-US" altLang="zh-CN" sz="1800" b="0" dirty="0">
                <a:latin typeface="微软雅黑" panose="020B0503020204020204" pitchFamily="34" charset="-122"/>
                <a:ea typeface="微软雅黑" panose="020B0503020204020204" pitchFamily="34" charset="-122"/>
              </a:rPr>
              <a:t>TLS/SSL</a:t>
            </a:r>
            <a:r>
              <a:rPr lang="zh-CN" altLang="en-US" sz="1800" b="0" dirty="0">
                <a:latin typeface="微软雅黑" panose="020B0503020204020204" pitchFamily="34" charset="-122"/>
                <a:ea typeface="微软雅黑" panose="020B0503020204020204" pitchFamily="34" charset="-122"/>
              </a:rPr>
              <a:t>的功能实现主要依赖于三类基本算法：散列函数 </a:t>
            </a:r>
            <a:r>
              <a:rPr lang="en-US" altLang="zh-CN" sz="1800" b="0" dirty="0">
                <a:latin typeface="微软雅黑" panose="020B0503020204020204" pitchFamily="34" charset="-122"/>
                <a:ea typeface="微软雅黑" panose="020B0503020204020204" pitchFamily="34" charset="-122"/>
              </a:rPr>
              <a:t>Hash</a:t>
            </a:r>
            <a:r>
              <a:rPr lang="zh-CN" altLang="en-US" sz="1800" b="0" dirty="0">
                <a:latin typeface="微软雅黑" panose="020B0503020204020204" pitchFamily="34" charset="-122"/>
                <a:ea typeface="微软雅黑" panose="020B0503020204020204" pitchFamily="34" charset="-122"/>
              </a:rPr>
              <a:t>、对称加密和非对称加密，其利用非对称加密实现身份认证和密钥协商，对称加密算法采用协商的密钥对数据加密，基于散列函数验证信息的完整性</a:t>
            </a:r>
            <a:endParaRPr lang="en-US" altLang="zh-CN" sz="1800" b="0" dirty="0">
              <a:latin typeface="微软雅黑" panose="020B0503020204020204" pitchFamily="34" charset="-122"/>
              <a:ea typeface="微软雅黑" panose="020B0503020204020204" pitchFamily="34" charset="-122"/>
            </a:endParaRPr>
          </a:p>
          <a:p>
            <a:r>
              <a:rPr lang="en-US" altLang="zh-CN" sz="1800" b="0" dirty="0">
                <a:latin typeface="微软雅黑" panose="020B0503020204020204" pitchFamily="34" charset="-122"/>
                <a:ea typeface="微软雅黑" panose="020B0503020204020204" pitchFamily="34" charset="-122"/>
              </a:rPr>
              <a:t>TLS</a:t>
            </a:r>
            <a:r>
              <a:rPr lang="zh-CN" altLang="en-US" sz="1800" b="0" dirty="0">
                <a:latin typeface="微软雅黑" panose="020B0503020204020204" pitchFamily="34" charset="-122"/>
                <a:ea typeface="微软雅黑" panose="020B0503020204020204" pitchFamily="34" charset="-122"/>
              </a:rPr>
              <a:t>的基本工作方式是，客户端使用非对称加密与服务器进行通信，实现身份验证并协商对称加密使用的密钥，然后对称加密算法采用协商密钥对信息以及信息摘要进行加密通信，不同的节点之间采用的对称密钥不同，从而可以保证信息只能通信双方获取</a:t>
            </a:r>
          </a:p>
        </p:txBody>
      </p:sp>
      <p:sp>
        <p:nvSpPr>
          <p:cNvPr id="5" name="灯片编号占位符 4">
            <a:extLst>
              <a:ext uri="{FF2B5EF4-FFF2-40B4-BE49-F238E27FC236}">
                <a16:creationId xmlns:a16="http://schemas.microsoft.com/office/drawing/2014/main" id="{6DA8F8AE-79C8-4A90-AE68-6ABAAFC37C4E}"/>
              </a:ext>
            </a:extLst>
          </p:cNvPr>
          <p:cNvSpPr>
            <a:spLocks noGrp="1"/>
          </p:cNvSpPr>
          <p:nvPr>
            <p:ph type="sldNum" sz="quarter" idx="12"/>
          </p:nvPr>
        </p:nvSpPr>
        <p:spPr/>
        <p:txBody>
          <a:bodyPr/>
          <a:lstStyle/>
          <a:p>
            <a:fld id="{E8A7F1D9-56D8-4467-AA6E-8565E4E11955}" type="slidenum">
              <a:rPr lang="en-US" altLang="zh-CN" smtClean="0"/>
              <a:pPr/>
              <a:t>65</a:t>
            </a:fld>
            <a:endParaRPr lang="en-US" altLang="zh-CN"/>
          </a:p>
        </p:txBody>
      </p:sp>
      <p:pic>
        <p:nvPicPr>
          <p:cNvPr id="7" name="图片 6">
            <a:extLst>
              <a:ext uri="{FF2B5EF4-FFF2-40B4-BE49-F238E27FC236}">
                <a16:creationId xmlns:a16="http://schemas.microsoft.com/office/drawing/2014/main" id="{61B0920D-8993-4069-8BE8-F28772A53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494500"/>
            <a:ext cx="5511380" cy="2810505"/>
          </a:xfrm>
          <a:prstGeom prst="rect">
            <a:avLst/>
          </a:prstGeom>
        </p:spPr>
      </p:pic>
    </p:spTree>
    <p:extLst>
      <p:ext uri="{BB962C8B-B14F-4D97-AF65-F5344CB8AC3E}">
        <p14:creationId xmlns:p14="http://schemas.microsoft.com/office/powerpoint/2010/main" val="157938676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latin typeface="Times New Roman" pitchFamily="18" charset="0"/>
              </a:rPr>
              <a:t>12.3.5  SSL</a:t>
            </a:r>
            <a:r>
              <a:rPr lang="zh-CN" altLang="en-US">
                <a:latin typeface="Times New Roman" pitchFamily="18" charset="0"/>
              </a:rPr>
              <a:t>握手协议</a:t>
            </a:r>
          </a:p>
        </p:txBody>
      </p:sp>
      <p:sp>
        <p:nvSpPr>
          <p:cNvPr id="28675"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Handshake Protocol</a:t>
            </a:r>
            <a:r>
              <a:rPr lang="zh-CN" altLang="en-US" dirty="0">
                <a:latin typeface="Times New Roman" pitchFamily="18" charset="0"/>
              </a:rPr>
              <a:t>的协商结果是</a:t>
            </a:r>
            <a:r>
              <a:rPr lang="en-US" altLang="zh-CN" dirty="0">
                <a:latin typeface="Times New Roman" pitchFamily="18" charset="0"/>
              </a:rPr>
              <a:t>SSL</a:t>
            </a:r>
            <a:r>
              <a:rPr lang="zh-CN" altLang="en-US" dirty="0">
                <a:latin typeface="Times New Roman" pitchFamily="18" charset="0"/>
              </a:rPr>
              <a:t>记录协议处理的基础，</a:t>
            </a:r>
            <a:r>
              <a:rPr lang="en-US" altLang="zh-CN" dirty="0" err="1">
                <a:latin typeface="Times New Roman" pitchFamily="18" charset="0"/>
              </a:rPr>
              <a:t>ContentType</a:t>
            </a:r>
            <a:r>
              <a:rPr lang="zh-CN" altLang="en-US" dirty="0">
                <a:latin typeface="Times New Roman" pitchFamily="18" charset="0"/>
              </a:rPr>
              <a:t>为</a:t>
            </a:r>
            <a:r>
              <a:rPr lang="en-US" altLang="zh-CN" dirty="0">
                <a:latin typeface="Times New Roman" pitchFamily="18" charset="0"/>
              </a:rPr>
              <a:t>22</a:t>
            </a:r>
            <a:r>
              <a:rPr lang="zh-CN" altLang="en-US" dirty="0">
                <a:latin typeface="Times New Roman" pitchFamily="18" charset="0"/>
              </a:rPr>
              <a:t>。协议头有三个部分：</a:t>
            </a:r>
          </a:p>
          <a:p>
            <a:pPr eaLnBrk="1" hangingPunct="1">
              <a:buFontTx/>
              <a:buNone/>
            </a:pPr>
            <a:r>
              <a:rPr lang="zh-CN" altLang="en-US" dirty="0">
                <a:latin typeface="Times New Roman" pitchFamily="18" charset="0"/>
              </a:rPr>
              <a:t>① 消息类型（</a:t>
            </a:r>
            <a:r>
              <a:rPr lang="en-US" altLang="zh-CN" dirty="0">
                <a:latin typeface="Times New Roman" pitchFamily="18" charset="0"/>
              </a:rPr>
              <a:t>1B</a:t>
            </a:r>
            <a:r>
              <a:rPr lang="zh-CN" altLang="en-US" dirty="0">
                <a:latin typeface="Times New Roman" pitchFamily="18" charset="0"/>
              </a:rPr>
              <a:t>）</a:t>
            </a:r>
          </a:p>
          <a:p>
            <a:pPr eaLnBrk="1" hangingPunct="1">
              <a:buFontTx/>
              <a:buNone/>
            </a:pPr>
            <a:r>
              <a:rPr lang="zh-CN" altLang="en-US" dirty="0">
                <a:latin typeface="Times New Roman" pitchFamily="18" charset="0"/>
              </a:rPr>
              <a:t>② 消息长度（</a:t>
            </a:r>
            <a:r>
              <a:rPr lang="en-US" altLang="zh-CN" dirty="0">
                <a:latin typeface="Times New Roman" pitchFamily="18" charset="0"/>
              </a:rPr>
              <a:t>3B</a:t>
            </a:r>
            <a:r>
              <a:rPr lang="zh-CN" altLang="en-US" dirty="0">
                <a:latin typeface="Times New Roman" pitchFamily="18" charset="0"/>
              </a:rPr>
              <a:t>）</a:t>
            </a:r>
          </a:p>
          <a:p>
            <a:pPr eaLnBrk="1" hangingPunct="1">
              <a:buFontTx/>
              <a:buNone/>
            </a:pPr>
            <a:r>
              <a:rPr lang="zh-CN" altLang="en-US" dirty="0">
                <a:latin typeface="Times New Roman" pitchFamily="18" charset="0"/>
              </a:rPr>
              <a:t>③ 内容（</a:t>
            </a:r>
            <a:r>
              <a:rPr lang="en-US" altLang="zh-CN" dirty="0">
                <a:latin typeface="Times New Roman" pitchFamily="18" charset="0"/>
              </a:rPr>
              <a:t>1B</a:t>
            </a:r>
            <a:r>
              <a:rPr lang="zh-CN" altLang="en-US" dirty="0">
                <a:latin typeface="Times New Roman" pitchFamily="18" charset="0"/>
              </a:rPr>
              <a:t>）：与该消息有关的参数</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SSL v3.0</a:t>
            </a:r>
            <a:r>
              <a:rPr lang="zh-CN" altLang="en-US" dirty="0">
                <a:latin typeface="Times New Roman" pitchFamily="18" charset="0"/>
              </a:rPr>
              <a:t>的握手过程用到三种协议：握手协议、更改密码规格协议和警告协议。 </a:t>
            </a:r>
          </a:p>
        </p:txBody>
      </p:sp>
      <p:sp>
        <p:nvSpPr>
          <p:cNvPr id="2867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E9AD17E-FC51-490F-8BED-BCE3B7A9B44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867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AA06F0C-053C-46E8-8519-280D4B9494C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66</a:t>
            </a:fld>
            <a:endParaRPr lang="en-US" altLang="zh-CN" sz="1000" b="0">
              <a:solidFill>
                <a:schemeClr val="bg1"/>
              </a:solidFill>
              <a:latin typeface="Verdana" pitchFamily="34" charset="0"/>
              <a:ea typeface="宋体" pitchFamily="2" charset="-122"/>
            </a:endParaRPr>
          </a:p>
        </p:txBody>
      </p:sp>
    </p:spTree>
    <p:extLst>
      <p:ext uri="{BB962C8B-B14F-4D97-AF65-F5344CB8AC3E}">
        <p14:creationId xmlns:p14="http://schemas.microsoft.com/office/powerpoint/2010/main" val="33567749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74638"/>
            <a:ext cx="8229600" cy="706437"/>
          </a:xfrm>
        </p:spPr>
        <p:txBody>
          <a:bodyPr/>
          <a:lstStyle/>
          <a:p>
            <a:pPr eaLnBrk="1" hangingPunct="1"/>
            <a:r>
              <a:rPr lang="en-US" altLang="zh-CN">
                <a:latin typeface="Times New Roman" pitchFamily="18" charset="0"/>
              </a:rPr>
              <a:t>SSL</a:t>
            </a:r>
            <a:r>
              <a:rPr lang="zh-CN" altLang="en-US">
                <a:latin typeface="Times New Roman" pitchFamily="18" charset="0"/>
              </a:rPr>
              <a:t>握手消息及参数</a:t>
            </a:r>
            <a:r>
              <a:rPr lang="zh-CN" altLang="en-US"/>
              <a:t> </a:t>
            </a:r>
          </a:p>
        </p:txBody>
      </p:sp>
      <p:graphicFrame>
        <p:nvGraphicFramePr>
          <p:cNvPr id="10400" name="Group 160"/>
          <p:cNvGraphicFramePr>
            <a:graphicFrameLocks noGrp="1"/>
          </p:cNvGraphicFramePr>
          <p:nvPr>
            <p:ph type="tbl" idx="1"/>
          </p:nvPr>
        </p:nvGraphicFramePr>
        <p:xfrm>
          <a:off x="1331913" y="1125538"/>
          <a:ext cx="6624637" cy="5029200"/>
        </p:xfrm>
        <a:graphic>
          <a:graphicData uri="http://schemas.openxmlformats.org/drawingml/2006/table">
            <a:tbl>
              <a:tblPr/>
              <a:tblGrid>
                <a:gridCol w="2989262">
                  <a:extLst>
                    <a:ext uri="{9D8B030D-6E8A-4147-A177-3AD203B41FA5}">
                      <a16:colId xmlns:a16="http://schemas.microsoft.com/office/drawing/2014/main" val="20000"/>
                    </a:ext>
                  </a:extLst>
                </a:gridCol>
                <a:gridCol w="3635375">
                  <a:extLst>
                    <a:ext uri="{9D8B030D-6E8A-4147-A177-3AD203B41FA5}">
                      <a16:colId xmlns:a16="http://schemas.microsoft.com/office/drawing/2014/main" val="20001"/>
                    </a:ext>
                  </a:extLst>
                </a:gridCol>
              </a:tblGrid>
              <a:tr h="388938">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消息类型</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参数</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hello_request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Null</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client_hello</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版本，随机数，会话</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ID</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密码参数，压缩方法</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server_hello</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366713">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certificate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X.509v3</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证书链</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server_key_exchange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参数，签名</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8">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certificate_request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类型，</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CA</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8300">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server_done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Null</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1463">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certificate_verify</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签名</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0675">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client_key_exchange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参数，签名</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6863">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Finished</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Hash</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值</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973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16B91D8-9796-4B80-B8DC-D3420E9903E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973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F57D625-A6F8-4C1F-9087-0A1E706947A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67</a:t>
            </a:fld>
            <a:endParaRPr lang="en-US" altLang="zh-CN" sz="1000" b="0">
              <a:solidFill>
                <a:schemeClr val="bg1"/>
              </a:solidFill>
              <a:latin typeface="Verdana" pitchFamily="34" charset="0"/>
              <a:ea typeface="宋体" pitchFamily="2" charset="-122"/>
            </a:endParaRPr>
          </a:p>
        </p:txBody>
      </p:sp>
    </p:spTree>
    <p:extLst>
      <p:ext uri="{BB962C8B-B14F-4D97-AF65-F5344CB8AC3E}">
        <p14:creationId xmlns:p14="http://schemas.microsoft.com/office/powerpoint/2010/main" val="318354494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0D890-B767-4837-B9F8-1782B9463960}"/>
              </a:ext>
            </a:extLst>
          </p:cNvPr>
          <p:cNvSpPr>
            <a:spLocks noGrp="1"/>
          </p:cNvSpPr>
          <p:nvPr>
            <p:ph type="title"/>
          </p:nvPr>
        </p:nvSpPr>
        <p:spPr/>
        <p:txBody>
          <a:bodyPr/>
          <a:lstStyle/>
          <a:p>
            <a:r>
              <a:rPr lang="en-US" altLang="zh-CN" b="1" i="0" dirty="0">
                <a:solidFill>
                  <a:srgbClr val="191B1F"/>
                </a:solidFill>
                <a:effectLst/>
                <a:latin typeface="-apple-system"/>
              </a:rPr>
              <a:t>Handshake Protocol</a:t>
            </a:r>
            <a:endParaRPr lang="zh-CN" altLang="en-US" dirty="0"/>
          </a:p>
        </p:txBody>
      </p:sp>
      <p:sp>
        <p:nvSpPr>
          <p:cNvPr id="3" name="内容占位符 2">
            <a:extLst>
              <a:ext uri="{FF2B5EF4-FFF2-40B4-BE49-F238E27FC236}">
                <a16:creationId xmlns:a16="http://schemas.microsoft.com/office/drawing/2014/main" id="{5ECFF55F-F6AE-46D6-80B9-D00553209182}"/>
              </a:ext>
            </a:extLst>
          </p:cNvPr>
          <p:cNvSpPr>
            <a:spLocks noGrp="1"/>
          </p:cNvSpPr>
          <p:nvPr>
            <p:ph idx="1"/>
          </p:nvPr>
        </p:nvSpPr>
        <p:spPr>
          <a:xfrm>
            <a:off x="107504" y="5162623"/>
            <a:ext cx="8382000" cy="1167408"/>
          </a:xfrm>
        </p:spPr>
        <p:txBody>
          <a:bodyPr/>
          <a:lstStyle/>
          <a:p>
            <a:r>
              <a:rPr lang="zh-CN" altLang="en-US" sz="2400" b="0" i="0" dirty="0">
                <a:solidFill>
                  <a:srgbClr val="191B1F"/>
                </a:solidFill>
                <a:effectLst/>
                <a:latin typeface="-apple-system"/>
              </a:rPr>
              <a:t>握手协议如字面所言，是在加密通信之前，对于加密使用的算法套件及加密密钥进行协商，这和在两个陌生人开始聊天前，通常都需要礼节性的握手类似</a:t>
            </a:r>
            <a:endParaRPr lang="zh-CN" altLang="en-US" sz="2400" dirty="0"/>
          </a:p>
        </p:txBody>
      </p:sp>
      <p:sp>
        <p:nvSpPr>
          <p:cNvPr id="4" name="日期占位符 3">
            <a:extLst>
              <a:ext uri="{FF2B5EF4-FFF2-40B4-BE49-F238E27FC236}">
                <a16:creationId xmlns:a16="http://schemas.microsoft.com/office/drawing/2014/main" id="{448DA983-0800-4E2E-971E-75B1CCF809EE}"/>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F3DCFC1B-E06E-4ED1-BCF6-92726EE7A755}"/>
              </a:ext>
            </a:extLst>
          </p:cNvPr>
          <p:cNvSpPr>
            <a:spLocks noGrp="1"/>
          </p:cNvSpPr>
          <p:nvPr>
            <p:ph type="sldNum" sz="quarter" idx="11"/>
          </p:nvPr>
        </p:nvSpPr>
        <p:spPr/>
        <p:txBody>
          <a:bodyPr/>
          <a:lstStyle/>
          <a:p>
            <a:pPr>
              <a:defRPr/>
            </a:pPr>
            <a:fld id="{924DA50A-9525-4AB5-80F4-51DD34C4B33B}" type="slidenum">
              <a:rPr lang="en-US" altLang="zh-CN" smtClean="0"/>
              <a:pPr>
                <a:defRPr/>
              </a:pPr>
              <a:t>68</a:t>
            </a:fld>
            <a:endParaRPr lang="en-US" altLang="zh-CN"/>
          </a:p>
        </p:txBody>
      </p:sp>
      <p:pic>
        <p:nvPicPr>
          <p:cNvPr id="9" name="图片 8">
            <a:extLst>
              <a:ext uri="{FF2B5EF4-FFF2-40B4-BE49-F238E27FC236}">
                <a16:creationId xmlns:a16="http://schemas.microsoft.com/office/drawing/2014/main" id="{CD5B6B45-2B94-4E13-B6CD-CA6FB64F3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54608"/>
            <a:ext cx="6858000" cy="3762375"/>
          </a:xfrm>
          <a:prstGeom prst="rect">
            <a:avLst/>
          </a:prstGeom>
        </p:spPr>
      </p:pic>
      <p:pic>
        <p:nvPicPr>
          <p:cNvPr id="11" name="图片 10">
            <a:extLst>
              <a:ext uri="{FF2B5EF4-FFF2-40B4-BE49-F238E27FC236}">
                <a16:creationId xmlns:a16="http://schemas.microsoft.com/office/drawing/2014/main" id="{436DEABB-15D1-41B0-8DAA-31427DCD6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4600"/>
            <a:ext cx="9144000" cy="4368800"/>
          </a:xfrm>
          <a:prstGeom prst="rect">
            <a:avLst/>
          </a:prstGeom>
        </p:spPr>
      </p:pic>
      <p:pic>
        <p:nvPicPr>
          <p:cNvPr id="14" name="图片 13">
            <a:extLst>
              <a:ext uri="{FF2B5EF4-FFF2-40B4-BE49-F238E27FC236}">
                <a16:creationId xmlns:a16="http://schemas.microsoft.com/office/drawing/2014/main" id="{562290F5-AADA-44FB-8C63-3809926F7FE4}"/>
              </a:ext>
            </a:extLst>
          </p:cNvPr>
          <p:cNvPicPr>
            <a:picLocks noChangeAspect="1"/>
          </p:cNvPicPr>
          <p:nvPr/>
        </p:nvPicPr>
        <p:blipFill>
          <a:blip r:embed="rId4"/>
          <a:stretch>
            <a:fillRect/>
          </a:stretch>
        </p:blipFill>
        <p:spPr>
          <a:xfrm>
            <a:off x="626096" y="1166217"/>
            <a:ext cx="7344816" cy="4358219"/>
          </a:xfrm>
          <a:prstGeom prst="rect">
            <a:avLst/>
          </a:prstGeom>
        </p:spPr>
      </p:pic>
    </p:spTree>
    <p:extLst>
      <p:ext uri="{BB962C8B-B14F-4D97-AF65-F5344CB8AC3E}">
        <p14:creationId xmlns:p14="http://schemas.microsoft.com/office/powerpoint/2010/main" val="49996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latin typeface="Times New Roman" pitchFamily="18" charset="0"/>
              </a:rPr>
              <a:t>握手协议的</a:t>
            </a:r>
            <a:r>
              <a:rPr lang="en-US" altLang="zh-CN">
                <a:latin typeface="Times New Roman" pitchFamily="18" charset="0"/>
              </a:rPr>
              <a:t>Hello</a:t>
            </a:r>
            <a:r>
              <a:rPr lang="zh-CN" altLang="en-US">
                <a:latin typeface="Times New Roman" pitchFamily="18" charset="0"/>
              </a:rPr>
              <a:t>阶段</a:t>
            </a:r>
            <a:endParaRPr lang="zh-CN" altLang="en-US"/>
          </a:p>
        </p:txBody>
      </p:sp>
      <p:sp>
        <p:nvSpPr>
          <p:cNvPr id="31747" name="Rectangle 3"/>
          <p:cNvSpPr>
            <a:spLocks noGrp="1" noChangeArrowheads="1"/>
          </p:cNvSpPr>
          <p:nvPr>
            <p:ph idx="1"/>
          </p:nvPr>
        </p:nvSpPr>
        <p:spPr/>
        <p:txBody>
          <a:bodyPr/>
          <a:lstStyle/>
          <a:p>
            <a:pPr eaLnBrk="1" hangingPunct="1">
              <a:lnSpc>
                <a:spcPct val="80000"/>
              </a:lnSpc>
              <a:buFontTx/>
              <a:buNone/>
            </a:pPr>
            <a:r>
              <a:rPr lang="en-US" altLang="zh-CN" dirty="0">
                <a:latin typeface="Times New Roman" pitchFamily="18" charset="0"/>
              </a:rPr>
              <a:t>——</a:t>
            </a:r>
            <a:r>
              <a:rPr lang="zh-CN" altLang="en-US" dirty="0">
                <a:latin typeface="Times New Roman" pitchFamily="18" charset="0"/>
              </a:rPr>
              <a:t>协商协议版本、会话</a:t>
            </a:r>
            <a:r>
              <a:rPr lang="en-US" altLang="zh-CN" dirty="0">
                <a:latin typeface="Times New Roman" pitchFamily="18" charset="0"/>
              </a:rPr>
              <a:t>ID</a:t>
            </a:r>
            <a:r>
              <a:rPr lang="zh-CN" altLang="en-US" dirty="0">
                <a:latin typeface="Times New Roman" pitchFamily="18" charset="0"/>
              </a:rPr>
              <a:t>、密码组、压缩算法、交换随机数等。 </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r>
              <a:rPr lang="en-US" altLang="zh-CN" dirty="0">
                <a:latin typeface="Times New Roman" pitchFamily="18" charset="0"/>
              </a:rPr>
              <a:t>Client Hello</a:t>
            </a:r>
            <a:r>
              <a:rPr lang="zh-CN" altLang="en-US" dirty="0">
                <a:latin typeface="Times New Roman" pitchFamily="18" charset="0"/>
              </a:rPr>
              <a:t>消息</a:t>
            </a:r>
          </a:p>
          <a:p>
            <a:pPr eaLnBrk="1" hangingPunct="1">
              <a:lnSpc>
                <a:spcPct val="80000"/>
              </a:lnSpc>
              <a:buFontTx/>
              <a:buNone/>
            </a:pPr>
            <a:r>
              <a:rPr lang="zh-CN" altLang="en-US" dirty="0">
                <a:latin typeface="Times New Roman" pitchFamily="18" charset="0"/>
              </a:rPr>
              <a:t>    客户端将版本号、随机数、会话</a:t>
            </a:r>
            <a:r>
              <a:rPr lang="en-US" altLang="zh-CN" dirty="0">
                <a:latin typeface="Times New Roman" pitchFamily="18" charset="0"/>
              </a:rPr>
              <a:t>ID</a:t>
            </a:r>
            <a:r>
              <a:rPr lang="zh-CN" altLang="en-US" dirty="0">
                <a:latin typeface="Times New Roman" pitchFamily="18" charset="0"/>
              </a:rPr>
              <a:t>、支持的密码算法组合和压缩算法发给服务器供其选择。</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a:t>
            </a:r>
            <a:r>
              <a:rPr lang="en-US" altLang="zh-CN" dirty="0">
                <a:latin typeface="Times New Roman" pitchFamily="18" charset="0"/>
              </a:rPr>
              <a:t>2</a:t>
            </a:r>
            <a:r>
              <a:rPr lang="zh-CN" altLang="en-US" dirty="0">
                <a:latin typeface="Times New Roman" pitchFamily="18" charset="0"/>
              </a:rPr>
              <a:t>）</a:t>
            </a:r>
            <a:r>
              <a:rPr lang="en-US" altLang="zh-CN" dirty="0">
                <a:latin typeface="Times New Roman" pitchFamily="18" charset="0"/>
              </a:rPr>
              <a:t>Server Hello</a:t>
            </a:r>
            <a:r>
              <a:rPr lang="zh-CN" altLang="en-US" dirty="0">
                <a:latin typeface="Times New Roman" pitchFamily="18" charset="0"/>
              </a:rPr>
              <a:t>消息</a:t>
            </a:r>
          </a:p>
          <a:p>
            <a:pPr eaLnBrk="1" hangingPunct="1">
              <a:lnSpc>
                <a:spcPct val="80000"/>
              </a:lnSpc>
              <a:buFontTx/>
              <a:buNone/>
            </a:pPr>
            <a:r>
              <a:rPr lang="zh-CN" altLang="en-US" dirty="0">
                <a:latin typeface="Times New Roman" pitchFamily="18" charset="0"/>
              </a:rPr>
              <a:t>    该消息做出决定并将决定传回客户端：版本号、会话</a:t>
            </a:r>
            <a:r>
              <a:rPr lang="en-US" altLang="zh-CN" dirty="0">
                <a:latin typeface="Times New Roman" pitchFamily="18" charset="0"/>
              </a:rPr>
              <a:t>ID</a:t>
            </a:r>
            <a:r>
              <a:rPr lang="zh-CN" altLang="en-US" dirty="0">
                <a:latin typeface="Times New Roman" pitchFamily="18" charset="0"/>
              </a:rPr>
              <a:t>、服务器随机数、选择的密码算法组合和压缩算法。</a:t>
            </a:r>
          </a:p>
        </p:txBody>
      </p:sp>
      <p:sp>
        <p:nvSpPr>
          <p:cNvPr id="3174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45EF75D-26F4-4855-AFDE-35DEF768EB09}"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174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1A46E19-C30F-4505-8558-314B7E57E11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69</a:t>
            </a:fld>
            <a:endParaRPr lang="en-US" altLang="zh-CN" sz="1000" b="0">
              <a:solidFill>
                <a:schemeClr val="bg1"/>
              </a:solidFill>
              <a:latin typeface="Verdana" pitchFamily="34" charset="0"/>
              <a:ea typeface="宋体" pitchFamily="2" charset="-122"/>
            </a:endParaRPr>
          </a:p>
        </p:txBody>
      </p:sp>
    </p:spTree>
    <p:extLst>
      <p:ext uri="{BB962C8B-B14F-4D97-AF65-F5344CB8AC3E}">
        <p14:creationId xmlns:p14="http://schemas.microsoft.com/office/powerpoint/2010/main" val="3204547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F685C-0548-4FEC-824E-F1BD5D5F2B08}"/>
              </a:ext>
            </a:extLst>
          </p:cNvPr>
          <p:cNvSpPr>
            <a:spLocks noGrp="1"/>
          </p:cNvSpPr>
          <p:nvPr>
            <p:ph type="title"/>
          </p:nvPr>
        </p:nvSpPr>
        <p:spPr/>
        <p:txBody>
          <a:bodyPr/>
          <a:lstStyle/>
          <a:p>
            <a:r>
              <a:rPr lang="en-US" altLang="zh-CN" sz="3600" dirty="0"/>
              <a:t>HTTP</a:t>
            </a:r>
            <a:r>
              <a:rPr lang="zh-CN" altLang="en-US" sz="3600" dirty="0"/>
              <a:t>主要不足</a:t>
            </a:r>
            <a:endParaRPr lang="zh-CN" altLang="en-US" dirty="0"/>
          </a:p>
        </p:txBody>
      </p:sp>
      <p:sp>
        <p:nvSpPr>
          <p:cNvPr id="3" name="内容占位符 2">
            <a:extLst>
              <a:ext uri="{FF2B5EF4-FFF2-40B4-BE49-F238E27FC236}">
                <a16:creationId xmlns:a16="http://schemas.microsoft.com/office/drawing/2014/main" id="{C24760D8-B501-47A4-83D9-22BD9AD932F0}"/>
              </a:ext>
            </a:extLst>
          </p:cNvPr>
          <p:cNvSpPr>
            <a:spLocks noGrp="1"/>
          </p:cNvSpPr>
          <p:nvPr>
            <p:ph idx="1"/>
          </p:nvPr>
        </p:nvSpPr>
        <p:spPr/>
        <p:txBody>
          <a:bodyPr/>
          <a:lstStyle/>
          <a:p>
            <a:r>
              <a:rPr lang="en-US" altLang="zh-CN" sz="2000" dirty="0"/>
              <a:t>HTTP </a:t>
            </a:r>
            <a:r>
              <a:rPr lang="zh-CN" altLang="en-US" sz="2000" dirty="0"/>
              <a:t>最大的优点是</a:t>
            </a:r>
            <a:r>
              <a:rPr lang="zh-CN" altLang="en-US" sz="2000" dirty="0">
                <a:solidFill>
                  <a:srgbClr val="0070C0"/>
                </a:solidFill>
              </a:rPr>
              <a:t>简单、灵活和易于扩展</a:t>
            </a:r>
            <a:r>
              <a:rPr lang="zh-CN" altLang="en-US" sz="2000" dirty="0"/>
              <a:t>，天然具有“跨语言、跨平台”的优越性。</a:t>
            </a:r>
          </a:p>
          <a:p>
            <a:r>
              <a:rPr lang="en-US" altLang="zh-CN" sz="2000" dirty="0"/>
              <a:t>HTTP </a:t>
            </a:r>
            <a:r>
              <a:rPr lang="zh-CN" altLang="en-US" sz="2000" dirty="0"/>
              <a:t>拥有成熟的软硬件环境，应用的非常广泛，是互联网的基础设施</a:t>
            </a:r>
          </a:p>
          <a:p>
            <a:r>
              <a:rPr lang="en-US" altLang="zh-CN" sz="2000" dirty="0"/>
              <a:t>HTTP </a:t>
            </a:r>
            <a:r>
              <a:rPr lang="zh-CN" altLang="en-US" sz="2000" dirty="0">
                <a:solidFill>
                  <a:srgbClr val="FF0000"/>
                </a:solidFill>
              </a:rPr>
              <a:t>是无状态的</a:t>
            </a:r>
            <a:r>
              <a:rPr lang="zh-CN" altLang="en-US" sz="2000" dirty="0"/>
              <a:t>，，减轻</a:t>
            </a:r>
            <a:r>
              <a:rPr lang="en-US" altLang="zh-CN" sz="2000" dirty="0"/>
              <a:t>Server</a:t>
            </a:r>
            <a:r>
              <a:rPr lang="zh-CN" altLang="en-US" sz="2000" dirty="0"/>
              <a:t>负担，无状态”也表示服务器都是相同的，没有“状态”的差异，因此可以轻松实现集群化，扩展性能，但有时也需要用 </a:t>
            </a:r>
            <a:r>
              <a:rPr lang="en-US" altLang="zh-CN" sz="2000" dirty="0"/>
              <a:t>Cookie </a:t>
            </a:r>
            <a:r>
              <a:rPr lang="zh-CN" altLang="en-US" sz="2000" dirty="0"/>
              <a:t>技术来实现“有状态”；</a:t>
            </a:r>
          </a:p>
          <a:p>
            <a:r>
              <a:rPr lang="en-US" altLang="zh-CN" sz="2000" dirty="0"/>
              <a:t>HTTP </a:t>
            </a:r>
            <a:r>
              <a:rPr lang="zh-CN" altLang="en-US" sz="2000" dirty="0"/>
              <a:t>是明文传输，数据完全肉眼可见，能够方便地研究分析，但也容易被窃听</a:t>
            </a:r>
          </a:p>
          <a:p>
            <a:r>
              <a:rPr lang="en-US" altLang="zh-CN" sz="2000" dirty="0"/>
              <a:t>HTTP </a:t>
            </a:r>
            <a:r>
              <a:rPr lang="zh-CN" altLang="en-US" sz="2000" dirty="0"/>
              <a:t>是</a:t>
            </a:r>
            <a:r>
              <a:rPr lang="zh-CN" altLang="en-US" sz="2000" dirty="0">
                <a:solidFill>
                  <a:srgbClr val="0070C0"/>
                </a:solidFill>
              </a:rPr>
              <a:t>不安全的，无法验证通信双方的身份</a:t>
            </a:r>
            <a:r>
              <a:rPr lang="zh-CN" altLang="en-US" sz="2000" dirty="0"/>
              <a:t>，也不能判断报文是否被窜改；</a:t>
            </a:r>
          </a:p>
          <a:p>
            <a:r>
              <a:rPr lang="en-US" altLang="zh-CN" sz="2000" dirty="0"/>
              <a:t>HTTP </a:t>
            </a:r>
            <a:r>
              <a:rPr lang="zh-CN" altLang="en-US" sz="2000" dirty="0">
                <a:solidFill>
                  <a:srgbClr val="FF0000"/>
                </a:solidFill>
              </a:rPr>
              <a:t>的性能“不算差，不够好”</a:t>
            </a:r>
            <a:r>
              <a:rPr lang="zh-CN" altLang="en-US" sz="2000" dirty="0"/>
              <a:t>，请求 </a:t>
            </a:r>
            <a:r>
              <a:rPr lang="en-US" altLang="zh-CN" sz="2000" dirty="0"/>
              <a:t>- </a:t>
            </a:r>
            <a:r>
              <a:rPr lang="zh-CN" altLang="en-US" sz="2000" dirty="0"/>
              <a:t>应答”模式则加剧了 </a:t>
            </a:r>
            <a:r>
              <a:rPr lang="en-US" altLang="zh-CN" sz="2000" dirty="0"/>
              <a:t>HTTP </a:t>
            </a:r>
            <a:r>
              <a:rPr lang="zh-CN" altLang="en-US" sz="2000" dirty="0"/>
              <a:t>的性能问题，这就是著名的“队头阻塞”（</a:t>
            </a:r>
            <a:r>
              <a:rPr lang="en-US" altLang="zh-CN" sz="2000" dirty="0"/>
              <a:t>Head-of-line blocking</a:t>
            </a:r>
            <a:r>
              <a:rPr lang="zh-CN" altLang="en-US" sz="2000" dirty="0"/>
              <a:t>），提升空间大</a:t>
            </a:r>
          </a:p>
          <a:p>
            <a:endParaRPr lang="zh-CN" altLang="en-US" dirty="0"/>
          </a:p>
        </p:txBody>
      </p:sp>
      <p:sp>
        <p:nvSpPr>
          <p:cNvPr id="4" name="日期占位符 3">
            <a:extLst>
              <a:ext uri="{FF2B5EF4-FFF2-40B4-BE49-F238E27FC236}">
                <a16:creationId xmlns:a16="http://schemas.microsoft.com/office/drawing/2014/main" id="{3F253BD1-7C45-423A-9D5D-A7C6C29475BE}"/>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31E16C2D-DB7A-41AB-B89D-73E918BFE260}"/>
              </a:ext>
            </a:extLst>
          </p:cNvPr>
          <p:cNvSpPr>
            <a:spLocks noGrp="1"/>
          </p:cNvSpPr>
          <p:nvPr>
            <p:ph type="sldNum" sz="quarter" idx="11"/>
          </p:nvPr>
        </p:nvSpPr>
        <p:spPr/>
        <p:txBody>
          <a:bodyPr/>
          <a:lstStyle/>
          <a:p>
            <a:pPr>
              <a:defRPr/>
            </a:pPr>
            <a:fld id="{924DA50A-9525-4AB5-80F4-51DD34C4B33B}" type="slidenum">
              <a:rPr lang="en-US" altLang="zh-CN" smtClean="0"/>
              <a:pPr>
                <a:defRPr/>
              </a:pPr>
              <a:t>7</a:t>
            </a:fld>
            <a:endParaRPr lang="en-US" altLang="zh-CN"/>
          </a:p>
        </p:txBody>
      </p:sp>
    </p:spTree>
    <p:extLst>
      <p:ext uri="{BB962C8B-B14F-4D97-AF65-F5344CB8AC3E}">
        <p14:creationId xmlns:p14="http://schemas.microsoft.com/office/powerpoint/2010/main" val="297476011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4CF7A-3DA6-4206-BC1E-CC74A586B9DD}"/>
              </a:ext>
            </a:extLst>
          </p:cNvPr>
          <p:cNvSpPr>
            <a:spLocks noGrp="1"/>
          </p:cNvSpPr>
          <p:nvPr>
            <p:ph type="title"/>
          </p:nvPr>
        </p:nvSpPr>
        <p:spPr/>
        <p:txBody>
          <a:bodyPr/>
          <a:lstStyle/>
          <a:p>
            <a:r>
              <a:rPr lang="en-US" altLang="zh-CN" b="0" i="0" dirty="0">
                <a:solidFill>
                  <a:srgbClr val="191B1F"/>
                </a:solidFill>
                <a:effectLst/>
                <a:latin typeface="-apple-system"/>
              </a:rPr>
              <a:t>Certificate</a:t>
            </a:r>
            <a:r>
              <a:rPr lang="zh-CN" altLang="en-US" b="0" i="0" dirty="0">
                <a:solidFill>
                  <a:srgbClr val="191B1F"/>
                </a:solidFill>
                <a:effectLst/>
                <a:latin typeface="-apple-system"/>
              </a:rPr>
              <a:t>消息</a:t>
            </a:r>
            <a:endParaRPr lang="zh-CN" altLang="en-US" dirty="0"/>
          </a:p>
        </p:txBody>
      </p:sp>
      <p:sp>
        <p:nvSpPr>
          <p:cNvPr id="3" name="内容占位符 2">
            <a:extLst>
              <a:ext uri="{FF2B5EF4-FFF2-40B4-BE49-F238E27FC236}">
                <a16:creationId xmlns:a16="http://schemas.microsoft.com/office/drawing/2014/main" id="{2292B5D6-265E-45E2-B504-799174EA6500}"/>
              </a:ext>
            </a:extLst>
          </p:cNvPr>
          <p:cNvSpPr>
            <a:spLocks noGrp="1"/>
          </p:cNvSpPr>
          <p:nvPr>
            <p:ph idx="1"/>
          </p:nvPr>
        </p:nvSpPr>
        <p:spPr>
          <a:xfrm>
            <a:off x="381000" y="1196752"/>
            <a:ext cx="8382000" cy="951384"/>
          </a:xfrm>
        </p:spPr>
        <p:txBody>
          <a:bodyPr/>
          <a:lstStyle/>
          <a:p>
            <a:r>
              <a:rPr lang="zh-CN" altLang="en-US" b="0" i="0" dirty="0">
                <a:solidFill>
                  <a:srgbClr val="191B1F"/>
                </a:solidFill>
                <a:effectLst/>
                <a:latin typeface="-apple-system"/>
              </a:rPr>
              <a:t>通过</a:t>
            </a:r>
            <a:r>
              <a:rPr lang="en-US" altLang="zh-CN" b="0" i="0" dirty="0">
                <a:solidFill>
                  <a:srgbClr val="191B1F"/>
                </a:solidFill>
                <a:effectLst/>
                <a:latin typeface="-apple-system"/>
              </a:rPr>
              <a:t>Certificate</a:t>
            </a:r>
            <a:r>
              <a:rPr lang="zh-CN" altLang="en-US" b="0" i="0" dirty="0">
                <a:solidFill>
                  <a:srgbClr val="191B1F"/>
                </a:solidFill>
                <a:effectLst/>
                <a:latin typeface="-apple-system"/>
              </a:rPr>
              <a:t>及</a:t>
            </a:r>
            <a:r>
              <a:rPr lang="en-US" altLang="zh-CN" b="0" i="0" dirty="0" err="1">
                <a:solidFill>
                  <a:srgbClr val="191B1F"/>
                </a:solidFill>
                <a:effectLst/>
                <a:latin typeface="-apple-system"/>
              </a:rPr>
              <a:t>CertificateVerify</a:t>
            </a:r>
            <a:r>
              <a:rPr lang="zh-CN" altLang="en-US" b="0" i="0" dirty="0">
                <a:solidFill>
                  <a:srgbClr val="191B1F"/>
                </a:solidFill>
                <a:effectLst/>
                <a:latin typeface="-apple-system"/>
              </a:rPr>
              <a:t>应用证书体系及数字签名完成身份认证</a:t>
            </a:r>
            <a:endParaRPr lang="zh-CN" altLang="en-US" dirty="0"/>
          </a:p>
        </p:txBody>
      </p:sp>
      <p:sp>
        <p:nvSpPr>
          <p:cNvPr id="4" name="日期占位符 3">
            <a:extLst>
              <a:ext uri="{FF2B5EF4-FFF2-40B4-BE49-F238E27FC236}">
                <a16:creationId xmlns:a16="http://schemas.microsoft.com/office/drawing/2014/main" id="{7A804A28-4390-481E-8396-B10E48282CB9}"/>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0D9DCEBE-CB53-48D1-9DF9-A08811E0E001}"/>
              </a:ext>
            </a:extLst>
          </p:cNvPr>
          <p:cNvSpPr>
            <a:spLocks noGrp="1"/>
          </p:cNvSpPr>
          <p:nvPr>
            <p:ph type="sldNum" sz="quarter" idx="11"/>
          </p:nvPr>
        </p:nvSpPr>
        <p:spPr/>
        <p:txBody>
          <a:bodyPr/>
          <a:lstStyle/>
          <a:p>
            <a:pPr>
              <a:defRPr/>
            </a:pPr>
            <a:fld id="{924DA50A-9525-4AB5-80F4-51DD34C4B33B}" type="slidenum">
              <a:rPr lang="en-US" altLang="zh-CN" smtClean="0"/>
              <a:pPr>
                <a:defRPr/>
              </a:pPr>
              <a:t>70</a:t>
            </a:fld>
            <a:endParaRPr lang="en-US" altLang="zh-CN"/>
          </a:p>
        </p:txBody>
      </p:sp>
      <p:pic>
        <p:nvPicPr>
          <p:cNvPr id="9" name="图片 8">
            <a:extLst>
              <a:ext uri="{FF2B5EF4-FFF2-40B4-BE49-F238E27FC236}">
                <a16:creationId xmlns:a16="http://schemas.microsoft.com/office/drawing/2014/main" id="{34EF18D5-EE5D-4B16-B51C-F6F500E2F154}"/>
              </a:ext>
            </a:extLst>
          </p:cNvPr>
          <p:cNvPicPr>
            <a:picLocks noChangeAspect="1"/>
          </p:cNvPicPr>
          <p:nvPr/>
        </p:nvPicPr>
        <p:blipFill>
          <a:blip r:embed="rId2"/>
          <a:stretch>
            <a:fillRect/>
          </a:stretch>
        </p:blipFill>
        <p:spPr>
          <a:xfrm>
            <a:off x="571500" y="2413968"/>
            <a:ext cx="7104324" cy="3607320"/>
          </a:xfrm>
          <a:prstGeom prst="rect">
            <a:avLst/>
          </a:prstGeom>
        </p:spPr>
      </p:pic>
      <p:pic>
        <p:nvPicPr>
          <p:cNvPr id="11" name="图片 10">
            <a:extLst>
              <a:ext uri="{FF2B5EF4-FFF2-40B4-BE49-F238E27FC236}">
                <a16:creationId xmlns:a16="http://schemas.microsoft.com/office/drawing/2014/main" id="{7EC1B2F3-32C7-4588-AD83-A070E5E6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80" y="1196751"/>
            <a:ext cx="8096076" cy="5179367"/>
          </a:xfrm>
          <a:prstGeom prst="rect">
            <a:avLst/>
          </a:prstGeom>
        </p:spPr>
      </p:pic>
    </p:spTree>
    <p:extLst>
      <p:ext uri="{BB962C8B-B14F-4D97-AF65-F5344CB8AC3E}">
        <p14:creationId xmlns:p14="http://schemas.microsoft.com/office/powerpoint/2010/main" val="2632601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4F7B1-0D8E-4A04-BF2F-A457A963B0C2}"/>
              </a:ext>
            </a:extLst>
          </p:cNvPr>
          <p:cNvSpPr>
            <a:spLocks noGrp="1"/>
          </p:cNvSpPr>
          <p:nvPr>
            <p:ph type="title"/>
          </p:nvPr>
        </p:nvSpPr>
        <p:spPr>
          <a:xfrm>
            <a:off x="457200" y="277814"/>
            <a:ext cx="8229600" cy="449262"/>
          </a:xfrm>
        </p:spPr>
        <p:txBody>
          <a:bodyPr/>
          <a:lstStyle/>
          <a:p>
            <a:r>
              <a:rPr lang="en-US" altLang="zh-CN" sz="3200" dirty="0">
                <a:latin typeface="微软雅黑" panose="020B0503020204020204" pitchFamily="34" charset="-122"/>
                <a:ea typeface="微软雅黑" panose="020B0503020204020204" pitchFamily="34" charset="-122"/>
              </a:rPr>
              <a:t>SSL/TLS</a:t>
            </a:r>
            <a:r>
              <a:rPr lang="zh-CN" altLang="en-US" sz="3200" dirty="0">
                <a:latin typeface="微软雅黑" panose="020B0503020204020204" pitchFamily="34" charset="-122"/>
                <a:ea typeface="微软雅黑" panose="020B0503020204020204" pitchFamily="34" charset="-122"/>
              </a:rPr>
              <a:t>中的预主密钥、主密钥和会话密钥</a:t>
            </a:r>
            <a:br>
              <a:rPr lang="zh-CN" altLang="en-US" sz="3200" dirty="0">
                <a:latin typeface="微软雅黑" panose="020B0503020204020204" pitchFamily="34" charset="-122"/>
                <a:ea typeface="微软雅黑" panose="020B0503020204020204" pitchFamily="34" charset="-122"/>
              </a:rPr>
            </a:br>
            <a:endParaRPr lang="zh-CN" altLang="en-US" sz="3200" dirty="0"/>
          </a:p>
        </p:txBody>
      </p:sp>
      <p:sp>
        <p:nvSpPr>
          <p:cNvPr id="3" name="内容占位符 2">
            <a:extLst>
              <a:ext uri="{FF2B5EF4-FFF2-40B4-BE49-F238E27FC236}">
                <a16:creationId xmlns:a16="http://schemas.microsoft.com/office/drawing/2014/main" id="{C71EFF91-ACDD-4781-95A0-D41FF234C7C5}"/>
              </a:ext>
            </a:extLst>
          </p:cNvPr>
          <p:cNvSpPr>
            <a:spLocks noGrp="1"/>
          </p:cNvSpPr>
          <p:nvPr>
            <p:ph idx="1"/>
          </p:nvPr>
        </p:nvSpPr>
        <p:spPr>
          <a:xfrm>
            <a:off x="251520" y="2995292"/>
            <a:ext cx="8640960" cy="3248346"/>
          </a:xfrm>
        </p:spPr>
        <p:txBody>
          <a:bodyPr/>
          <a:lstStyle/>
          <a:p>
            <a:r>
              <a:rPr lang="zh-CN" altLang="en-US" sz="1600" dirty="0"/>
              <a:t>客户端和服务器双方是交换椭圆曲线参数，私钥只是用来签名，双方交换完参数之后生成预主密钥，再生成主密钥和会话密钥</a:t>
            </a:r>
          </a:p>
          <a:p>
            <a:r>
              <a:rPr lang="en-US" altLang="zh-CN" sz="1600" dirty="0"/>
              <a:t>RSA</a:t>
            </a:r>
            <a:r>
              <a:rPr lang="zh-CN" altLang="en-US" sz="1600" dirty="0"/>
              <a:t>和椭圆曲线密钥交换算法的私钥用途是不一样的，</a:t>
            </a:r>
            <a:r>
              <a:rPr lang="en-US" altLang="zh-CN" sz="1600" dirty="0"/>
              <a:t>RSA</a:t>
            </a:r>
            <a:r>
              <a:rPr lang="zh-CN" altLang="en-US" sz="1600" dirty="0"/>
              <a:t>密钥交换时是用来做加解密的，椭圆曲线密钥交换时是用来做签名的</a:t>
            </a:r>
          </a:p>
          <a:p>
            <a:r>
              <a:rPr lang="en-US" altLang="zh-CN" sz="1800" dirty="0">
                <a:latin typeface="微软雅黑" panose="020B0503020204020204" pitchFamily="34" charset="-122"/>
                <a:ea typeface="微软雅黑" panose="020B0503020204020204" pitchFamily="34" charset="-122"/>
              </a:rPr>
              <a:t>SSL/TLS</a:t>
            </a:r>
            <a:r>
              <a:rPr lang="zh-CN" altLang="en-US" sz="1800" dirty="0">
                <a:latin typeface="微软雅黑" panose="020B0503020204020204" pitchFamily="34" charset="-122"/>
                <a:ea typeface="微软雅黑" panose="020B0503020204020204" pitchFamily="34" charset="-122"/>
              </a:rPr>
              <a:t>中的预主密钥、主密钥和会话密钥</a:t>
            </a:r>
          </a:p>
          <a:p>
            <a:pPr lvl="1">
              <a:buFont typeface="Wingdings" panose="05000000000000000000" pitchFamily="2" charset="2"/>
              <a:buChar char="l"/>
            </a:pPr>
            <a:r>
              <a:rPr lang="zh-CN" altLang="en-US" sz="1600" dirty="0"/>
              <a:t>主密钥是由预主密钥、客户端随机数和服务器随机数通过</a:t>
            </a:r>
            <a:r>
              <a:rPr lang="en-US" altLang="zh-CN" sz="1600" dirty="0"/>
              <a:t>PRF</a:t>
            </a:r>
            <a:r>
              <a:rPr lang="zh-CN" altLang="en-US" sz="1600" dirty="0"/>
              <a:t>函数来生成；会话密钥是由主密钥、客户端随机数和服务器随机数通过</a:t>
            </a:r>
            <a:r>
              <a:rPr lang="en-US" altLang="zh-CN" sz="1600" dirty="0"/>
              <a:t>PRF</a:t>
            </a:r>
            <a:r>
              <a:rPr lang="zh-CN" altLang="en-US" sz="1600" dirty="0"/>
              <a:t>函数来生成，会话密钥里面包含对称加密密钥、消息认证和</a:t>
            </a:r>
            <a:r>
              <a:rPr lang="en-US" altLang="zh-CN" sz="1600" dirty="0"/>
              <a:t>CBC</a:t>
            </a:r>
            <a:r>
              <a:rPr lang="zh-CN" altLang="en-US" sz="1600" dirty="0"/>
              <a:t>模式的初始化向量，但对于非</a:t>
            </a:r>
            <a:r>
              <a:rPr lang="en-US" altLang="zh-CN" sz="1600" dirty="0"/>
              <a:t>CBC</a:t>
            </a:r>
            <a:r>
              <a:rPr lang="zh-CN" altLang="en-US" sz="1600" dirty="0"/>
              <a:t>模式的加密算法来说，就没有用到这个初始化向量。</a:t>
            </a:r>
          </a:p>
          <a:p>
            <a:pPr lvl="1">
              <a:buFont typeface="Wingdings" panose="05000000000000000000" pitchFamily="2" charset="2"/>
              <a:buChar char="l"/>
            </a:pPr>
            <a:r>
              <a:rPr lang="en-US" altLang="zh-CN" sz="1600" dirty="0"/>
              <a:t>session </a:t>
            </a:r>
            <a:r>
              <a:rPr lang="zh-CN" altLang="en-US" sz="1600" dirty="0"/>
              <a:t>缓存和</a:t>
            </a:r>
            <a:r>
              <a:rPr lang="en-US" altLang="zh-CN" sz="1600" dirty="0"/>
              <a:t>session ticket</a:t>
            </a:r>
            <a:r>
              <a:rPr lang="zh-CN" altLang="en-US" sz="1600" dirty="0"/>
              <a:t>里面保存的是主密钥，而不是会话密钥，这是为了保证每次会话都是独立的，这样才安全，即使一个主密钥泄漏了也不影响其他会话。</a:t>
            </a:r>
          </a:p>
        </p:txBody>
      </p:sp>
      <p:sp>
        <p:nvSpPr>
          <p:cNvPr id="5" name="灯片编号占位符 4">
            <a:extLst>
              <a:ext uri="{FF2B5EF4-FFF2-40B4-BE49-F238E27FC236}">
                <a16:creationId xmlns:a16="http://schemas.microsoft.com/office/drawing/2014/main" id="{98BA66BB-CBD2-4F80-AA39-B2FD5FA68024}"/>
              </a:ext>
            </a:extLst>
          </p:cNvPr>
          <p:cNvSpPr>
            <a:spLocks noGrp="1"/>
          </p:cNvSpPr>
          <p:nvPr>
            <p:ph type="sldNum" sz="quarter" idx="12"/>
          </p:nvPr>
        </p:nvSpPr>
        <p:spPr/>
        <p:txBody>
          <a:bodyPr/>
          <a:lstStyle/>
          <a:p>
            <a:fld id="{E8A7F1D9-56D8-4467-AA6E-8565E4E11955}" type="slidenum">
              <a:rPr lang="en-US" altLang="zh-CN" smtClean="0"/>
              <a:pPr/>
              <a:t>71</a:t>
            </a:fld>
            <a:endParaRPr lang="en-US" altLang="zh-CN"/>
          </a:p>
        </p:txBody>
      </p:sp>
      <p:pic>
        <p:nvPicPr>
          <p:cNvPr id="9" name="图片 8">
            <a:extLst>
              <a:ext uri="{FF2B5EF4-FFF2-40B4-BE49-F238E27FC236}">
                <a16:creationId xmlns:a16="http://schemas.microsoft.com/office/drawing/2014/main" id="{920FFDCF-E75D-4F8E-A7D1-5B959DE78FE3}"/>
              </a:ext>
            </a:extLst>
          </p:cNvPr>
          <p:cNvPicPr>
            <a:picLocks noChangeAspect="1"/>
          </p:cNvPicPr>
          <p:nvPr/>
        </p:nvPicPr>
        <p:blipFill>
          <a:blip r:embed="rId2"/>
          <a:stretch>
            <a:fillRect/>
          </a:stretch>
        </p:blipFill>
        <p:spPr>
          <a:xfrm>
            <a:off x="1403648" y="818064"/>
            <a:ext cx="4464496" cy="2177228"/>
          </a:xfrm>
          <a:prstGeom prst="rect">
            <a:avLst/>
          </a:prstGeom>
        </p:spPr>
      </p:pic>
    </p:spTree>
    <p:extLst>
      <p:ext uri="{BB962C8B-B14F-4D97-AF65-F5344CB8AC3E}">
        <p14:creationId xmlns:p14="http://schemas.microsoft.com/office/powerpoint/2010/main" val="149300289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B6A12-736B-4B03-A5FB-EE23A2647E05}"/>
              </a:ext>
            </a:extLst>
          </p:cNvPr>
          <p:cNvSpPr>
            <a:spLocks noGrp="1"/>
          </p:cNvSpPr>
          <p:nvPr>
            <p:ph type="title"/>
          </p:nvPr>
        </p:nvSpPr>
        <p:spPr/>
        <p:txBody>
          <a:bodyPr/>
          <a:lstStyle/>
          <a:p>
            <a:r>
              <a:rPr lang="en-US" altLang="zh-CN" dirty="0"/>
              <a:t>TLS </a:t>
            </a:r>
            <a:r>
              <a:rPr lang="zh-CN" altLang="en-US" sz="3600" dirty="0">
                <a:latin typeface="微软雅黑" panose="020B0503020204020204" pitchFamily="34" charset="-122"/>
                <a:ea typeface="微软雅黑" panose="020B0503020204020204" pitchFamily="34" charset="-122"/>
              </a:rPr>
              <a:t>预主密钥、主密钥和会话密钥</a:t>
            </a:r>
            <a:endParaRPr lang="zh-CN" altLang="en-US" dirty="0"/>
          </a:p>
        </p:txBody>
      </p:sp>
      <p:sp>
        <p:nvSpPr>
          <p:cNvPr id="3" name="内容占位符 2">
            <a:extLst>
              <a:ext uri="{FF2B5EF4-FFF2-40B4-BE49-F238E27FC236}">
                <a16:creationId xmlns:a16="http://schemas.microsoft.com/office/drawing/2014/main" id="{7B2988C4-FDDC-4622-90BA-41D479CD9493}"/>
              </a:ext>
            </a:extLst>
          </p:cNvPr>
          <p:cNvSpPr>
            <a:spLocks noGrp="1"/>
          </p:cNvSpPr>
          <p:nvPr>
            <p:ph idx="1"/>
          </p:nvPr>
        </p:nvSpPr>
        <p:spPr>
          <a:xfrm>
            <a:off x="266700" y="3170001"/>
            <a:ext cx="8382000" cy="504056"/>
          </a:xfrm>
        </p:spPr>
        <p:txBody>
          <a:bodyPr/>
          <a:lstStyle/>
          <a:p>
            <a:r>
              <a:rPr lang="zh-CN" altLang="en-US" b="0" dirty="0">
                <a:solidFill>
                  <a:srgbClr val="0070C0"/>
                </a:solidFill>
              </a:rPr>
              <a:t>服务器生成的共享安全密钥能否发给客户端</a:t>
            </a:r>
            <a:r>
              <a:rPr lang="en-US" altLang="zh-CN" b="0" dirty="0">
                <a:solidFill>
                  <a:srgbClr val="0070C0"/>
                </a:solidFill>
              </a:rPr>
              <a:t>?</a:t>
            </a:r>
            <a:endParaRPr lang="zh-CN" altLang="en-US" b="0" dirty="0">
              <a:solidFill>
                <a:srgbClr val="0070C0"/>
              </a:solidFill>
            </a:endParaRPr>
          </a:p>
        </p:txBody>
      </p:sp>
      <p:sp>
        <p:nvSpPr>
          <p:cNvPr id="4" name="日期占位符 3">
            <a:extLst>
              <a:ext uri="{FF2B5EF4-FFF2-40B4-BE49-F238E27FC236}">
                <a16:creationId xmlns:a16="http://schemas.microsoft.com/office/drawing/2014/main" id="{080B19C6-3A9B-4A4B-8F09-D16EB582F507}"/>
              </a:ext>
            </a:extLst>
          </p:cNvPr>
          <p:cNvSpPr>
            <a:spLocks noGrp="1"/>
          </p:cNvSpPr>
          <p:nvPr>
            <p:ph type="dt" sz="half" idx="10"/>
          </p:nvPr>
        </p:nvSpPr>
        <p:spPr>
          <a:xfrm>
            <a:off x="3995936" y="3704217"/>
            <a:ext cx="2133600" cy="244475"/>
          </a:xfrm>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AA942D64-4D2D-43D8-B8A9-89F4D8DC3D37}"/>
              </a:ext>
            </a:extLst>
          </p:cNvPr>
          <p:cNvSpPr>
            <a:spLocks noGrp="1"/>
          </p:cNvSpPr>
          <p:nvPr>
            <p:ph type="sldNum" sz="quarter" idx="11"/>
          </p:nvPr>
        </p:nvSpPr>
        <p:spPr/>
        <p:txBody>
          <a:bodyPr/>
          <a:lstStyle/>
          <a:p>
            <a:pPr>
              <a:defRPr/>
            </a:pPr>
            <a:fld id="{924DA50A-9525-4AB5-80F4-51DD34C4B33B}" type="slidenum">
              <a:rPr lang="en-US" altLang="zh-CN" smtClean="0"/>
              <a:pPr>
                <a:defRPr/>
              </a:pPr>
              <a:t>72</a:t>
            </a:fld>
            <a:endParaRPr lang="en-US" altLang="zh-CN"/>
          </a:p>
        </p:txBody>
      </p:sp>
      <p:pic>
        <p:nvPicPr>
          <p:cNvPr id="7" name="图片 6">
            <a:extLst>
              <a:ext uri="{FF2B5EF4-FFF2-40B4-BE49-F238E27FC236}">
                <a16:creationId xmlns:a16="http://schemas.microsoft.com/office/drawing/2014/main" id="{A6DA98DD-D294-450A-84FC-6182A67C9325}"/>
              </a:ext>
            </a:extLst>
          </p:cNvPr>
          <p:cNvPicPr>
            <a:picLocks noChangeAspect="1"/>
          </p:cNvPicPr>
          <p:nvPr/>
        </p:nvPicPr>
        <p:blipFill>
          <a:blip r:embed="rId2"/>
          <a:stretch>
            <a:fillRect/>
          </a:stretch>
        </p:blipFill>
        <p:spPr>
          <a:xfrm>
            <a:off x="450676" y="3777668"/>
            <a:ext cx="7505700" cy="2680607"/>
          </a:xfrm>
          <a:prstGeom prst="rect">
            <a:avLst/>
          </a:prstGeom>
        </p:spPr>
      </p:pic>
      <p:pic>
        <p:nvPicPr>
          <p:cNvPr id="9" name="图片 8">
            <a:extLst>
              <a:ext uri="{FF2B5EF4-FFF2-40B4-BE49-F238E27FC236}">
                <a16:creationId xmlns:a16="http://schemas.microsoft.com/office/drawing/2014/main" id="{FE6FD38B-A3D0-4737-911C-562AC52B5695}"/>
              </a:ext>
            </a:extLst>
          </p:cNvPr>
          <p:cNvPicPr>
            <a:picLocks noChangeAspect="1"/>
          </p:cNvPicPr>
          <p:nvPr/>
        </p:nvPicPr>
        <p:blipFill>
          <a:blip r:embed="rId3"/>
          <a:stretch>
            <a:fillRect/>
          </a:stretch>
        </p:blipFill>
        <p:spPr>
          <a:xfrm>
            <a:off x="577552" y="1130558"/>
            <a:ext cx="7378824" cy="2023226"/>
          </a:xfrm>
          <a:prstGeom prst="rect">
            <a:avLst/>
          </a:prstGeom>
        </p:spPr>
      </p:pic>
      <p:sp>
        <p:nvSpPr>
          <p:cNvPr id="14" name="箭头: 下 13">
            <a:extLst>
              <a:ext uri="{FF2B5EF4-FFF2-40B4-BE49-F238E27FC236}">
                <a16:creationId xmlns:a16="http://schemas.microsoft.com/office/drawing/2014/main" id="{44CE3E54-80C0-4761-AD64-016BAE72A469}"/>
              </a:ext>
            </a:extLst>
          </p:cNvPr>
          <p:cNvSpPr/>
          <p:nvPr/>
        </p:nvSpPr>
        <p:spPr bwMode="auto">
          <a:xfrm>
            <a:off x="7573144" y="2806380"/>
            <a:ext cx="383232" cy="563562"/>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49" charset="-122"/>
            </a:endParaRPr>
          </a:p>
        </p:txBody>
      </p:sp>
    </p:spTree>
    <p:extLst>
      <p:ext uri="{BB962C8B-B14F-4D97-AF65-F5344CB8AC3E}">
        <p14:creationId xmlns:p14="http://schemas.microsoft.com/office/powerpoint/2010/main" val="61827513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A1B9C-37D0-4D5A-AEC1-65BE49B309F0}"/>
              </a:ext>
            </a:extLst>
          </p:cNvPr>
          <p:cNvSpPr>
            <a:spLocks noGrp="1"/>
          </p:cNvSpPr>
          <p:nvPr>
            <p:ph type="title"/>
          </p:nvPr>
        </p:nvSpPr>
        <p:spPr/>
        <p:txBody>
          <a:bodyPr/>
          <a:lstStyle/>
          <a:p>
            <a:r>
              <a:rPr lang="en-US" altLang="zh-CN" dirty="0"/>
              <a:t>TLS</a:t>
            </a:r>
            <a:r>
              <a:rPr lang="zh-CN" altLang="en-US" dirty="0">
                <a:latin typeface="微软雅黑" panose="020B0503020204020204" pitchFamily="34" charset="-122"/>
                <a:ea typeface="微软雅黑" panose="020B0503020204020204" pitchFamily="34" charset="-122"/>
              </a:rPr>
              <a:t>预主密钥、主密钥和会话密钥</a:t>
            </a:r>
            <a:endParaRPr lang="zh-CN" altLang="en-US" dirty="0"/>
          </a:p>
        </p:txBody>
      </p:sp>
      <p:sp>
        <p:nvSpPr>
          <p:cNvPr id="3" name="内容占位符 2">
            <a:extLst>
              <a:ext uri="{FF2B5EF4-FFF2-40B4-BE49-F238E27FC236}">
                <a16:creationId xmlns:a16="http://schemas.microsoft.com/office/drawing/2014/main" id="{35067321-C04F-457D-87A3-67D3F37224C1}"/>
              </a:ext>
            </a:extLst>
          </p:cNvPr>
          <p:cNvSpPr>
            <a:spLocks noGrp="1"/>
          </p:cNvSpPr>
          <p:nvPr>
            <p:ph idx="1"/>
          </p:nvPr>
        </p:nvSpPr>
        <p:spPr>
          <a:xfrm>
            <a:off x="304800" y="5373216"/>
            <a:ext cx="8382000" cy="951384"/>
          </a:xfrm>
        </p:spPr>
        <p:txBody>
          <a:bodyPr/>
          <a:lstStyle/>
          <a:p>
            <a:endParaRPr lang="zh-CN" altLang="en-US" dirty="0"/>
          </a:p>
        </p:txBody>
      </p:sp>
      <p:sp>
        <p:nvSpPr>
          <p:cNvPr id="4" name="日期占位符 3">
            <a:extLst>
              <a:ext uri="{FF2B5EF4-FFF2-40B4-BE49-F238E27FC236}">
                <a16:creationId xmlns:a16="http://schemas.microsoft.com/office/drawing/2014/main" id="{D9C37926-3F3D-4573-87B0-5324FA48F9CE}"/>
              </a:ext>
            </a:extLst>
          </p:cNvPr>
          <p:cNvSpPr>
            <a:spLocks noGrp="1"/>
          </p:cNvSpPr>
          <p:nvPr>
            <p:ph type="dt" sz="half" idx="10"/>
          </p:nvPr>
        </p:nvSpPr>
        <p:spPr>
          <a:xfrm>
            <a:off x="4139952" y="6505153"/>
            <a:ext cx="2133600" cy="244475"/>
          </a:xfrm>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812EF0A3-B2C7-40F8-B7F9-6C3872661D15}"/>
              </a:ext>
            </a:extLst>
          </p:cNvPr>
          <p:cNvSpPr>
            <a:spLocks noGrp="1"/>
          </p:cNvSpPr>
          <p:nvPr>
            <p:ph type="sldNum" sz="quarter" idx="11"/>
          </p:nvPr>
        </p:nvSpPr>
        <p:spPr/>
        <p:txBody>
          <a:bodyPr/>
          <a:lstStyle/>
          <a:p>
            <a:pPr>
              <a:defRPr/>
            </a:pPr>
            <a:fld id="{924DA50A-9525-4AB5-80F4-51DD34C4B33B}" type="slidenum">
              <a:rPr lang="en-US" altLang="zh-CN" smtClean="0"/>
              <a:pPr>
                <a:defRPr/>
              </a:pPr>
              <a:t>73</a:t>
            </a:fld>
            <a:endParaRPr lang="en-US" altLang="zh-CN"/>
          </a:p>
        </p:txBody>
      </p:sp>
      <p:pic>
        <p:nvPicPr>
          <p:cNvPr id="11" name="图片 10">
            <a:extLst>
              <a:ext uri="{FF2B5EF4-FFF2-40B4-BE49-F238E27FC236}">
                <a16:creationId xmlns:a16="http://schemas.microsoft.com/office/drawing/2014/main" id="{F335A673-DA09-4A4A-8B59-722BF7ED1169}"/>
              </a:ext>
            </a:extLst>
          </p:cNvPr>
          <p:cNvPicPr>
            <a:picLocks noChangeAspect="1"/>
          </p:cNvPicPr>
          <p:nvPr/>
        </p:nvPicPr>
        <p:blipFill>
          <a:blip r:embed="rId2"/>
          <a:stretch>
            <a:fillRect/>
          </a:stretch>
        </p:blipFill>
        <p:spPr>
          <a:xfrm>
            <a:off x="776287" y="1094953"/>
            <a:ext cx="7591425" cy="3476625"/>
          </a:xfrm>
          <a:prstGeom prst="rect">
            <a:avLst/>
          </a:prstGeom>
        </p:spPr>
      </p:pic>
      <p:pic>
        <p:nvPicPr>
          <p:cNvPr id="13" name="图片 12">
            <a:extLst>
              <a:ext uri="{FF2B5EF4-FFF2-40B4-BE49-F238E27FC236}">
                <a16:creationId xmlns:a16="http://schemas.microsoft.com/office/drawing/2014/main" id="{D9A0E332-2DBD-4394-B165-385C487F0893}"/>
              </a:ext>
            </a:extLst>
          </p:cNvPr>
          <p:cNvPicPr>
            <a:picLocks noChangeAspect="1"/>
          </p:cNvPicPr>
          <p:nvPr/>
        </p:nvPicPr>
        <p:blipFill>
          <a:blip r:embed="rId3"/>
          <a:stretch>
            <a:fillRect/>
          </a:stretch>
        </p:blipFill>
        <p:spPr>
          <a:xfrm>
            <a:off x="754596" y="3096243"/>
            <a:ext cx="7406208" cy="3408910"/>
          </a:xfrm>
          <a:prstGeom prst="rect">
            <a:avLst/>
          </a:prstGeom>
        </p:spPr>
      </p:pic>
      <p:pic>
        <p:nvPicPr>
          <p:cNvPr id="15" name="图片 14">
            <a:extLst>
              <a:ext uri="{FF2B5EF4-FFF2-40B4-BE49-F238E27FC236}">
                <a16:creationId xmlns:a16="http://schemas.microsoft.com/office/drawing/2014/main" id="{97E419E7-916E-40F5-8A20-DFAE0902741F}"/>
              </a:ext>
            </a:extLst>
          </p:cNvPr>
          <p:cNvPicPr>
            <a:picLocks noChangeAspect="1"/>
          </p:cNvPicPr>
          <p:nvPr/>
        </p:nvPicPr>
        <p:blipFill>
          <a:blip r:embed="rId4"/>
          <a:stretch>
            <a:fillRect/>
          </a:stretch>
        </p:blipFill>
        <p:spPr>
          <a:xfrm>
            <a:off x="304800" y="1556793"/>
            <a:ext cx="8659688" cy="3897940"/>
          </a:xfrm>
          <a:prstGeom prst="rect">
            <a:avLst/>
          </a:prstGeom>
        </p:spPr>
      </p:pic>
    </p:spTree>
    <p:extLst>
      <p:ext uri="{BB962C8B-B14F-4D97-AF65-F5344CB8AC3E}">
        <p14:creationId xmlns:p14="http://schemas.microsoft.com/office/powerpoint/2010/main" val="657279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 calcmode="lin" valueType="num">
                                      <p:cBhvr>
                                        <p:cTn id="13" dur="1000" fill="hold"/>
                                        <p:tgtEl>
                                          <p:spTgt spid="13"/>
                                        </p:tgtEl>
                                        <p:attrNameLst>
                                          <p:attrName>style.rotation</p:attrName>
                                        </p:attrNameLst>
                                      </p:cBhvr>
                                      <p:tavLst>
                                        <p:tav tm="0">
                                          <p:val>
                                            <p:fltVal val="90"/>
                                          </p:val>
                                        </p:tav>
                                        <p:tav tm="100000">
                                          <p:val>
                                            <p:fltVal val="0"/>
                                          </p:val>
                                        </p:tav>
                                      </p:tavLst>
                                    </p:anim>
                                    <p:animEffect transition="in" filter="fade">
                                      <p:cBhvr>
                                        <p:cTn id="14" dur="10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1+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E2DD6-6586-418F-AAFC-BAA7FFC55421}"/>
              </a:ext>
            </a:extLst>
          </p:cNvPr>
          <p:cNvSpPr>
            <a:spLocks noGrp="1"/>
          </p:cNvSpPr>
          <p:nvPr>
            <p:ph type="title"/>
          </p:nvPr>
        </p:nvSpPr>
        <p:spPr/>
        <p:txBody>
          <a:bodyPr/>
          <a:lstStyle/>
          <a:p>
            <a:r>
              <a:rPr lang="en-US" altLang="zh-CN" dirty="0"/>
              <a:t>ECDH</a:t>
            </a:r>
            <a:endParaRPr lang="zh-CN" altLang="en-US" dirty="0"/>
          </a:p>
        </p:txBody>
      </p:sp>
      <p:sp>
        <p:nvSpPr>
          <p:cNvPr id="3" name="内容占位符 2">
            <a:extLst>
              <a:ext uri="{FF2B5EF4-FFF2-40B4-BE49-F238E27FC236}">
                <a16:creationId xmlns:a16="http://schemas.microsoft.com/office/drawing/2014/main" id="{23DCA48A-F58F-4B96-AA83-D21F3F08C2B8}"/>
              </a:ext>
            </a:extLst>
          </p:cNvPr>
          <p:cNvSpPr>
            <a:spLocks noGrp="1"/>
          </p:cNvSpPr>
          <p:nvPr>
            <p:ph idx="1"/>
          </p:nvPr>
        </p:nvSpPr>
        <p:spPr>
          <a:xfrm>
            <a:off x="381000" y="5066056"/>
            <a:ext cx="8382000" cy="1243263"/>
          </a:xfrm>
        </p:spPr>
        <p:txBody>
          <a:bodyPr/>
          <a:lstStyle/>
          <a:p>
            <a:r>
              <a:rPr lang="en-US" altLang="zh-CN" sz="2400" dirty="0"/>
              <a:t>ECDH</a:t>
            </a:r>
            <a:r>
              <a:rPr lang="zh-CN" altLang="en-US" sz="2400" dirty="0"/>
              <a:t>（</a:t>
            </a:r>
            <a:r>
              <a:rPr lang="en-US" altLang="zh-CN" sz="2400" dirty="0"/>
              <a:t>Elliptic Curve Diffie-Hellman</a:t>
            </a:r>
            <a:r>
              <a:rPr lang="zh-CN" altLang="en-US" sz="2400" dirty="0"/>
              <a:t>）：主要用于加密</a:t>
            </a:r>
          </a:p>
          <a:p>
            <a:r>
              <a:rPr lang="en-US" altLang="zh-CN" sz="2400" dirty="0"/>
              <a:t>ECDSA</a:t>
            </a:r>
            <a:r>
              <a:rPr lang="zh-CN" altLang="en-US" sz="2400" dirty="0"/>
              <a:t>（</a:t>
            </a:r>
            <a:r>
              <a:rPr lang="en-US" altLang="zh-CN" sz="2400" dirty="0"/>
              <a:t>Elliptic Curve Digital Signature Algorithm</a:t>
            </a:r>
            <a:r>
              <a:rPr lang="zh-CN" altLang="en-US" sz="2400" dirty="0"/>
              <a:t>）：主要用于数字签名</a:t>
            </a:r>
          </a:p>
        </p:txBody>
      </p:sp>
      <p:sp>
        <p:nvSpPr>
          <p:cNvPr id="4" name="日期占位符 3">
            <a:extLst>
              <a:ext uri="{FF2B5EF4-FFF2-40B4-BE49-F238E27FC236}">
                <a16:creationId xmlns:a16="http://schemas.microsoft.com/office/drawing/2014/main" id="{C6316762-511F-4C86-9FED-8C6F8741F2D1}"/>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3CAAA746-2EB1-4124-A5FB-3DEF121137CD}"/>
              </a:ext>
            </a:extLst>
          </p:cNvPr>
          <p:cNvSpPr>
            <a:spLocks noGrp="1"/>
          </p:cNvSpPr>
          <p:nvPr>
            <p:ph type="sldNum" sz="quarter" idx="11"/>
          </p:nvPr>
        </p:nvSpPr>
        <p:spPr/>
        <p:txBody>
          <a:bodyPr/>
          <a:lstStyle/>
          <a:p>
            <a:pPr>
              <a:defRPr/>
            </a:pPr>
            <a:fld id="{924DA50A-9525-4AB5-80F4-51DD34C4B33B}" type="slidenum">
              <a:rPr lang="en-US" altLang="zh-CN" smtClean="0"/>
              <a:pPr>
                <a:defRPr/>
              </a:pPr>
              <a:t>74</a:t>
            </a:fld>
            <a:endParaRPr lang="en-US" altLang="zh-CN"/>
          </a:p>
        </p:txBody>
      </p:sp>
      <p:pic>
        <p:nvPicPr>
          <p:cNvPr id="9" name="图片 8">
            <a:extLst>
              <a:ext uri="{FF2B5EF4-FFF2-40B4-BE49-F238E27FC236}">
                <a16:creationId xmlns:a16="http://schemas.microsoft.com/office/drawing/2014/main" id="{365BAB3A-3BCC-49EC-BC87-7FB3810B0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68760"/>
            <a:ext cx="7239000" cy="3802977"/>
          </a:xfrm>
          <a:prstGeom prst="rect">
            <a:avLst/>
          </a:prstGeom>
        </p:spPr>
      </p:pic>
    </p:spTree>
    <p:extLst>
      <p:ext uri="{BB962C8B-B14F-4D97-AF65-F5344CB8AC3E}">
        <p14:creationId xmlns:p14="http://schemas.microsoft.com/office/powerpoint/2010/main" val="239751263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FCC85-2E3D-4590-A065-E30FAA0D9B90}"/>
              </a:ext>
            </a:extLst>
          </p:cNvPr>
          <p:cNvSpPr>
            <a:spLocks noGrp="1"/>
          </p:cNvSpPr>
          <p:nvPr>
            <p:ph type="title"/>
          </p:nvPr>
        </p:nvSpPr>
        <p:spPr/>
        <p:txBody>
          <a:bodyPr/>
          <a:lstStyle/>
          <a:p>
            <a:r>
              <a:rPr lang="en-US" altLang="zh-CN" dirty="0"/>
              <a:t>SSH</a:t>
            </a:r>
            <a:r>
              <a:rPr lang="zh-CN" altLang="en-US" dirty="0"/>
              <a:t>登录</a:t>
            </a:r>
          </a:p>
        </p:txBody>
      </p:sp>
      <p:sp>
        <p:nvSpPr>
          <p:cNvPr id="3" name="内容占位符 2">
            <a:extLst>
              <a:ext uri="{FF2B5EF4-FFF2-40B4-BE49-F238E27FC236}">
                <a16:creationId xmlns:a16="http://schemas.microsoft.com/office/drawing/2014/main" id="{37563615-000B-461B-A6DF-6840A0943255}"/>
              </a:ext>
            </a:extLst>
          </p:cNvPr>
          <p:cNvSpPr>
            <a:spLocks noGrp="1"/>
          </p:cNvSpPr>
          <p:nvPr>
            <p:ph idx="1"/>
          </p:nvPr>
        </p:nvSpPr>
        <p:spPr>
          <a:xfrm>
            <a:off x="304800" y="5301208"/>
            <a:ext cx="8382000" cy="1023392"/>
          </a:xfrm>
        </p:spPr>
        <p:txBody>
          <a:bodyPr/>
          <a:lstStyle/>
          <a:p>
            <a:endParaRPr lang="zh-CN" altLang="en-US"/>
          </a:p>
        </p:txBody>
      </p:sp>
      <p:sp>
        <p:nvSpPr>
          <p:cNvPr id="4" name="日期占位符 3">
            <a:extLst>
              <a:ext uri="{FF2B5EF4-FFF2-40B4-BE49-F238E27FC236}">
                <a16:creationId xmlns:a16="http://schemas.microsoft.com/office/drawing/2014/main" id="{4005E043-F118-4D7E-AA64-B1A8C0839A6A}"/>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EF8A6A75-9772-4726-B6EC-821408A70BF2}"/>
              </a:ext>
            </a:extLst>
          </p:cNvPr>
          <p:cNvSpPr>
            <a:spLocks noGrp="1"/>
          </p:cNvSpPr>
          <p:nvPr>
            <p:ph type="sldNum" sz="quarter" idx="11"/>
          </p:nvPr>
        </p:nvSpPr>
        <p:spPr/>
        <p:txBody>
          <a:bodyPr/>
          <a:lstStyle/>
          <a:p>
            <a:pPr>
              <a:defRPr/>
            </a:pPr>
            <a:fld id="{924DA50A-9525-4AB5-80F4-51DD34C4B33B}" type="slidenum">
              <a:rPr lang="en-US" altLang="zh-CN" smtClean="0"/>
              <a:pPr>
                <a:defRPr/>
              </a:pPr>
              <a:t>75</a:t>
            </a:fld>
            <a:endParaRPr lang="en-US" altLang="zh-CN"/>
          </a:p>
        </p:txBody>
      </p:sp>
      <p:pic>
        <p:nvPicPr>
          <p:cNvPr id="6" name="图片 5">
            <a:extLst>
              <a:ext uri="{FF2B5EF4-FFF2-40B4-BE49-F238E27FC236}">
                <a16:creationId xmlns:a16="http://schemas.microsoft.com/office/drawing/2014/main" id="{4C5B4594-0989-404E-8E52-2628A7C15F85}"/>
              </a:ext>
            </a:extLst>
          </p:cNvPr>
          <p:cNvPicPr>
            <a:picLocks noChangeAspect="1"/>
          </p:cNvPicPr>
          <p:nvPr/>
        </p:nvPicPr>
        <p:blipFill>
          <a:blip r:embed="rId2"/>
          <a:stretch>
            <a:fillRect/>
          </a:stretch>
        </p:blipFill>
        <p:spPr>
          <a:xfrm>
            <a:off x="304800" y="1127125"/>
            <a:ext cx="8442271" cy="1987674"/>
          </a:xfrm>
          <a:prstGeom prst="rect">
            <a:avLst/>
          </a:prstGeom>
        </p:spPr>
      </p:pic>
      <p:pic>
        <p:nvPicPr>
          <p:cNvPr id="8" name="图片 7">
            <a:extLst>
              <a:ext uri="{FF2B5EF4-FFF2-40B4-BE49-F238E27FC236}">
                <a16:creationId xmlns:a16="http://schemas.microsoft.com/office/drawing/2014/main" id="{5C576229-2A32-48A3-B6B9-131852BB1A21}"/>
              </a:ext>
            </a:extLst>
          </p:cNvPr>
          <p:cNvPicPr>
            <a:picLocks noChangeAspect="1"/>
          </p:cNvPicPr>
          <p:nvPr/>
        </p:nvPicPr>
        <p:blipFill>
          <a:blip r:embed="rId3"/>
          <a:stretch>
            <a:fillRect/>
          </a:stretch>
        </p:blipFill>
        <p:spPr>
          <a:xfrm>
            <a:off x="995362" y="3279254"/>
            <a:ext cx="6816998" cy="2768430"/>
          </a:xfrm>
          <a:prstGeom prst="rect">
            <a:avLst/>
          </a:prstGeom>
        </p:spPr>
      </p:pic>
    </p:spTree>
    <p:extLst>
      <p:ext uri="{BB962C8B-B14F-4D97-AF65-F5344CB8AC3E}">
        <p14:creationId xmlns:p14="http://schemas.microsoft.com/office/powerpoint/2010/main" val="16575942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28A06-C4D1-4A35-A18A-2BCEB724AA05}"/>
              </a:ext>
            </a:extLst>
          </p:cNvPr>
          <p:cNvSpPr>
            <a:spLocks noGrp="1"/>
          </p:cNvSpPr>
          <p:nvPr>
            <p:ph type="title"/>
          </p:nvPr>
        </p:nvSpPr>
        <p:spPr/>
        <p:txBody>
          <a:bodyPr/>
          <a:lstStyle/>
          <a:p>
            <a:r>
              <a:rPr lang="en-US" altLang="zh-CN" dirty="0"/>
              <a:t> TLS</a:t>
            </a:r>
            <a:r>
              <a:rPr lang="zh-CN" altLang="en-US" dirty="0">
                <a:latin typeface="微软雅黑" panose="020B0503020204020204" pitchFamily="34" charset="-122"/>
                <a:ea typeface="微软雅黑" panose="020B0503020204020204" pitchFamily="34" charset="-122"/>
              </a:rPr>
              <a:t>预主密钥、主密钥和会话密钥</a:t>
            </a:r>
            <a:endParaRPr lang="zh-CN" altLang="en-US" b="0" dirty="0"/>
          </a:p>
        </p:txBody>
      </p:sp>
      <p:sp>
        <p:nvSpPr>
          <p:cNvPr id="3" name="内容占位符 2">
            <a:extLst>
              <a:ext uri="{FF2B5EF4-FFF2-40B4-BE49-F238E27FC236}">
                <a16:creationId xmlns:a16="http://schemas.microsoft.com/office/drawing/2014/main" id="{870685BD-19EE-448A-8F39-014AD71DD327}"/>
              </a:ext>
            </a:extLst>
          </p:cNvPr>
          <p:cNvSpPr>
            <a:spLocks noGrp="1"/>
          </p:cNvSpPr>
          <p:nvPr>
            <p:ph idx="1"/>
          </p:nvPr>
        </p:nvSpPr>
        <p:spPr>
          <a:xfrm>
            <a:off x="290984" y="5543215"/>
            <a:ext cx="8382000" cy="375320"/>
          </a:xfrm>
        </p:spPr>
        <p:txBody>
          <a:bodyPr/>
          <a:lstStyle/>
          <a:p>
            <a:r>
              <a:rPr lang="zh-CN" altLang="en-US" dirty="0"/>
              <a:t>加强密钥的作用？</a:t>
            </a:r>
          </a:p>
        </p:txBody>
      </p:sp>
      <p:sp>
        <p:nvSpPr>
          <p:cNvPr id="4" name="日期占位符 3">
            <a:extLst>
              <a:ext uri="{FF2B5EF4-FFF2-40B4-BE49-F238E27FC236}">
                <a16:creationId xmlns:a16="http://schemas.microsoft.com/office/drawing/2014/main" id="{02FBF1EE-9EB7-4A90-BB93-FB118ECD7E4D}"/>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FF23A031-E976-4AE6-AEC7-3103F7FB9E10}"/>
              </a:ext>
            </a:extLst>
          </p:cNvPr>
          <p:cNvSpPr>
            <a:spLocks noGrp="1"/>
          </p:cNvSpPr>
          <p:nvPr>
            <p:ph type="sldNum" sz="quarter" idx="11"/>
          </p:nvPr>
        </p:nvSpPr>
        <p:spPr/>
        <p:txBody>
          <a:bodyPr/>
          <a:lstStyle/>
          <a:p>
            <a:pPr>
              <a:defRPr/>
            </a:pPr>
            <a:fld id="{924DA50A-9525-4AB5-80F4-51DD34C4B33B}" type="slidenum">
              <a:rPr lang="en-US" altLang="zh-CN" smtClean="0"/>
              <a:pPr>
                <a:defRPr/>
              </a:pPr>
              <a:t>76</a:t>
            </a:fld>
            <a:endParaRPr lang="en-US" altLang="zh-CN"/>
          </a:p>
        </p:txBody>
      </p:sp>
      <p:pic>
        <p:nvPicPr>
          <p:cNvPr id="7" name="图片 6">
            <a:extLst>
              <a:ext uri="{FF2B5EF4-FFF2-40B4-BE49-F238E27FC236}">
                <a16:creationId xmlns:a16="http://schemas.microsoft.com/office/drawing/2014/main" id="{4B3E7872-9F08-4B0C-A91F-93FFC64C1D4E}"/>
              </a:ext>
            </a:extLst>
          </p:cNvPr>
          <p:cNvPicPr>
            <a:picLocks noChangeAspect="1"/>
          </p:cNvPicPr>
          <p:nvPr/>
        </p:nvPicPr>
        <p:blipFill>
          <a:blip r:embed="rId2"/>
          <a:stretch>
            <a:fillRect/>
          </a:stretch>
        </p:blipFill>
        <p:spPr>
          <a:xfrm>
            <a:off x="805376" y="1127125"/>
            <a:ext cx="7878472" cy="3517875"/>
          </a:xfrm>
          <a:prstGeom prst="rect">
            <a:avLst/>
          </a:prstGeom>
        </p:spPr>
      </p:pic>
      <p:sp>
        <p:nvSpPr>
          <p:cNvPr id="8" name="矩形: 圆角 7">
            <a:extLst>
              <a:ext uri="{FF2B5EF4-FFF2-40B4-BE49-F238E27FC236}">
                <a16:creationId xmlns:a16="http://schemas.microsoft.com/office/drawing/2014/main" id="{2FA37F21-DA5B-4724-8209-0381A430F736}"/>
              </a:ext>
            </a:extLst>
          </p:cNvPr>
          <p:cNvSpPr/>
          <p:nvPr/>
        </p:nvSpPr>
        <p:spPr bwMode="auto">
          <a:xfrm>
            <a:off x="3491880" y="1268760"/>
            <a:ext cx="2592288" cy="337624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noFill/>
              <a:effectLst/>
              <a:latin typeface="Arial" pitchFamily="34" charset="0"/>
              <a:ea typeface="黑体" pitchFamily="49" charset="-122"/>
            </a:endParaRPr>
          </a:p>
        </p:txBody>
      </p:sp>
      <p:pic>
        <p:nvPicPr>
          <p:cNvPr id="10" name="图片 9">
            <a:extLst>
              <a:ext uri="{FF2B5EF4-FFF2-40B4-BE49-F238E27FC236}">
                <a16:creationId xmlns:a16="http://schemas.microsoft.com/office/drawing/2014/main" id="{AEC678F9-2F67-4EDC-B627-B6B177BDE5B2}"/>
              </a:ext>
            </a:extLst>
          </p:cNvPr>
          <p:cNvPicPr>
            <a:picLocks noChangeAspect="1"/>
          </p:cNvPicPr>
          <p:nvPr/>
        </p:nvPicPr>
        <p:blipFill>
          <a:blip r:embed="rId3"/>
          <a:stretch>
            <a:fillRect/>
          </a:stretch>
        </p:blipFill>
        <p:spPr>
          <a:xfrm>
            <a:off x="290984" y="1127125"/>
            <a:ext cx="8688639" cy="3816102"/>
          </a:xfrm>
          <a:prstGeom prst="rect">
            <a:avLst/>
          </a:prstGeom>
        </p:spPr>
      </p:pic>
    </p:spTree>
    <p:extLst>
      <p:ext uri="{BB962C8B-B14F-4D97-AF65-F5344CB8AC3E}">
        <p14:creationId xmlns:p14="http://schemas.microsoft.com/office/powerpoint/2010/main" val="318721552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latin typeface="Times New Roman" pitchFamily="18" charset="0"/>
              </a:rPr>
              <a:t>握手协议的</a:t>
            </a:r>
            <a:r>
              <a:rPr lang="en-US" altLang="zh-CN" dirty="0">
                <a:latin typeface="Times New Roman" pitchFamily="18" charset="0"/>
              </a:rPr>
              <a:t>Key Agreement</a:t>
            </a:r>
            <a:r>
              <a:rPr lang="zh-CN" altLang="en-US" dirty="0">
                <a:latin typeface="Times New Roman" pitchFamily="18" charset="0"/>
              </a:rPr>
              <a:t>阶段</a:t>
            </a:r>
          </a:p>
        </p:txBody>
      </p:sp>
      <p:sp>
        <p:nvSpPr>
          <p:cNvPr id="32771" name="Rectangle 3"/>
          <p:cNvSpPr>
            <a:spLocks noGrp="1" noChangeArrowheads="1"/>
          </p:cNvSpPr>
          <p:nvPr>
            <p:ph idx="1"/>
          </p:nvPr>
        </p:nvSpPr>
        <p:spPr/>
        <p:txBody>
          <a:bodyPr/>
          <a:lstStyle/>
          <a:p>
            <a:pPr eaLnBrk="1" hangingPunct="1">
              <a:lnSpc>
                <a:spcPct val="80000"/>
              </a:lnSpc>
              <a:buFontTx/>
              <a:buNone/>
            </a:pPr>
            <a:r>
              <a:rPr lang="en-US" altLang="zh-CN" dirty="0">
                <a:latin typeface="Times New Roman" pitchFamily="18" charset="0"/>
              </a:rPr>
              <a:t>——</a:t>
            </a:r>
            <a:r>
              <a:rPr lang="zh-CN" altLang="en-US" dirty="0">
                <a:latin typeface="Times New Roman" pitchFamily="18" charset="0"/>
              </a:rPr>
              <a:t>发送服务器证书，并请求客户端证书（可选）。</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a:t>
            </a:r>
            <a:r>
              <a:rPr lang="en-US" altLang="zh-CN" dirty="0">
                <a:latin typeface="Times New Roman" pitchFamily="18" charset="0"/>
              </a:rPr>
              <a:t>3</a:t>
            </a:r>
            <a:r>
              <a:rPr lang="zh-CN" altLang="en-US" dirty="0">
                <a:latin typeface="Times New Roman" pitchFamily="18" charset="0"/>
              </a:rPr>
              <a:t>）</a:t>
            </a:r>
            <a:r>
              <a:rPr lang="en-US" altLang="zh-CN" dirty="0">
                <a:latin typeface="Times New Roman" pitchFamily="18" charset="0"/>
              </a:rPr>
              <a:t>Certificate</a:t>
            </a:r>
            <a:r>
              <a:rPr lang="zh-CN" altLang="en-US" dirty="0">
                <a:latin typeface="Times New Roman" pitchFamily="18" charset="0"/>
              </a:rPr>
              <a:t>消息</a:t>
            </a:r>
          </a:p>
          <a:p>
            <a:pPr eaLnBrk="1" hangingPunct="1">
              <a:lnSpc>
                <a:spcPct val="80000"/>
              </a:lnSpc>
              <a:buFontTx/>
              <a:buNone/>
            </a:pPr>
            <a:r>
              <a:rPr lang="zh-CN" altLang="en-US" dirty="0">
                <a:latin typeface="Times New Roman" pitchFamily="18" charset="0"/>
              </a:rPr>
              <a:t>    服务器发送自己证书给客户端以证明自己身份。</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a:t>
            </a:r>
            <a:r>
              <a:rPr lang="en-US" altLang="zh-CN" dirty="0">
                <a:latin typeface="Times New Roman" pitchFamily="18" charset="0"/>
              </a:rPr>
              <a:t>4</a:t>
            </a:r>
            <a:r>
              <a:rPr lang="zh-CN" altLang="en-US" dirty="0">
                <a:latin typeface="Times New Roman" pitchFamily="18" charset="0"/>
              </a:rPr>
              <a:t>）</a:t>
            </a:r>
            <a:r>
              <a:rPr lang="en-US" altLang="zh-CN" dirty="0">
                <a:latin typeface="Times New Roman" pitchFamily="18" charset="0"/>
              </a:rPr>
              <a:t>Server Hello Done</a:t>
            </a:r>
            <a:r>
              <a:rPr lang="zh-CN" altLang="en-US" dirty="0">
                <a:latin typeface="Times New Roman" pitchFamily="18" charset="0"/>
              </a:rPr>
              <a:t>消息</a:t>
            </a:r>
          </a:p>
          <a:p>
            <a:pPr eaLnBrk="1" hangingPunct="1">
              <a:lnSpc>
                <a:spcPct val="80000"/>
              </a:lnSpc>
              <a:buFontTx/>
              <a:buNone/>
            </a:pPr>
            <a:r>
              <a:rPr lang="zh-CN" altLang="en-US" dirty="0">
                <a:latin typeface="Times New Roman" pitchFamily="18" charset="0"/>
              </a:rPr>
              <a:t>    服务器向客户端表明</a:t>
            </a:r>
            <a:r>
              <a:rPr lang="en-US" altLang="zh-CN" dirty="0">
                <a:latin typeface="Times New Roman" pitchFamily="18" charset="0"/>
              </a:rPr>
              <a:t>Server Hello</a:t>
            </a:r>
            <a:r>
              <a:rPr lang="zh-CN" altLang="en-US" dirty="0">
                <a:latin typeface="Times New Roman" pitchFamily="18" charset="0"/>
              </a:rPr>
              <a:t>结束。</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a:t>
            </a:r>
            <a:r>
              <a:rPr lang="en-US" altLang="zh-CN" dirty="0">
                <a:latin typeface="Times New Roman" pitchFamily="18" charset="0"/>
              </a:rPr>
              <a:t>5</a:t>
            </a:r>
            <a:r>
              <a:rPr lang="zh-CN" altLang="en-US" dirty="0">
                <a:latin typeface="Times New Roman" pitchFamily="18" charset="0"/>
              </a:rPr>
              <a:t>）</a:t>
            </a:r>
            <a:r>
              <a:rPr lang="en-US" altLang="zh-CN" dirty="0">
                <a:latin typeface="Times New Roman" pitchFamily="18" charset="0"/>
              </a:rPr>
              <a:t>Client Key Exchange</a:t>
            </a:r>
            <a:r>
              <a:rPr lang="zh-CN" altLang="en-US" dirty="0">
                <a:latin typeface="Times New Roman" pitchFamily="18" charset="0"/>
              </a:rPr>
              <a:t>消息</a:t>
            </a:r>
          </a:p>
          <a:p>
            <a:pPr eaLnBrk="1" hangingPunct="1">
              <a:lnSpc>
                <a:spcPct val="80000"/>
              </a:lnSpc>
              <a:buFontTx/>
              <a:buNone/>
            </a:pPr>
            <a:r>
              <a:rPr lang="zh-CN" altLang="en-US" dirty="0">
                <a:latin typeface="Times New Roman" pitchFamily="18" charset="0"/>
              </a:rPr>
              <a:t>    </a:t>
            </a:r>
            <a:r>
              <a:rPr lang="zh-CN" altLang="en-US" dirty="0">
                <a:solidFill>
                  <a:srgbClr val="FF3300"/>
                </a:solidFill>
                <a:latin typeface="Times New Roman" pitchFamily="18" charset="0"/>
              </a:rPr>
              <a:t>客户端用服务器的公钥加密</a:t>
            </a:r>
            <a:r>
              <a:rPr lang="en-US" altLang="zh-CN" dirty="0">
                <a:solidFill>
                  <a:srgbClr val="FF0000"/>
                </a:solidFill>
                <a:latin typeface="Times New Roman" pitchFamily="18" charset="0"/>
              </a:rPr>
              <a:t>48</a:t>
            </a:r>
            <a:r>
              <a:rPr lang="zh-CN" altLang="en-US" dirty="0">
                <a:solidFill>
                  <a:srgbClr val="FF0000"/>
                </a:solidFill>
                <a:latin typeface="Times New Roman" pitchFamily="18" charset="0"/>
              </a:rPr>
              <a:t>字节</a:t>
            </a:r>
            <a:r>
              <a:rPr lang="en-US" altLang="zh-CN" dirty="0" err="1">
                <a:solidFill>
                  <a:srgbClr val="FF0000"/>
                </a:solidFill>
                <a:latin typeface="Times New Roman" pitchFamily="18" charset="0"/>
              </a:rPr>
              <a:t>pre_master</a:t>
            </a:r>
            <a:r>
              <a:rPr lang="en-US" altLang="zh-CN" dirty="0">
                <a:solidFill>
                  <a:srgbClr val="FF0000"/>
                </a:solidFill>
                <a:latin typeface="Times New Roman" pitchFamily="18" charset="0"/>
              </a:rPr>
              <a:t>_ secret</a:t>
            </a:r>
            <a:r>
              <a:rPr lang="zh-CN" altLang="en-US" dirty="0">
                <a:solidFill>
                  <a:srgbClr val="FF0000"/>
                </a:solidFill>
                <a:latin typeface="Times New Roman" pitchFamily="18" charset="0"/>
              </a:rPr>
              <a:t>发送给服务器，</a:t>
            </a:r>
            <a:r>
              <a:rPr lang="zh-CN" altLang="en-US" dirty="0">
                <a:solidFill>
                  <a:srgbClr val="FF3300"/>
                </a:solidFill>
                <a:latin typeface="Times New Roman" pitchFamily="18" charset="0"/>
              </a:rPr>
              <a:t>以便双方协商会话密钥。</a:t>
            </a:r>
          </a:p>
        </p:txBody>
      </p:sp>
      <p:sp>
        <p:nvSpPr>
          <p:cNvPr id="3277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6AE1517-66B5-4873-95E9-06ECD837D0C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dirty="0">
              <a:solidFill>
                <a:schemeClr val="bg1"/>
              </a:solidFill>
              <a:latin typeface="Verdana" pitchFamily="34" charset="0"/>
              <a:ea typeface="宋体" pitchFamily="2" charset="-122"/>
            </a:endParaRPr>
          </a:p>
        </p:txBody>
      </p:sp>
      <p:sp>
        <p:nvSpPr>
          <p:cNvPr id="3277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E8D9BE2-16CF-4432-8F2E-BDF9556B6CF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77</a:t>
            </a:fld>
            <a:endParaRPr lang="en-US" altLang="zh-CN" sz="1000" b="0">
              <a:solidFill>
                <a:schemeClr val="bg1"/>
              </a:solidFill>
              <a:latin typeface="Verdana" pitchFamily="34" charset="0"/>
              <a:ea typeface="宋体" pitchFamily="2" charset="-122"/>
            </a:endParaRPr>
          </a:p>
        </p:txBody>
      </p:sp>
    </p:spTree>
    <p:extLst>
      <p:ext uri="{BB962C8B-B14F-4D97-AF65-F5344CB8AC3E}">
        <p14:creationId xmlns:p14="http://schemas.microsoft.com/office/powerpoint/2010/main" val="30718856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latin typeface="Times New Roman" pitchFamily="18" charset="0"/>
              </a:rPr>
              <a:t>12.3.2  </a:t>
            </a:r>
            <a:r>
              <a:rPr lang="zh-CN" altLang="en-US">
                <a:latin typeface="Times New Roman" pitchFamily="18" charset="0"/>
              </a:rPr>
              <a:t>更改密码规格协议</a:t>
            </a:r>
            <a:r>
              <a:rPr lang="zh-CN" altLang="en-US"/>
              <a:t> </a:t>
            </a:r>
          </a:p>
        </p:txBody>
      </p:sp>
      <p:sp>
        <p:nvSpPr>
          <p:cNvPr id="23555"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Change Cipher Spec Protocol</a:t>
            </a:r>
            <a:r>
              <a:rPr lang="zh-CN" altLang="en-US" dirty="0">
                <a:latin typeface="Times New Roman" pitchFamily="18" charset="0"/>
              </a:rPr>
              <a:t>具有以下特性：</a:t>
            </a:r>
          </a:p>
          <a:p>
            <a:pPr eaLnBrk="1" hangingPunct="1">
              <a:buFontTx/>
              <a:buNone/>
            </a:pPr>
            <a:endParaRPr lang="zh-CN" altLang="en-US" dirty="0">
              <a:latin typeface="Times New Roman" pitchFamily="18" charset="0"/>
            </a:endParaRPr>
          </a:p>
          <a:p>
            <a:pPr eaLnBrk="1" hangingPunct="1">
              <a:buFontTx/>
              <a:buNone/>
            </a:pPr>
            <a:r>
              <a:rPr lang="zh-CN" altLang="en-US" dirty="0">
                <a:latin typeface="Times New Roman" pitchFamily="18" charset="0"/>
              </a:rPr>
              <a:t>① 位于</a:t>
            </a:r>
            <a:r>
              <a:rPr lang="en-US" altLang="zh-CN" dirty="0">
                <a:latin typeface="Times New Roman" pitchFamily="18" charset="0"/>
              </a:rPr>
              <a:t>SSL</a:t>
            </a:r>
            <a:r>
              <a:rPr lang="zh-CN" altLang="en-US" dirty="0">
                <a:latin typeface="Times New Roman" pitchFamily="18" charset="0"/>
              </a:rPr>
              <a:t>记录协议之上。</a:t>
            </a:r>
          </a:p>
          <a:p>
            <a:pPr eaLnBrk="1" hangingPunct="1">
              <a:buFontTx/>
              <a:buNone/>
            </a:pPr>
            <a:r>
              <a:rPr lang="zh-CN" altLang="en-US" dirty="0">
                <a:latin typeface="Times New Roman" pitchFamily="18" charset="0"/>
              </a:rPr>
              <a:t>② </a:t>
            </a:r>
            <a:r>
              <a:rPr lang="en-US" altLang="zh-CN" dirty="0" err="1">
                <a:latin typeface="Times New Roman" pitchFamily="18" charset="0"/>
              </a:rPr>
              <a:t>ContentType</a:t>
            </a:r>
            <a:r>
              <a:rPr lang="en-US" altLang="zh-CN" dirty="0">
                <a:latin typeface="Times New Roman" pitchFamily="18" charset="0"/>
              </a:rPr>
              <a:t>=20</a:t>
            </a:r>
            <a:r>
              <a:rPr lang="zh-CN" altLang="en-US" dirty="0">
                <a:latin typeface="Times New Roman" pitchFamily="18" charset="0"/>
              </a:rPr>
              <a:t>。</a:t>
            </a:r>
          </a:p>
          <a:p>
            <a:pPr eaLnBrk="1" hangingPunct="1">
              <a:buFontTx/>
              <a:buNone/>
            </a:pPr>
            <a:r>
              <a:rPr lang="zh-CN" altLang="en-US" dirty="0">
                <a:latin typeface="Times New Roman" pitchFamily="18" charset="0"/>
              </a:rPr>
              <a:t>③ 协议只包含一条消息（一个值为</a:t>
            </a:r>
            <a:r>
              <a:rPr lang="en-US" altLang="zh-CN" dirty="0">
                <a:latin typeface="Times New Roman" pitchFamily="18" charset="0"/>
              </a:rPr>
              <a:t>1</a:t>
            </a:r>
            <a:r>
              <a:rPr lang="zh-CN" altLang="en-US" dirty="0">
                <a:latin typeface="Times New Roman" pitchFamily="18" charset="0"/>
              </a:rPr>
              <a:t>的字节）。</a:t>
            </a:r>
          </a:p>
          <a:p>
            <a:pPr eaLnBrk="1" hangingPunct="1">
              <a:buFontTx/>
              <a:buNone/>
            </a:pPr>
            <a:endParaRPr lang="zh-CN" altLang="en-US" dirty="0">
              <a:latin typeface="Times New Roman" pitchFamily="18" charset="0"/>
            </a:endParaRPr>
          </a:p>
          <a:p>
            <a:pPr eaLnBrk="1" hangingPunct="1">
              <a:buFontTx/>
              <a:buNone/>
            </a:pPr>
            <a:r>
              <a:rPr lang="zh-CN" altLang="en-US" dirty="0">
                <a:latin typeface="Times New Roman" pitchFamily="18" charset="0"/>
              </a:rPr>
              <a:t>    把未决状态设置为当前状态，更新当前连接的密钥组，这标志着加密策略的改变。 </a:t>
            </a:r>
          </a:p>
        </p:txBody>
      </p:sp>
      <p:sp>
        <p:nvSpPr>
          <p:cNvPr id="2355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865430C-4EE0-4257-A61B-33A53078C75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355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D3A344E-8D57-4769-B7F3-B17319918EF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78</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24864-C884-4AFF-AD55-22675A8AC364}"/>
              </a:ext>
            </a:extLst>
          </p:cNvPr>
          <p:cNvSpPr>
            <a:spLocks noGrp="1"/>
          </p:cNvSpPr>
          <p:nvPr>
            <p:ph type="title"/>
          </p:nvPr>
        </p:nvSpPr>
        <p:spPr/>
        <p:txBody>
          <a:bodyPr/>
          <a:lstStyle/>
          <a:p>
            <a:r>
              <a:rPr lang="en-US" altLang="zh-CN" dirty="0"/>
              <a:t>Cipher Suite</a:t>
            </a:r>
            <a:endParaRPr lang="zh-CN" altLang="en-US" dirty="0"/>
          </a:p>
        </p:txBody>
      </p:sp>
      <p:sp>
        <p:nvSpPr>
          <p:cNvPr id="3" name="内容占位符 2">
            <a:extLst>
              <a:ext uri="{FF2B5EF4-FFF2-40B4-BE49-F238E27FC236}">
                <a16:creationId xmlns:a16="http://schemas.microsoft.com/office/drawing/2014/main" id="{0CF23CE5-F524-4F56-B2DE-5CFFB18DBE57}"/>
              </a:ext>
            </a:extLst>
          </p:cNvPr>
          <p:cNvSpPr>
            <a:spLocks noGrp="1"/>
          </p:cNvSpPr>
          <p:nvPr>
            <p:ph idx="1"/>
          </p:nvPr>
        </p:nvSpPr>
        <p:spPr/>
        <p:txBody>
          <a:bodyPr/>
          <a:lstStyle/>
          <a:p>
            <a:r>
              <a:rPr lang="zh-CN" altLang="en-US" dirty="0"/>
              <a:t> </a:t>
            </a:r>
            <a:r>
              <a:rPr lang="en-US" altLang="zh-CN" dirty="0"/>
              <a:t>Cipher Suite</a:t>
            </a:r>
            <a:r>
              <a:rPr lang="zh-CN" altLang="en-US" dirty="0"/>
              <a:t>（密码套件）是在</a:t>
            </a:r>
            <a:r>
              <a:rPr lang="en-US" altLang="zh-CN" dirty="0"/>
              <a:t>TLS</a:t>
            </a:r>
            <a:r>
              <a:rPr lang="zh-CN" altLang="en-US" dirty="0"/>
              <a:t>协议中用于加密和认证通信的一组加密算法和协议参数的集合。它定义了在</a:t>
            </a:r>
            <a:r>
              <a:rPr lang="en-US" altLang="zh-CN" dirty="0"/>
              <a:t>TLS</a:t>
            </a:r>
            <a:r>
              <a:rPr lang="zh-CN" altLang="en-US" dirty="0"/>
              <a:t>握手过程中使用的加密算法、密钥交换算法、数字签名算法和消息认证码算法等由几个关键组件组成：</a:t>
            </a:r>
          </a:p>
          <a:p>
            <a:r>
              <a:rPr lang="zh-CN" altLang="en-US" dirty="0"/>
              <a:t>协议（例如</a:t>
            </a:r>
            <a:r>
              <a:rPr lang="en-US" altLang="zh-CN" dirty="0"/>
              <a:t>TLS 1.2</a:t>
            </a:r>
            <a:r>
              <a:rPr lang="zh-CN" altLang="en-US" dirty="0"/>
              <a:t>或</a:t>
            </a:r>
            <a:r>
              <a:rPr lang="en-US" altLang="zh-CN" dirty="0"/>
              <a:t>TLS 1.3</a:t>
            </a:r>
            <a:r>
              <a:rPr lang="zh-CN" altLang="en-US" dirty="0"/>
              <a:t>）</a:t>
            </a:r>
          </a:p>
          <a:p>
            <a:r>
              <a:rPr lang="zh-CN" altLang="en-US" dirty="0"/>
              <a:t>密钥交换或协商算法</a:t>
            </a:r>
          </a:p>
          <a:p>
            <a:r>
              <a:rPr lang="zh-CN" altLang="en-US" dirty="0"/>
              <a:t>数字签名（身份验证）算法</a:t>
            </a:r>
          </a:p>
          <a:p>
            <a:r>
              <a:rPr lang="zh-CN" altLang="en-US" dirty="0"/>
              <a:t>批量加密算法</a:t>
            </a:r>
          </a:p>
          <a:p>
            <a:r>
              <a:rPr lang="zh-CN" altLang="en-US" dirty="0"/>
              <a:t>消息认证码算法（</a:t>
            </a:r>
            <a:r>
              <a:rPr lang="en-US" altLang="zh-CN" dirty="0"/>
              <a:t>MAC</a:t>
            </a:r>
            <a:r>
              <a:rPr lang="zh-CN" altLang="en-US" dirty="0"/>
              <a:t>）</a:t>
            </a:r>
          </a:p>
        </p:txBody>
      </p:sp>
      <p:sp>
        <p:nvSpPr>
          <p:cNvPr id="4" name="日期占位符 3">
            <a:extLst>
              <a:ext uri="{FF2B5EF4-FFF2-40B4-BE49-F238E27FC236}">
                <a16:creationId xmlns:a16="http://schemas.microsoft.com/office/drawing/2014/main" id="{96BE7518-C194-42DC-AE05-7646F5BA64E9}"/>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004B119C-D1FB-4ADD-BE15-2DE752C722E0}"/>
              </a:ext>
            </a:extLst>
          </p:cNvPr>
          <p:cNvSpPr>
            <a:spLocks noGrp="1"/>
          </p:cNvSpPr>
          <p:nvPr>
            <p:ph type="sldNum" sz="quarter" idx="11"/>
          </p:nvPr>
        </p:nvSpPr>
        <p:spPr/>
        <p:txBody>
          <a:bodyPr/>
          <a:lstStyle/>
          <a:p>
            <a:pPr>
              <a:defRPr/>
            </a:pPr>
            <a:fld id="{924DA50A-9525-4AB5-80F4-51DD34C4B33B}" type="slidenum">
              <a:rPr lang="en-US" altLang="zh-CN" smtClean="0"/>
              <a:pPr>
                <a:defRPr/>
              </a:pPr>
              <a:t>79</a:t>
            </a:fld>
            <a:endParaRPr lang="en-US" altLang="zh-CN"/>
          </a:p>
        </p:txBody>
      </p:sp>
      <p:pic>
        <p:nvPicPr>
          <p:cNvPr id="7" name="图片 6">
            <a:extLst>
              <a:ext uri="{FF2B5EF4-FFF2-40B4-BE49-F238E27FC236}">
                <a16:creationId xmlns:a16="http://schemas.microsoft.com/office/drawing/2014/main" id="{254F019D-422D-4D5A-AF02-C3060A8B886D}"/>
              </a:ext>
            </a:extLst>
          </p:cNvPr>
          <p:cNvPicPr>
            <a:picLocks noChangeAspect="1"/>
          </p:cNvPicPr>
          <p:nvPr/>
        </p:nvPicPr>
        <p:blipFill>
          <a:blip r:embed="rId2"/>
          <a:stretch>
            <a:fillRect/>
          </a:stretch>
        </p:blipFill>
        <p:spPr>
          <a:xfrm>
            <a:off x="571500" y="1219200"/>
            <a:ext cx="7816924" cy="2689812"/>
          </a:xfrm>
          <a:prstGeom prst="rect">
            <a:avLst/>
          </a:prstGeom>
        </p:spPr>
      </p:pic>
      <p:pic>
        <p:nvPicPr>
          <p:cNvPr id="9" name="图片 8">
            <a:extLst>
              <a:ext uri="{FF2B5EF4-FFF2-40B4-BE49-F238E27FC236}">
                <a16:creationId xmlns:a16="http://schemas.microsoft.com/office/drawing/2014/main" id="{D3D2F248-A81E-47B5-A825-7DA55312A15B}"/>
              </a:ext>
            </a:extLst>
          </p:cNvPr>
          <p:cNvPicPr>
            <a:picLocks noChangeAspect="1"/>
          </p:cNvPicPr>
          <p:nvPr/>
        </p:nvPicPr>
        <p:blipFill>
          <a:blip r:embed="rId3"/>
          <a:stretch>
            <a:fillRect/>
          </a:stretch>
        </p:blipFill>
        <p:spPr>
          <a:xfrm>
            <a:off x="457200" y="3442087"/>
            <a:ext cx="6819048" cy="3095238"/>
          </a:xfrm>
          <a:prstGeom prst="rect">
            <a:avLst/>
          </a:prstGeom>
        </p:spPr>
      </p:pic>
    </p:spTree>
    <p:extLst>
      <p:ext uri="{BB962C8B-B14F-4D97-AF65-F5344CB8AC3E}">
        <p14:creationId xmlns:p14="http://schemas.microsoft.com/office/powerpoint/2010/main" val="3179923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ppt_x"/>
                                          </p:val>
                                        </p:tav>
                                      </p:tavLst>
                                    </p:anim>
                                    <p:anim calcmode="lin" valueType="num">
                                      <p:cBhvr additive="base">
                                        <p:cTn id="12" dur="500"/>
                                        <p:tgtEl>
                                          <p:spTgt spid="7"/>
                                        </p:tgtEl>
                                        <p:attrNameLst>
                                          <p:attrName>ppt_y</p:attrName>
                                        </p:attrNameLst>
                                      </p:cBhvr>
                                      <p:tavLst>
                                        <p:tav tm="0">
                                          <p:val>
                                            <p:strVal val="ppt_y"/>
                                          </p:val>
                                        </p:tav>
                                        <p:tav tm="100000">
                                          <p:val>
                                            <p:strVal val="1+ppt_h/2"/>
                                          </p:val>
                                        </p:tav>
                                      </p:tavLst>
                                    </p:anim>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F010B-1D53-446C-8396-39711C7BBFC1}"/>
              </a:ext>
            </a:extLst>
          </p:cNvPr>
          <p:cNvSpPr>
            <a:spLocks noGrp="1"/>
          </p:cNvSpPr>
          <p:nvPr>
            <p:ph type="title"/>
          </p:nvPr>
        </p:nvSpPr>
        <p:spPr/>
        <p:txBody>
          <a:bodyPr/>
          <a:lstStyle/>
          <a:p>
            <a:r>
              <a:rPr lang="en-US" altLang="zh-CN" spc="-5" dirty="0"/>
              <a:t>H</a:t>
            </a:r>
            <a:r>
              <a:rPr lang="en-US" altLang="zh-CN" spc="100" dirty="0"/>
              <a:t>T</a:t>
            </a:r>
            <a:r>
              <a:rPr lang="en-US" altLang="zh-CN" dirty="0"/>
              <a:t>T</a:t>
            </a:r>
            <a:r>
              <a:rPr lang="en-US" altLang="zh-CN" spc="-5" dirty="0"/>
              <a:t>P</a:t>
            </a:r>
            <a:r>
              <a:rPr lang="zh-CN" altLang="en-US" dirty="0"/>
              <a:t> 解决了什么问题</a:t>
            </a:r>
          </a:p>
        </p:txBody>
      </p:sp>
      <p:sp>
        <p:nvSpPr>
          <p:cNvPr id="3" name="内容占位符 2">
            <a:extLst>
              <a:ext uri="{FF2B5EF4-FFF2-40B4-BE49-F238E27FC236}">
                <a16:creationId xmlns:a16="http://schemas.microsoft.com/office/drawing/2014/main" id="{B8AEFCDB-5D2F-42E5-A80E-24E3E2569467}"/>
              </a:ext>
            </a:extLst>
          </p:cNvPr>
          <p:cNvSpPr>
            <a:spLocks noGrp="1"/>
          </p:cNvSpPr>
          <p:nvPr>
            <p:ph idx="1"/>
          </p:nvPr>
        </p:nvSpPr>
        <p:spPr/>
        <p:txBody>
          <a:bodyPr/>
          <a:lstStyle/>
          <a:p>
            <a:pPr marL="12700">
              <a:lnSpc>
                <a:spcPct val="100000"/>
              </a:lnSpc>
            </a:pPr>
            <a:r>
              <a:rPr lang="zh-CN" altLang="en-US" sz="2400" b="1" spc="5" dirty="0">
                <a:latin typeface="微软雅黑 Light"/>
                <a:cs typeface="微软雅黑 Light"/>
              </a:rPr>
              <a:t>解</a:t>
            </a:r>
            <a:r>
              <a:rPr lang="zh-CN" altLang="en-US" sz="2400" b="1" dirty="0">
                <a:latin typeface="微软雅黑 Light"/>
                <a:cs typeface="微软雅黑 Light"/>
              </a:rPr>
              <a:t>决</a:t>
            </a:r>
            <a:r>
              <a:rPr lang="zh-CN" altLang="en-US" sz="2400" b="1" spc="10" dirty="0">
                <a:latin typeface="微软雅黑 Light"/>
                <a:cs typeface="微软雅黑 Light"/>
              </a:rPr>
              <a:t> </a:t>
            </a:r>
            <a:r>
              <a:rPr lang="en-US" altLang="zh-CN" sz="2400" b="1" dirty="0">
                <a:latin typeface="微软雅黑 Light"/>
                <a:cs typeface="微软雅黑 Light"/>
              </a:rPr>
              <a:t>WW</a:t>
            </a:r>
            <a:r>
              <a:rPr lang="en-US" altLang="zh-CN" sz="2400" b="1" spc="-5" dirty="0">
                <a:latin typeface="微软雅黑 Light"/>
                <a:cs typeface="微软雅黑 Light"/>
              </a:rPr>
              <a:t>W</a:t>
            </a:r>
            <a:r>
              <a:rPr lang="zh-CN" altLang="en-US" sz="2400" b="1" spc="10" dirty="0">
                <a:latin typeface="微软雅黑 Light"/>
                <a:cs typeface="微软雅黑 Light"/>
              </a:rPr>
              <a:t> </a:t>
            </a:r>
            <a:r>
              <a:rPr lang="zh-CN" altLang="en-US" sz="2400" b="1" spc="5" dirty="0">
                <a:latin typeface="微软雅黑 Light"/>
                <a:cs typeface="微软雅黑 Light"/>
              </a:rPr>
              <a:t>信息交互必须面对的需求</a:t>
            </a:r>
            <a:r>
              <a:rPr lang="zh-CN" altLang="en-US" sz="2400" b="1" dirty="0">
                <a:latin typeface="微软雅黑 Light"/>
                <a:cs typeface="微软雅黑 Light"/>
              </a:rPr>
              <a:t>：</a:t>
            </a:r>
          </a:p>
          <a:p>
            <a:pPr marL="469900">
              <a:lnSpc>
                <a:spcPct val="100000"/>
              </a:lnSpc>
              <a:spcBef>
                <a:spcPts val="1145"/>
              </a:spcBef>
              <a:tabLst>
                <a:tab pos="697865" algn="l"/>
              </a:tabLst>
            </a:pPr>
            <a:r>
              <a:rPr lang="zh-CN" altLang="en-US" sz="2000" b="0" dirty="0">
                <a:latin typeface="微软雅黑" panose="020B0503020204020204" pitchFamily="34" charset="-122"/>
                <a:ea typeface="微软雅黑" panose="020B0503020204020204" pitchFamily="34" charset="-122"/>
                <a:cs typeface="微软雅黑 Light"/>
              </a:rPr>
              <a:t>低门槛</a:t>
            </a:r>
          </a:p>
          <a:p>
            <a:pPr marL="469900">
              <a:lnSpc>
                <a:spcPct val="100000"/>
              </a:lnSpc>
              <a:spcBef>
                <a:spcPts val="1145"/>
              </a:spcBef>
              <a:tabLst>
                <a:tab pos="697865" algn="l"/>
              </a:tabLst>
            </a:pPr>
            <a:r>
              <a:rPr lang="zh-CN" altLang="en-US" sz="2000" b="0" dirty="0">
                <a:latin typeface="微软雅黑" panose="020B0503020204020204" pitchFamily="34" charset="-122"/>
                <a:ea typeface="微软雅黑" panose="020B0503020204020204" pitchFamily="34" charset="-122"/>
                <a:cs typeface="微软雅黑 Light"/>
              </a:rPr>
              <a:t>可扩展性：巨大的用户群体，超长的寿命</a:t>
            </a:r>
          </a:p>
          <a:p>
            <a:pPr marL="469900">
              <a:lnSpc>
                <a:spcPct val="100000"/>
              </a:lnSpc>
              <a:spcBef>
                <a:spcPts val="1145"/>
              </a:spcBef>
              <a:tabLst>
                <a:tab pos="697865" algn="l"/>
              </a:tabLst>
            </a:pPr>
            <a:r>
              <a:rPr lang="zh-CN" altLang="en-US" sz="2000" b="0" dirty="0">
                <a:latin typeface="微软雅黑" panose="020B0503020204020204" pitchFamily="34" charset="-122"/>
                <a:ea typeface="微软雅黑" panose="020B0503020204020204" pitchFamily="34" charset="-122"/>
                <a:cs typeface="微软雅黑 Light"/>
              </a:rPr>
              <a:t>分布式系统下的 </a:t>
            </a:r>
            <a:r>
              <a:rPr lang="en-US" altLang="zh-CN" sz="2000" b="0" spc="-5" dirty="0">
                <a:latin typeface="微软雅黑" panose="020B0503020204020204" pitchFamily="34" charset="-122"/>
                <a:ea typeface="微软雅黑" panose="020B0503020204020204" pitchFamily="34" charset="-122"/>
                <a:cs typeface="微软雅黑 Light"/>
              </a:rPr>
              <a:t>Hype</a:t>
            </a:r>
            <a:r>
              <a:rPr lang="en-US" altLang="zh-CN" sz="2000" b="0" spc="-15" dirty="0">
                <a:latin typeface="微软雅黑" panose="020B0503020204020204" pitchFamily="34" charset="-122"/>
                <a:ea typeface="微软雅黑" panose="020B0503020204020204" pitchFamily="34" charset="-122"/>
                <a:cs typeface="微软雅黑 Light"/>
              </a:rPr>
              <a:t>r</a:t>
            </a:r>
            <a:r>
              <a:rPr lang="en-US" altLang="zh-CN" sz="2000" b="0" spc="-5" dirty="0">
                <a:latin typeface="微软雅黑" panose="020B0503020204020204" pitchFamily="34" charset="-122"/>
                <a:ea typeface="微软雅黑" panose="020B0503020204020204" pitchFamily="34" charset="-122"/>
                <a:cs typeface="微软雅黑 Light"/>
              </a:rPr>
              <a:t>media</a:t>
            </a:r>
            <a:r>
              <a:rPr lang="zh-CN" altLang="en-US" sz="2000" b="0" dirty="0">
                <a:latin typeface="微软雅黑" panose="020B0503020204020204" pitchFamily="34" charset="-122"/>
                <a:ea typeface="微软雅黑" panose="020B0503020204020204" pitchFamily="34" charset="-122"/>
                <a:cs typeface="微软雅黑 Light"/>
              </a:rPr>
              <a:t>：大粒度数据的网络传输</a:t>
            </a:r>
          </a:p>
          <a:p>
            <a:pPr marL="755650" indent="-285750">
              <a:lnSpc>
                <a:spcPct val="100000"/>
              </a:lnSpc>
              <a:spcBef>
                <a:spcPts val="1145"/>
              </a:spcBef>
              <a:buFont typeface="Wingdings" panose="05000000000000000000" pitchFamily="2" charset="2"/>
              <a:buChar char="u"/>
              <a:tabLst>
                <a:tab pos="698500" algn="l"/>
              </a:tabLst>
            </a:pPr>
            <a:r>
              <a:rPr lang="en-US" altLang="zh-CN" sz="2000" b="0" dirty="0">
                <a:latin typeface="微软雅黑" panose="020B0503020204020204" pitchFamily="34" charset="-122"/>
                <a:ea typeface="微软雅黑" panose="020B0503020204020204" pitchFamily="34" charset="-122"/>
                <a:cs typeface="微软雅黑 Light"/>
              </a:rPr>
              <a:t>I</a:t>
            </a:r>
            <a:r>
              <a:rPr lang="en-US" altLang="zh-CN" sz="2000" b="0" spc="-5" dirty="0">
                <a:latin typeface="微软雅黑" panose="020B0503020204020204" pitchFamily="34" charset="-122"/>
                <a:ea typeface="微软雅黑" panose="020B0503020204020204" pitchFamily="34" charset="-122"/>
                <a:cs typeface="微软雅黑 Light"/>
              </a:rPr>
              <a:t>n</a:t>
            </a:r>
            <a:r>
              <a:rPr lang="en-US" altLang="zh-CN" sz="2000" b="0" spc="-10" dirty="0">
                <a:latin typeface="微软雅黑" panose="020B0503020204020204" pitchFamily="34" charset="-122"/>
                <a:ea typeface="微软雅黑" panose="020B0503020204020204" pitchFamily="34" charset="-122"/>
                <a:cs typeface="微软雅黑 Light"/>
              </a:rPr>
              <a:t>t</a:t>
            </a:r>
            <a:r>
              <a:rPr lang="en-US" altLang="zh-CN" sz="2000" b="0" spc="-5" dirty="0">
                <a:latin typeface="微软雅黑" panose="020B0503020204020204" pitchFamily="34" charset="-122"/>
                <a:ea typeface="微软雅黑" panose="020B0503020204020204" pitchFamily="34" charset="-122"/>
                <a:cs typeface="微软雅黑 Light"/>
              </a:rPr>
              <a:t>e</a:t>
            </a:r>
            <a:r>
              <a:rPr lang="en-US" altLang="zh-CN" sz="2000" b="0" spc="-15" dirty="0">
                <a:latin typeface="微软雅黑" panose="020B0503020204020204" pitchFamily="34" charset="-122"/>
                <a:ea typeface="微软雅黑" panose="020B0503020204020204" pitchFamily="34" charset="-122"/>
                <a:cs typeface="微软雅黑 Light"/>
              </a:rPr>
              <a:t>r</a:t>
            </a:r>
            <a:r>
              <a:rPr lang="en-US" altLang="zh-CN" sz="2000" b="0" spc="-5" dirty="0">
                <a:latin typeface="微软雅黑" panose="020B0503020204020204" pitchFamily="34" charset="-122"/>
                <a:ea typeface="微软雅黑" panose="020B0503020204020204" pitchFamily="34" charset="-122"/>
                <a:cs typeface="微软雅黑 Light"/>
              </a:rPr>
              <a:t>net</a:t>
            </a:r>
            <a:r>
              <a:rPr lang="zh-CN" altLang="en-US" sz="2000" b="0" dirty="0">
                <a:latin typeface="微软雅黑" panose="020B0503020204020204" pitchFamily="34" charset="-122"/>
                <a:ea typeface="微软雅黑" panose="020B0503020204020204" pitchFamily="34" charset="-122"/>
                <a:cs typeface="微软雅黑 Light"/>
              </a:rPr>
              <a:t> 规模</a:t>
            </a:r>
          </a:p>
          <a:p>
            <a:pPr marL="1212850" lvl="1" indent="-285750">
              <a:lnSpc>
                <a:spcPct val="100000"/>
              </a:lnSpc>
              <a:spcBef>
                <a:spcPts val="1145"/>
              </a:spcBef>
              <a:buFont typeface="Wingdings" panose="05000000000000000000" pitchFamily="2" charset="2"/>
              <a:buChar char="n"/>
              <a:tabLst>
                <a:tab pos="1155700" algn="l"/>
              </a:tabLst>
            </a:pPr>
            <a:r>
              <a:rPr lang="zh-CN" altLang="en-US" sz="2000" dirty="0">
                <a:latin typeface="微软雅黑" panose="020B0503020204020204" pitchFamily="34" charset="-122"/>
                <a:ea typeface="微软雅黑" panose="020B0503020204020204" pitchFamily="34" charset="-122"/>
                <a:cs typeface="微软雅黑 Light"/>
              </a:rPr>
              <a:t>无法控制的 </a:t>
            </a:r>
            <a:r>
              <a:rPr lang="en-US" altLang="zh-CN" sz="2000" dirty="0">
                <a:latin typeface="微软雅黑" panose="020B0503020204020204" pitchFamily="34" charset="-122"/>
                <a:ea typeface="微软雅黑" panose="020B0503020204020204" pitchFamily="34" charset="-122"/>
                <a:cs typeface="微软雅黑 Light"/>
              </a:rPr>
              <a:t>sc</a:t>
            </a:r>
            <a:r>
              <a:rPr lang="en-US" altLang="zh-CN" sz="2000" spc="-5" dirty="0">
                <a:latin typeface="微软雅黑" panose="020B0503020204020204" pitchFamily="34" charset="-122"/>
                <a:ea typeface="微软雅黑" panose="020B0503020204020204" pitchFamily="34" charset="-122"/>
                <a:cs typeface="微软雅黑 Light"/>
              </a:rPr>
              <a:t>alabili</a:t>
            </a:r>
            <a:r>
              <a:rPr lang="en-US" altLang="zh-CN" sz="2000" spc="-10" dirty="0">
                <a:latin typeface="微软雅黑" panose="020B0503020204020204" pitchFamily="34" charset="-122"/>
                <a:ea typeface="微软雅黑" panose="020B0503020204020204" pitchFamily="34" charset="-122"/>
                <a:cs typeface="微软雅黑 Light"/>
              </a:rPr>
              <a:t>t</a:t>
            </a:r>
            <a:r>
              <a:rPr lang="en-US" altLang="zh-CN" sz="2000" dirty="0">
                <a:latin typeface="微软雅黑" panose="020B0503020204020204" pitchFamily="34" charset="-122"/>
                <a:ea typeface="微软雅黑" panose="020B0503020204020204" pitchFamily="34" charset="-122"/>
                <a:cs typeface="微软雅黑 Light"/>
              </a:rPr>
              <a:t>y</a:t>
            </a:r>
          </a:p>
          <a:p>
            <a:pPr marL="1212850" lvl="1" indent="-285750">
              <a:lnSpc>
                <a:spcPct val="100000"/>
              </a:lnSpc>
              <a:spcBef>
                <a:spcPts val="1145"/>
              </a:spcBef>
              <a:buFont typeface="Wingdings" panose="05000000000000000000" pitchFamily="2" charset="2"/>
              <a:buChar char="n"/>
              <a:tabLst>
                <a:tab pos="1155700" algn="l"/>
              </a:tabLst>
            </a:pPr>
            <a:r>
              <a:rPr lang="zh-CN" altLang="en-US" sz="2000" dirty="0">
                <a:latin typeface="微软雅黑" panose="020B0503020204020204" pitchFamily="34" charset="-122"/>
                <a:ea typeface="微软雅黑" panose="020B0503020204020204" pitchFamily="34" charset="-122"/>
                <a:cs typeface="微软雅黑 Light"/>
              </a:rPr>
              <a:t>不可预测的负载、非法格式的数据、恶意消息</a:t>
            </a:r>
            <a:endParaRPr lang="en-US" altLang="zh-CN" sz="2000" dirty="0">
              <a:latin typeface="微软雅黑" panose="020B0503020204020204" pitchFamily="34" charset="-122"/>
              <a:ea typeface="微软雅黑" panose="020B0503020204020204" pitchFamily="34" charset="-122"/>
              <a:cs typeface="微软雅黑 Light"/>
            </a:endParaRPr>
          </a:p>
          <a:p>
            <a:pPr marL="1212850" lvl="1" indent="-285750">
              <a:lnSpc>
                <a:spcPct val="100000"/>
              </a:lnSpc>
              <a:spcBef>
                <a:spcPts val="1145"/>
              </a:spcBef>
              <a:buFont typeface="Wingdings" panose="05000000000000000000" pitchFamily="2" charset="2"/>
              <a:buChar char="n"/>
              <a:tabLst>
                <a:tab pos="1155700" algn="l"/>
              </a:tabLst>
            </a:pPr>
            <a:r>
              <a:rPr lang="zh-CN" altLang="en-US" sz="2000" dirty="0">
                <a:latin typeface="微软雅黑" panose="020B0503020204020204" pitchFamily="34" charset="-122"/>
                <a:ea typeface="微软雅黑" panose="020B0503020204020204" pitchFamily="34" charset="-122"/>
                <a:cs typeface="微软雅黑 Light"/>
              </a:rPr>
              <a:t>客户端不能保持所有服务器信息，服务器不能保持多个请求间的状态信息</a:t>
            </a:r>
          </a:p>
          <a:p>
            <a:pPr marL="926465">
              <a:lnSpc>
                <a:spcPct val="100000"/>
              </a:lnSpc>
              <a:spcBef>
                <a:spcPts val="1145"/>
              </a:spcBef>
              <a:buFont typeface="Wingdings" panose="05000000000000000000" pitchFamily="2" charset="2"/>
              <a:buChar char="u"/>
              <a:tabLst>
                <a:tab pos="1155065" algn="l"/>
              </a:tabLst>
            </a:pPr>
            <a:r>
              <a:rPr lang="zh-CN" altLang="en-US" sz="2000" b="0" dirty="0">
                <a:latin typeface="微软雅黑" panose="020B0503020204020204" pitchFamily="34" charset="-122"/>
                <a:ea typeface="微软雅黑" panose="020B0503020204020204" pitchFamily="34" charset="-122"/>
                <a:cs typeface="微软雅黑 Light"/>
              </a:rPr>
              <a:t>独立的组件部署：新老组件并存</a:t>
            </a:r>
          </a:p>
          <a:p>
            <a:pPr marL="469900">
              <a:lnSpc>
                <a:spcPct val="100000"/>
              </a:lnSpc>
              <a:spcBef>
                <a:spcPts val="1145"/>
              </a:spcBef>
              <a:tabLst>
                <a:tab pos="697865" algn="l"/>
              </a:tabLst>
            </a:pPr>
            <a:r>
              <a:rPr lang="zh-CN" altLang="en-US" sz="2000" dirty="0">
                <a:latin typeface="微软雅黑" panose="020B0503020204020204" pitchFamily="34" charset="-122"/>
                <a:ea typeface="微软雅黑" panose="020B0503020204020204" pitchFamily="34" charset="-122"/>
                <a:cs typeface="微软雅黑 Light"/>
              </a:rPr>
              <a:t>向前兼容：自 </a:t>
            </a:r>
            <a:r>
              <a:rPr lang="en-US" altLang="zh-CN" sz="2000" spc="-5" dirty="0">
                <a:latin typeface="微软雅黑" panose="020B0503020204020204" pitchFamily="34" charset="-122"/>
                <a:ea typeface="微软雅黑" panose="020B0503020204020204" pitchFamily="34" charset="-122"/>
                <a:cs typeface="微软雅黑 Light"/>
              </a:rPr>
              <a:t>199</a:t>
            </a:r>
            <a:r>
              <a:rPr lang="en-US" altLang="zh-CN" sz="2000" dirty="0">
                <a:latin typeface="微软雅黑" panose="020B0503020204020204" pitchFamily="34" charset="-122"/>
                <a:ea typeface="微软雅黑" panose="020B0503020204020204" pitchFamily="34" charset="-122"/>
                <a:cs typeface="微软雅黑 Light"/>
              </a:rPr>
              <a:t>3 </a:t>
            </a:r>
            <a:r>
              <a:rPr lang="zh-CN" altLang="en-US" sz="2000" dirty="0">
                <a:latin typeface="微软雅黑" panose="020B0503020204020204" pitchFamily="34" charset="-122"/>
                <a:ea typeface="微软雅黑" panose="020B0503020204020204" pitchFamily="34" charset="-122"/>
                <a:cs typeface="微软雅黑 Light"/>
              </a:rPr>
              <a:t>年起 </a:t>
            </a:r>
            <a:r>
              <a:rPr lang="en-US" altLang="zh-CN" sz="2000" spc="-5" dirty="0">
                <a:latin typeface="微软雅黑" panose="020B0503020204020204" pitchFamily="34" charset="-122"/>
                <a:ea typeface="微软雅黑" panose="020B0503020204020204" pitchFamily="34" charset="-122"/>
                <a:cs typeface="微软雅黑 Light"/>
              </a:rPr>
              <a:t>H</a:t>
            </a:r>
            <a:r>
              <a:rPr lang="en-US" altLang="zh-CN" sz="2000" spc="55" dirty="0">
                <a:latin typeface="微软雅黑" panose="020B0503020204020204" pitchFamily="34" charset="-122"/>
                <a:ea typeface="微软雅黑" panose="020B0503020204020204" pitchFamily="34" charset="-122"/>
                <a:cs typeface="微软雅黑 Light"/>
              </a:rPr>
              <a:t>T</a:t>
            </a:r>
            <a:r>
              <a:rPr lang="en-US" altLang="zh-CN" sz="2000" dirty="0">
                <a:latin typeface="微软雅黑" panose="020B0503020204020204" pitchFamily="34" charset="-122"/>
                <a:ea typeface="微软雅黑" panose="020B0503020204020204" pitchFamily="34" charset="-122"/>
                <a:cs typeface="微软雅黑 Light"/>
              </a:rPr>
              <a:t>T</a:t>
            </a:r>
            <a:r>
              <a:rPr lang="en-US" altLang="zh-CN" sz="2000" spc="-5" dirty="0">
                <a:latin typeface="微软雅黑" panose="020B0503020204020204" pitchFamily="34" charset="-122"/>
                <a:ea typeface="微软雅黑" panose="020B0503020204020204" pitchFamily="34" charset="-122"/>
                <a:cs typeface="微软雅黑 Light"/>
              </a:rPr>
              <a:t>P0</a:t>
            </a:r>
            <a:r>
              <a:rPr lang="en-US" altLang="zh-CN" sz="2000" spc="-10" dirty="0">
                <a:latin typeface="微软雅黑" panose="020B0503020204020204" pitchFamily="34" charset="-122"/>
                <a:ea typeface="微软雅黑" panose="020B0503020204020204" pitchFamily="34" charset="-122"/>
                <a:cs typeface="微软雅黑 Light"/>
              </a:rPr>
              <a:t>.</a:t>
            </a:r>
            <a:r>
              <a:rPr lang="en-US" altLang="zh-CN" sz="2000" spc="-5" dirty="0">
                <a:latin typeface="微软雅黑" panose="020B0503020204020204" pitchFamily="34" charset="-122"/>
                <a:ea typeface="微软雅黑" panose="020B0503020204020204" pitchFamily="34" charset="-122"/>
                <a:cs typeface="微软雅黑 Light"/>
              </a:rPr>
              <a:t>9</a:t>
            </a:r>
            <a:r>
              <a:rPr lang="en-US" altLang="zh-CN" sz="2000" spc="-10" dirty="0">
                <a:latin typeface="微软雅黑" panose="020B0503020204020204" pitchFamily="34" charset="-122"/>
                <a:ea typeface="微软雅黑" panose="020B0503020204020204" pitchFamily="34" charset="-122"/>
                <a:cs typeface="微软雅黑 Light"/>
              </a:rPr>
              <a:t>\</a:t>
            </a:r>
            <a:r>
              <a:rPr lang="en-US" altLang="zh-CN" sz="2000" spc="-5" dirty="0">
                <a:latin typeface="微软雅黑" panose="020B0503020204020204" pitchFamily="34" charset="-122"/>
                <a:ea typeface="微软雅黑" panose="020B0503020204020204" pitchFamily="34" charset="-122"/>
                <a:cs typeface="微软雅黑 Light"/>
              </a:rPr>
              <a:t>1</a:t>
            </a:r>
            <a:r>
              <a:rPr lang="en-US" altLang="zh-CN" sz="2000" spc="-10" dirty="0">
                <a:latin typeface="微软雅黑" panose="020B0503020204020204" pitchFamily="34" charset="-122"/>
                <a:ea typeface="微软雅黑" panose="020B0503020204020204" pitchFamily="34" charset="-122"/>
                <a:cs typeface="微软雅黑 Light"/>
              </a:rPr>
              <a:t>.</a:t>
            </a:r>
            <a:r>
              <a:rPr lang="en-US" altLang="zh-CN" sz="2000" spc="-5" dirty="0">
                <a:latin typeface="微软雅黑" panose="020B0503020204020204" pitchFamily="34" charset="-122"/>
                <a:ea typeface="微软雅黑" panose="020B0503020204020204" pitchFamily="34" charset="-122"/>
                <a:cs typeface="微软雅黑 Light"/>
              </a:rPr>
              <a:t>0</a:t>
            </a:r>
            <a:r>
              <a:rPr lang="zh-CN" altLang="en-US" sz="2000" dirty="0">
                <a:latin typeface="微软雅黑" panose="020B0503020204020204" pitchFamily="34" charset="-122"/>
                <a:ea typeface="微软雅黑" panose="020B0503020204020204" pitchFamily="34" charset="-122"/>
                <a:cs typeface="微软雅黑 Light"/>
              </a:rPr>
              <a:t>（</a:t>
            </a:r>
            <a:r>
              <a:rPr lang="en-US" altLang="zh-CN" sz="2000" spc="-5" dirty="0">
                <a:latin typeface="微软雅黑" panose="020B0503020204020204" pitchFamily="34" charset="-122"/>
                <a:ea typeface="微软雅黑" panose="020B0503020204020204" pitchFamily="34" charset="-122"/>
                <a:cs typeface="微软雅黑 Light"/>
              </a:rPr>
              <a:t>1996</a:t>
            </a:r>
            <a:r>
              <a:rPr lang="zh-CN" altLang="en-US" sz="2000" dirty="0">
                <a:latin typeface="微软雅黑" panose="020B0503020204020204" pitchFamily="34" charset="-122"/>
                <a:ea typeface="微软雅黑" panose="020B0503020204020204" pitchFamily="34" charset="-122"/>
                <a:cs typeface="微软雅黑 Light"/>
              </a:rPr>
              <a:t>）已经被广泛使用</a:t>
            </a:r>
          </a:p>
          <a:p>
            <a:endParaRPr lang="zh-CN" altLang="en-US" dirty="0"/>
          </a:p>
        </p:txBody>
      </p:sp>
      <p:sp>
        <p:nvSpPr>
          <p:cNvPr id="4" name="日期占位符 3">
            <a:extLst>
              <a:ext uri="{FF2B5EF4-FFF2-40B4-BE49-F238E27FC236}">
                <a16:creationId xmlns:a16="http://schemas.microsoft.com/office/drawing/2014/main" id="{7AC0991E-B890-4B9F-93BD-B407357FC9E3}"/>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89C1D307-1659-4EE6-A64B-37AD77E9209A}"/>
              </a:ext>
            </a:extLst>
          </p:cNvPr>
          <p:cNvSpPr>
            <a:spLocks noGrp="1"/>
          </p:cNvSpPr>
          <p:nvPr>
            <p:ph type="sldNum" sz="quarter" idx="11"/>
          </p:nvPr>
        </p:nvSpPr>
        <p:spPr/>
        <p:txBody>
          <a:bodyPr/>
          <a:lstStyle/>
          <a:p>
            <a:pPr>
              <a:defRPr/>
            </a:pPr>
            <a:fld id="{924DA50A-9525-4AB5-80F4-51DD34C4B33B}" type="slidenum">
              <a:rPr lang="en-US" altLang="zh-CN" smtClean="0"/>
              <a:pPr>
                <a:defRPr/>
              </a:pPr>
              <a:t>8</a:t>
            </a:fld>
            <a:endParaRPr lang="en-US" altLang="zh-CN"/>
          </a:p>
        </p:txBody>
      </p:sp>
    </p:spTree>
    <p:extLst>
      <p:ext uri="{BB962C8B-B14F-4D97-AF65-F5344CB8AC3E}">
        <p14:creationId xmlns:p14="http://schemas.microsoft.com/office/powerpoint/2010/main" val="212483280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A8251-5BAC-4610-9CE9-E87942954B44}"/>
              </a:ext>
            </a:extLst>
          </p:cNvPr>
          <p:cNvSpPr>
            <a:spLocks noGrp="1"/>
          </p:cNvSpPr>
          <p:nvPr>
            <p:ph type="title"/>
          </p:nvPr>
        </p:nvSpPr>
        <p:spPr/>
        <p:txBody>
          <a:bodyPr/>
          <a:lstStyle/>
          <a:p>
            <a:r>
              <a:rPr lang="en-US" altLang="zh-CN" dirty="0">
                <a:latin typeface="Times New Roman" pitchFamily="18" charset="0"/>
              </a:rPr>
              <a:t>SSL</a:t>
            </a:r>
            <a:r>
              <a:rPr lang="zh-CN" altLang="en-US" dirty="0">
                <a:latin typeface="Times New Roman" pitchFamily="18" charset="0"/>
              </a:rPr>
              <a:t>的握手过程</a:t>
            </a:r>
            <a:r>
              <a:rPr lang="zh-CN" altLang="en-US" dirty="0"/>
              <a:t> </a:t>
            </a:r>
          </a:p>
        </p:txBody>
      </p:sp>
      <p:sp>
        <p:nvSpPr>
          <p:cNvPr id="3" name="内容占位符 2">
            <a:extLst>
              <a:ext uri="{FF2B5EF4-FFF2-40B4-BE49-F238E27FC236}">
                <a16:creationId xmlns:a16="http://schemas.microsoft.com/office/drawing/2014/main" id="{3D9C950B-B049-4C24-9E58-A154C2DB0200}"/>
              </a:ext>
            </a:extLst>
          </p:cNvPr>
          <p:cNvSpPr>
            <a:spLocks noGrp="1"/>
          </p:cNvSpPr>
          <p:nvPr>
            <p:ph idx="1"/>
          </p:nvPr>
        </p:nvSpPr>
        <p:spPr>
          <a:xfrm>
            <a:off x="304800" y="5943598"/>
            <a:ext cx="8382000" cy="381001"/>
          </a:xfrm>
        </p:spPr>
        <p:txBody>
          <a:bodyPr/>
          <a:lstStyle/>
          <a:p>
            <a:endParaRPr lang="zh-CN" altLang="en-US" dirty="0"/>
          </a:p>
        </p:txBody>
      </p:sp>
      <p:sp>
        <p:nvSpPr>
          <p:cNvPr id="4" name="日期占位符 3">
            <a:extLst>
              <a:ext uri="{FF2B5EF4-FFF2-40B4-BE49-F238E27FC236}">
                <a16:creationId xmlns:a16="http://schemas.microsoft.com/office/drawing/2014/main" id="{1FEA93E9-E447-4ECE-9FAB-81106D8594DC}"/>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752407F5-4707-476C-8BA7-1CF73E465CC1}"/>
              </a:ext>
            </a:extLst>
          </p:cNvPr>
          <p:cNvSpPr>
            <a:spLocks noGrp="1"/>
          </p:cNvSpPr>
          <p:nvPr>
            <p:ph type="sldNum" sz="quarter" idx="11"/>
          </p:nvPr>
        </p:nvSpPr>
        <p:spPr/>
        <p:txBody>
          <a:bodyPr/>
          <a:lstStyle/>
          <a:p>
            <a:pPr>
              <a:defRPr/>
            </a:pPr>
            <a:fld id="{924DA50A-9525-4AB5-80F4-51DD34C4B33B}" type="slidenum">
              <a:rPr lang="en-US" altLang="zh-CN" smtClean="0"/>
              <a:pPr>
                <a:defRPr/>
              </a:pPr>
              <a:t>80</a:t>
            </a:fld>
            <a:endParaRPr lang="en-US" altLang="zh-CN"/>
          </a:p>
        </p:txBody>
      </p:sp>
      <p:pic>
        <p:nvPicPr>
          <p:cNvPr id="9" name="图片 8">
            <a:extLst>
              <a:ext uri="{FF2B5EF4-FFF2-40B4-BE49-F238E27FC236}">
                <a16:creationId xmlns:a16="http://schemas.microsoft.com/office/drawing/2014/main" id="{27B37FDE-F3BD-401E-9C80-08BDA3C24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13513"/>
            <a:ext cx="8729380" cy="4217359"/>
          </a:xfrm>
          <a:prstGeom prst="rect">
            <a:avLst/>
          </a:prstGeom>
        </p:spPr>
      </p:pic>
    </p:spTree>
    <p:extLst>
      <p:ext uri="{BB962C8B-B14F-4D97-AF65-F5344CB8AC3E}">
        <p14:creationId xmlns:p14="http://schemas.microsoft.com/office/powerpoint/2010/main" val="363483783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8EF40-FA9C-4B99-B004-80335CACFE38}"/>
              </a:ext>
            </a:extLst>
          </p:cNvPr>
          <p:cNvSpPr>
            <a:spLocks noGrp="1"/>
          </p:cNvSpPr>
          <p:nvPr>
            <p:ph type="title"/>
          </p:nvPr>
        </p:nvSpPr>
        <p:spPr/>
        <p:txBody>
          <a:bodyPr/>
          <a:lstStyle/>
          <a:p>
            <a:r>
              <a:rPr lang="en-US" altLang="zh-CN" dirty="0"/>
              <a:t>Cipher Suite</a:t>
            </a:r>
            <a:endParaRPr lang="zh-CN" altLang="en-US" dirty="0"/>
          </a:p>
        </p:txBody>
      </p:sp>
      <p:sp>
        <p:nvSpPr>
          <p:cNvPr id="3" name="内容占位符 2">
            <a:extLst>
              <a:ext uri="{FF2B5EF4-FFF2-40B4-BE49-F238E27FC236}">
                <a16:creationId xmlns:a16="http://schemas.microsoft.com/office/drawing/2014/main" id="{BC9B9FAE-536D-4BB7-8E41-A0D41896BF49}"/>
              </a:ext>
            </a:extLst>
          </p:cNvPr>
          <p:cNvSpPr>
            <a:spLocks noGrp="1"/>
          </p:cNvSpPr>
          <p:nvPr>
            <p:ph idx="1"/>
          </p:nvPr>
        </p:nvSpPr>
        <p:spPr>
          <a:xfrm>
            <a:off x="304800" y="1219200"/>
            <a:ext cx="8587680" cy="4010000"/>
          </a:xfrm>
        </p:spPr>
        <p:txBody>
          <a:bodyPr/>
          <a:lstStyle/>
          <a:p>
            <a:r>
              <a:rPr lang="zh-CN" altLang="en-US" sz="2400" b="0" dirty="0">
                <a:latin typeface="宋体" panose="02010600030101010101" pitchFamily="2" charset="-122"/>
                <a:ea typeface="宋体" panose="02010600030101010101" pitchFamily="2" charset="-122"/>
              </a:rPr>
              <a:t>在</a:t>
            </a:r>
            <a:r>
              <a:rPr lang="en-US" altLang="zh-CN" sz="2400" b="0" dirty="0">
                <a:latin typeface="宋体" panose="02010600030101010101" pitchFamily="2" charset="-122"/>
                <a:ea typeface="宋体" panose="02010600030101010101" pitchFamily="2" charset="-122"/>
              </a:rPr>
              <a:t>TLS</a:t>
            </a:r>
            <a:r>
              <a:rPr lang="zh-CN" altLang="en-US" sz="2400" b="0" dirty="0">
                <a:latin typeface="宋体" panose="02010600030101010101" pitchFamily="2" charset="-122"/>
                <a:ea typeface="宋体" panose="02010600030101010101" pitchFamily="2" charset="-122"/>
              </a:rPr>
              <a:t>握手过程中，客户端和服务器通过协商选择一个适当的</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来确定加密和认证参数。双方将根据安全策略和支持的算法来选择最合适的</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。一旦</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确定，通信双方将使用该套件中定义的加密算法和协议参数来保证通信的机密性、完整性和身份认证。</a:t>
            </a:r>
          </a:p>
          <a:p>
            <a:r>
              <a:rPr lang="zh-CN" altLang="en-US" sz="2400" b="0" dirty="0">
                <a:latin typeface="宋体" panose="02010600030101010101" pitchFamily="2" charset="-122"/>
                <a:ea typeface="宋体" panose="02010600030101010101" pitchFamily="2" charset="-122"/>
              </a:rPr>
              <a:t> </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的选择对于安全通信至关重要。安全性强大的</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应该使用先进的加密算法和密钥交换算法，并提供足够强大的消息认证码和数字签名算法来保护通信。同时，</a:t>
            </a:r>
            <a:r>
              <a:rPr lang="en-US" altLang="zh-CN" sz="2400" b="0" dirty="0">
                <a:latin typeface="宋体" panose="02010600030101010101" pitchFamily="2" charset="-122"/>
                <a:ea typeface="宋体" panose="02010600030101010101" pitchFamily="2" charset="-122"/>
              </a:rPr>
              <a:t>Cipher Suite</a:t>
            </a:r>
            <a:r>
              <a:rPr lang="zh-CN" altLang="en-US" sz="2400" b="0" dirty="0">
                <a:latin typeface="宋体" panose="02010600030101010101" pitchFamily="2" charset="-122"/>
                <a:ea typeface="宋体" panose="02010600030101010101" pitchFamily="2" charset="-122"/>
              </a:rPr>
              <a:t>的选择也应考虑到性能和兼容性因素，以确保通信的效率和可靠性。</a:t>
            </a:r>
          </a:p>
        </p:txBody>
      </p:sp>
      <p:sp>
        <p:nvSpPr>
          <p:cNvPr id="4" name="日期占位符 3">
            <a:extLst>
              <a:ext uri="{FF2B5EF4-FFF2-40B4-BE49-F238E27FC236}">
                <a16:creationId xmlns:a16="http://schemas.microsoft.com/office/drawing/2014/main" id="{180EF299-171A-4B3C-966A-5C661052C8CD}"/>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8A7BDBF1-63DE-4C74-8075-7D997B87A5FA}"/>
              </a:ext>
            </a:extLst>
          </p:cNvPr>
          <p:cNvSpPr>
            <a:spLocks noGrp="1"/>
          </p:cNvSpPr>
          <p:nvPr>
            <p:ph type="sldNum" sz="quarter" idx="11"/>
          </p:nvPr>
        </p:nvSpPr>
        <p:spPr/>
        <p:txBody>
          <a:bodyPr/>
          <a:lstStyle/>
          <a:p>
            <a:pPr>
              <a:defRPr/>
            </a:pPr>
            <a:fld id="{924DA50A-9525-4AB5-80F4-51DD34C4B33B}" type="slidenum">
              <a:rPr lang="en-US" altLang="zh-CN" smtClean="0"/>
              <a:pPr>
                <a:defRPr/>
              </a:pPr>
              <a:t>81</a:t>
            </a:fld>
            <a:endParaRPr lang="en-US" altLang="zh-CN"/>
          </a:p>
        </p:txBody>
      </p:sp>
    </p:spTree>
    <p:extLst>
      <p:ext uri="{BB962C8B-B14F-4D97-AF65-F5344CB8AC3E}">
        <p14:creationId xmlns:p14="http://schemas.microsoft.com/office/powerpoint/2010/main" val="378016310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latin typeface="Times New Roman" pitchFamily="18" charset="0"/>
              </a:rPr>
              <a:t>SSL</a:t>
            </a:r>
            <a:r>
              <a:rPr lang="zh-CN" altLang="en-US">
                <a:latin typeface="Times New Roman" pitchFamily="18" charset="0"/>
              </a:rPr>
              <a:t>的认证和不可否认性</a:t>
            </a:r>
          </a:p>
        </p:txBody>
      </p:sp>
      <p:sp>
        <p:nvSpPr>
          <p:cNvPr id="22531" name="Rectangle 3"/>
          <p:cNvSpPr>
            <a:spLocks noGrp="1" noChangeArrowheads="1"/>
          </p:cNvSpPr>
          <p:nvPr>
            <p:ph idx="1"/>
          </p:nvPr>
        </p:nvSpPr>
        <p:spPr>
          <a:xfrm>
            <a:off x="304800" y="1628800"/>
            <a:ext cx="8382000" cy="4514056"/>
          </a:xfrm>
        </p:spPr>
        <p:txBody>
          <a:bodyPr/>
          <a:lstStyle/>
          <a:p>
            <a:pPr eaLnBrk="1" hangingPunct="1">
              <a:lnSpc>
                <a:spcPct val="80000"/>
              </a:lnSpc>
              <a:buFontTx/>
              <a:buNone/>
            </a:pPr>
            <a:r>
              <a:rPr lang="zh-CN" altLang="en-US" dirty="0">
                <a:latin typeface="Times New Roman" pitchFamily="18" charset="0"/>
              </a:rPr>
              <a:t>客户机认证是可选的，否则客户端都得有数字证书并内置相应组件，代价高。</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en-US" altLang="zh-CN" dirty="0">
                <a:solidFill>
                  <a:srgbClr val="FF3300"/>
                </a:solidFill>
                <a:latin typeface="Times New Roman" pitchFamily="18" charset="0"/>
              </a:rPr>
              <a:t>SSL</a:t>
            </a:r>
            <a:r>
              <a:rPr lang="zh-CN" altLang="en-US" dirty="0">
                <a:solidFill>
                  <a:srgbClr val="FF3300"/>
                </a:solidFill>
                <a:latin typeface="Times New Roman" pitchFamily="18" charset="0"/>
              </a:rPr>
              <a:t>不能提供不可否认性</a:t>
            </a:r>
            <a:r>
              <a:rPr lang="zh-CN" altLang="en-US" dirty="0">
                <a:latin typeface="Times New Roman" pitchFamily="18" charset="0"/>
              </a:rPr>
              <a:t>，</a:t>
            </a:r>
            <a:r>
              <a:rPr lang="en-US" altLang="zh-CN" dirty="0">
                <a:latin typeface="Times New Roman" pitchFamily="18" charset="0"/>
              </a:rPr>
              <a:t>Communicator 4.04</a:t>
            </a:r>
            <a:r>
              <a:rPr lang="zh-CN" altLang="en-US" dirty="0">
                <a:latin typeface="Times New Roman" pitchFamily="18" charset="0"/>
              </a:rPr>
              <a:t>浏览器引入“表单签名（</a:t>
            </a:r>
            <a:r>
              <a:rPr lang="en-US" altLang="zh-CN" dirty="0">
                <a:latin typeface="Times New Roman" pitchFamily="18" charset="0"/>
              </a:rPr>
              <a:t>Form Signing</a:t>
            </a:r>
            <a:r>
              <a:rPr lang="zh-CN" altLang="en-US" dirty="0">
                <a:latin typeface="Times New Roman" pitchFamily="18" charset="0"/>
              </a:rPr>
              <a:t>）”功能。</a:t>
            </a: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endParaRPr lang="zh-CN" altLang="en-US" dirty="0">
              <a:latin typeface="Times New Roman" pitchFamily="18" charset="0"/>
            </a:endParaRPr>
          </a:p>
          <a:p>
            <a:pPr eaLnBrk="1" hangingPunct="1">
              <a:lnSpc>
                <a:spcPct val="80000"/>
              </a:lnSpc>
              <a:buFontTx/>
              <a:buNone/>
            </a:pPr>
            <a:r>
              <a:rPr lang="zh-CN" altLang="en-US" dirty="0">
                <a:latin typeface="Times New Roman" pitchFamily="18" charset="0"/>
              </a:rPr>
              <a:t>它对电子商务中包含购买者的订购信息和付款指令的表单进行数字签名。 </a:t>
            </a:r>
          </a:p>
        </p:txBody>
      </p:sp>
      <p:sp>
        <p:nvSpPr>
          <p:cNvPr id="2253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DF8B03E-25F9-4A16-90EB-BB0973D1749F}"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253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59DF68F-D675-4748-B483-EA9B5B5DFF27}"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82</a:t>
            </a:fld>
            <a:endParaRPr lang="en-US" altLang="zh-CN" sz="1000" b="0">
              <a:solidFill>
                <a:schemeClr val="bg1"/>
              </a:solidFill>
              <a:latin typeface="Verdana" pitchFamily="34" charset="0"/>
              <a:ea typeface="宋体" pitchFamily="2" charset="-122"/>
            </a:endParaRPr>
          </a:p>
        </p:txBody>
      </p:sp>
      <p:sp>
        <p:nvSpPr>
          <p:cNvPr id="74756" name="AutoShape 4"/>
          <p:cNvSpPr>
            <a:spLocks noChangeArrowheads="1"/>
          </p:cNvSpPr>
          <p:nvPr/>
        </p:nvSpPr>
        <p:spPr bwMode="auto">
          <a:xfrm>
            <a:off x="3924300" y="2423306"/>
            <a:ext cx="360363" cy="576263"/>
          </a:xfrm>
          <a:prstGeom prst="downArrow">
            <a:avLst>
              <a:gd name="adj1" fmla="val 50000"/>
              <a:gd name="adj2" fmla="val 39978"/>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74757" name="AutoShape 5"/>
          <p:cNvSpPr>
            <a:spLocks noChangeArrowheads="1"/>
          </p:cNvSpPr>
          <p:nvPr/>
        </p:nvSpPr>
        <p:spPr bwMode="auto">
          <a:xfrm>
            <a:off x="3924300" y="4077072"/>
            <a:ext cx="360363" cy="574675"/>
          </a:xfrm>
          <a:prstGeom prst="downArrow">
            <a:avLst>
              <a:gd name="adj1" fmla="val 50000"/>
              <a:gd name="adj2" fmla="val 39868"/>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ppt_x"/>
                                          </p:val>
                                        </p:tav>
                                        <p:tav tm="100000">
                                          <p:val>
                                            <p:strVal val="#ppt_x"/>
                                          </p:val>
                                        </p:tav>
                                      </p:tavLst>
                                    </p:anim>
                                    <p:anim calcmode="lin" valueType="num">
                                      <p:cBhvr additive="base">
                                        <p:cTn id="8" dur="500" fill="hold"/>
                                        <p:tgtEl>
                                          <p:spTgt spid="747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757"/>
                                        </p:tgtEl>
                                        <p:attrNameLst>
                                          <p:attrName>style.visibility</p:attrName>
                                        </p:attrNameLst>
                                      </p:cBhvr>
                                      <p:to>
                                        <p:strVal val="visible"/>
                                      </p:to>
                                    </p:set>
                                    <p:anim calcmode="lin" valueType="num">
                                      <p:cBhvr additive="base">
                                        <p:cTn id="13" dur="500" fill="hold"/>
                                        <p:tgtEl>
                                          <p:spTgt spid="74757"/>
                                        </p:tgtEl>
                                        <p:attrNameLst>
                                          <p:attrName>ppt_x</p:attrName>
                                        </p:attrNameLst>
                                      </p:cBhvr>
                                      <p:tavLst>
                                        <p:tav tm="0">
                                          <p:val>
                                            <p:strVal val="#ppt_x"/>
                                          </p:val>
                                        </p:tav>
                                        <p:tav tm="100000">
                                          <p:val>
                                            <p:strVal val="#ppt_x"/>
                                          </p:val>
                                        </p:tav>
                                      </p:tavLst>
                                    </p:anim>
                                    <p:anim calcmode="lin" valueType="num">
                                      <p:cBhvr additive="base">
                                        <p:cTn id="14" dur="500" fill="hold"/>
                                        <p:tgtEl>
                                          <p:spTgt spid="747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nimBg="1"/>
      <p:bldP spid="7475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latin typeface="Times New Roman" pitchFamily="18" charset="0"/>
              </a:rPr>
              <a:t>12.3.3  </a:t>
            </a:r>
            <a:r>
              <a:rPr lang="zh-CN" altLang="en-US">
                <a:latin typeface="Times New Roman" pitchFamily="18" charset="0"/>
              </a:rPr>
              <a:t>警告协议</a:t>
            </a:r>
            <a:r>
              <a:rPr lang="zh-CN" altLang="en-US"/>
              <a:t> </a:t>
            </a:r>
          </a:p>
        </p:txBody>
      </p:sp>
      <p:sp>
        <p:nvSpPr>
          <p:cNvPr id="24579"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Alert</a:t>
            </a:r>
            <a:r>
              <a:rPr lang="zh-CN" altLang="en-US" dirty="0">
                <a:latin typeface="Times New Roman" pitchFamily="18" charset="0"/>
              </a:rPr>
              <a:t>消息：当握手过程或数据加密等出错或发生异常时，为对等实体传递</a:t>
            </a:r>
            <a:r>
              <a:rPr lang="en-US" altLang="zh-CN" dirty="0">
                <a:latin typeface="Times New Roman" pitchFamily="18" charset="0"/>
              </a:rPr>
              <a:t>SSL</a:t>
            </a:r>
            <a:r>
              <a:rPr lang="zh-CN" altLang="en-US" dirty="0">
                <a:latin typeface="Times New Roman" pitchFamily="18" charset="0"/>
              </a:rPr>
              <a:t>警告或终止当前连接。</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Alert Protocol</a:t>
            </a:r>
            <a:r>
              <a:rPr lang="zh-CN" altLang="en-US" dirty="0">
                <a:latin typeface="Times New Roman" pitchFamily="18" charset="0"/>
              </a:rPr>
              <a:t>具有以下特性：</a:t>
            </a:r>
          </a:p>
          <a:p>
            <a:pPr eaLnBrk="1" hangingPunct="1">
              <a:buFontTx/>
              <a:buNone/>
            </a:pPr>
            <a:r>
              <a:rPr lang="zh-CN" altLang="en-US" dirty="0">
                <a:latin typeface="Times New Roman" pitchFamily="18" charset="0"/>
              </a:rPr>
              <a:t>① 位于</a:t>
            </a:r>
            <a:r>
              <a:rPr lang="en-US" altLang="zh-CN" dirty="0">
                <a:latin typeface="Times New Roman" pitchFamily="18" charset="0"/>
              </a:rPr>
              <a:t>SSL</a:t>
            </a:r>
            <a:r>
              <a:rPr lang="zh-CN" altLang="en-US" dirty="0">
                <a:latin typeface="Times New Roman" pitchFamily="18" charset="0"/>
              </a:rPr>
              <a:t>记录协议之上。</a:t>
            </a:r>
          </a:p>
          <a:p>
            <a:pPr eaLnBrk="1" hangingPunct="1">
              <a:buFontTx/>
              <a:buNone/>
            </a:pPr>
            <a:r>
              <a:rPr lang="zh-CN" altLang="en-US" dirty="0">
                <a:latin typeface="Times New Roman" pitchFamily="18" charset="0"/>
              </a:rPr>
              <a:t>② </a:t>
            </a:r>
            <a:r>
              <a:rPr lang="en-US" altLang="zh-CN" dirty="0" err="1">
                <a:latin typeface="Times New Roman" pitchFamily="18" charset="0"/>
              </a:rPr>
              <a:t>ContentType</a:t>
            </a:r>
            <a:r>
              <a:rPr lang="en-US" altLang="zh-CN" dirty="0">
                <a:latin typeface="Times New Roman" pitchFamily="18" charset="0"/>
              </a:rPr>
              <a:t>=21</a:t>
            </a:r>
            <a:r>
              <a:rPr lang="zh-CN" altLang="en-US" dirty="0">
                <a:latin typeface="Times New Roman" pitchFamily="18" charset="0"/>
              </a:rPr>
              <a:t>。</a:t>
            </a:r>
          </a:p>
          <a:p>
            <a:pPr eaLnBrk="1" hangingPunct="1">
              <a:buFontTx/>
              <a:buNone/>
            </a:pPr>
            <a:r>
              <a:rPr lang="zh-CN" altLang="en-US" dirty="0">
                <a:latin typeface="Times New Roman" pitchFamily="18" charset="0"/>
              </a:rPr>
              <a:t>③ 协议包含两个字节：警告级别和警告代码。</a:t>
            </a:r>
          </a:p>
        </p:txBody>
      </p:sp>
      <p:sp>
        <p:nvSpPr>
          <p:cNvPr id="2458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8D74BB9-A4BE-4A03-92B7-CF126C8F2066}"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458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CC0B521-FB28-44B2-8511-EBE4BAA9EF48}"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83</a:t>
            </a:fld>
            <a:endParaRPr lang="en-US" altLang="zh-CN" sz="1000" b="0">
              <a:solidFill>
                <a:schemeClr val="bg1"/>
              </a:solidFill>
              <a:latin typeface="Verdana" pitchFamily="34" charset="0"/>
              <a:ea typeface="宋体" pitchFamily="2" charset="-122"/>
            </a:endParaRPr>
          </a:p>
        </p:txBody>
      </p:sp>
      <p:pic>
        <p:nvPicPr>
          <p:cNvPr id="3" name="图片 2">
            <a:extLst>
              <a:ext uri="{FF2B5EF4-FFF2-40B4-BE49-F238E27FC236}">
                <a16:creationId xmlns:a16="http://schemas.microsoft.com/office/drawing/2014/main" id="{03804395-F027-471E-AEB1-D4724AC81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59" y="2420888"/>
            <a:ext cx="7502236" cy="34385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latin typeface="Times New Roman" pitchFamily="18" charset="0"/>
              </a:rPr>
              <a:t>12.3.4  SSL</a:t>
            </a:r>
            <a:r>
              <a:rPr lang="zh-CN" altLang="en-US" dirty="0">
                <a:latin typeface="Times New Roman" pitchFamily="18" charset="0"/>
              </a:rPr>
              <a:t>记录协议</a:t>
            </a:r>
          </a:p>
        </p:txBody>
      </p:sp>
      <p:sp>
        <p:nvSpPr>
          <p:cNvPr id="25603" name="Rectangle 3"/>
          <p:cNvSpPr>
            <a:spLocks noGrp="1" noChangeArrowheads="1"/>
          </p:cNvSpPr>
          <p:nvPr>
            <p:ph idx="1"/>
          </p:nvPr>
        </p:nvSpPr>
        <p:spPr/>
        <p:txBody>
          <a:bodyPr/>
          <a:lstStyle/>
          <a:p>
            <a:pPr eaLnBrk="1" hangingPunct="1">
              <a:lnSpc>
                <a:spcPct val="90000"/>
              </a:lnSpc>
              <a:buFontTx/>
              <a:buNone/>
            </a:pPr>
            <a:r>
              <a:rPr lang="en-US" altLang="zh-CN" dirty="0">
                <a:latin typeface="Times New Roman" pitchFamily="18" charset="0"/>
              </a:rPr>
              <a:t>Record Protocol</a:t>
            </a:r>
            <a:r>
              <a:rPr lang="zh-CN" altLang="en-US" dirty="0">
                <a:latin typeface="Times New Roman" pitchFamily="18" charset="0"/>
              </a:rPr>
              <a:t>描述</a:t>
            </a:r>
            <a:r>
              <a:rPr lang="en-US" altLang="zh-CN" dirty="0">
                <a:latin typeface="Times New Roman" pitchFamily="18" charset="0"/>
              </a:rPr>
              <a:t>SSL</a:t>
            </a:r>
            <a:r>
              <a:rPr lang="zh-CN" altLang="en-US" dirty="0">
                <a:latin typeface="Times New Roman" pitchFamily="18" charset="0"/>
              </a:rPr>
              <a:t>信息交换过程中的记录格式。所有数据（含</a:t>
            </a:r>
            <a:r>
              <a:rPr lang="en-US" altLang="zh-CN" dirty="0">
                <a:latin typeface="Times New Roman" pitchFamily="18" charset="0"/>
              </a:rPr>
              <a:t>SSL</a:t>
            </a:r>
            <a:r>
              <a:rPr lang="zh-CN" altLang="en-US" dirty="0">
                <a:latin typeface="Times New Roman" pitchFamily="18" charset="0"/>
              </a:rPr>
              <a:t>握手信息）都被封装在记录中，一个记录由两部分组成：记录头和数据。</a:t>
            </a:r>
          </a:p>
          <a:p>
            <a:pPr eaLnBrk="1" hangingPunct="1">
              <a:lnSpc>
                <a:spcPct val="90000"/>
              </a:lnSpc>
              <a:buFontTx/>
              <a:buNone/>
            </a:pPr>
            <a:endParaRPr lang="zh-CN" altLang="en-US" sz="2000" dirty="0">
              <a:latin typeface="Times New Roman" pitchFamily="18" charset="0"/>
            </a:endParaRPr>
          </a:p>
          <a:p>
            <a:pPr eaLnBrk="1" hangingPunct="1">
              <a:lnSpc>
                <a:spcPct val="90000"/>
              </a:lnSpc>
              <a:buFontTx/>
              <a:buNone/>
            </a:pPr>
            <a:r>
              <a:rPr lang="en-US" altLang="zh-CN" dirty="0">
                <a:latin typeface="Times New Roman" pitchFamily="18" charset="0"/>
              </a:rPr>
              <a:t>SSL</a:t>
            </a:r>
            <a:r>
              <a:rPr lang="zh-CN" altLang="en-US" dirty="0">
                <a:latin typeface="Times New Roman" pitchFamily="18" charset="0"/>
              </a:rPr>
              <a:t>记录协议的操作步骤：</a:t>
            </a:r>
          </a:p>
          <a:p>
            <a:pPr eaLnBrk="1" hangingPunct="1">
              <a:lnSpc>
                <a:spcPct val="90000"/>
              </a:lnSpc>
              <a:buFontTx/>
              <a:buNone/>
            </a:pPr>
            <a:r>
              <a:rPr lang="zh-CN" altLang="en-US" dirty="0">
                <a:latin typeface="Times New Roman" pitchFamily="18" charset="0"/>
              </a:rPr>
              <a:t>        </a:t>
            </a:r>
            <a:r>
              <a:rPr lang="zh-CN" altLang="en-US" sz="2400" dirty="0">
                <a:latin typeface="Times New Roman" pitchFamily="18" charset="0"/>
              </a:rPr>
              <a:t>将数据分段成可操作的数据块</a:t>
            </a:r>
          </a:p>
          <a:p>
            <a:pPr eaLnBrk="1" hangingPunct="1">
              <a:lnSpc>
                <a:spcPct val="90000"/>
              </a:lnSpc>
              <a:buFontTx/>
              <a:buNone/>
            </a:pPr>
            <a:r>
              <a:rPr lang="zh-CN" altLang="en-US" sz="2400" dirty="0">
                <a:latin typeface="Times New Roman" pitchFamily="18" charset="0"/>
              </a:rPr>
              <a:t>         对分块数据进行数据压缩</a:t>
            </a:r>
          </a:p>
          <a:p>
            <a:pPr eaLnBrk="1" hangingPunct="1">
              <a:lnSpc>
                <a:spcPct val="90000"/>
              </a:lnSpc>
              <a:buFontTx/>
              <a:buNone/>
            </a:pPr>
            <a:r>
              <a:rPr lang="zh-CN" altLang="en-US" sz="2400" dirty="0">
                <a:latin typeface="Times New Roman" pitchFamily="18" charset="0"/>
              </a:rPr>
              <a:t>         计算</a:t>
            </a:r>
            <a:r>
              <a:rPr lang="en-US" altLang="zh-CN" sz="2400" dirty="0">
                <a:latin typeface="Times New Roman" pitchFamily="18" charset="0"/>
              </a:rPr>
              <a:t>MAC</a:t>
            </a:r>
            <a:r>
              <a:rPr lang="zh-CN" altLang="en-US" sz="2400" dirty="0">
                <a:latin typeface="Times New Roman" pitchFamily="18" charset="0"/>
              </a:rPr>
              <a:t>值</a:t>
            </a:r>
          </a:p>
          <a:p>
            <a:pPr eaLnBrk="1" hangingPunct="1">
              <a:lnSpc>
                <a:spcPct val="90000"/>
              </a:lnSpc>
              <a:buFontTx/>
              <a:buNone/>
            </a:pPr>
            <a:r>
              <a:rPr lang="zh-CN" altLang="en-US" sz="2400" dirty="0">
                <a:latin typeface="Times New Roman" pitchFamily="18" charset="0"/>
              </a:rPr>
              <a:t>         对压缩数据及</a:t>
            </a:r>
            <a:r>
              <a:rPr lang="en-US" altLang="zh-CN" sz="2400" dirty="0">
                <a:latin typeface="Times New Roman" pitchFamily="18" charset="0"/>
              </a:rPr>
              <a:t>MAC</a:t>
            </a:r>
            <a:r>
              <a:rPr lang="zh-CN" altLang="en-US" sz="2400" dirty="0">
                <a:latin typeface="Times New Roman" pitchFamily="18" charset="0"/>
              </a:rPr>
              <a:t>值加密</a:t>
            </a:r>
          </a:p>
          <a:p>
            <a:pPr eaLnBrk="1" hangingPunct="1">
              <a:lnSpc>
                <a:spcPct val="90000"/>
              </a:lnSpc>
              <a:buFontTx/>
              <a:buNone/>
            </a:pPr>
            <a:r>
              <a:rPr lang="zh-CN" altLang="en-US" sz="2400" dirty="0">
                <a:latin typeface="Times New Roman" pitchFamily="18" charset="0"/>
              </a:rPr>
              <a:t>         加入</a:t>
            </a:r>
            <a:r>
              <a:rPr lang="en-US" altLang="zh-CN" sz="2400" dirty="0">
                <a:latin typeface="Times New Roman" pitchFamily="18" charset="0"/>
              </a:rPr>
              <a:t>SSL</a:t>
            </a:r>
            <a:r>
              <a:rPr lang="zh-CN" altLang="en-US" sz="2400" dirty="0">
                <a:latin typeface="Times New Roman" pitchFamily="18" charset="0"/>
              </a:rPr>
              <a:t>记录头</a:t>
            </a:r>
          </a:p>
          <a:p>
            <a:pPr eaLnBrk="1" hangingPunct="1">
              <a:lnSpc>
                <a:spcPct val="90000"/>
              </a:lnSpc>
              <a:buFontTx/>
              <a:buNone/>
            </a:pPr>
            <a:r>
              <a:rPr lang="zh-CN" altLang="en-US" sz="2400" dirty="0">
                <a:latin typeface="Times New Roman" pitchFamily="18" charset="0"/>
              </a:rPr>
              <a:t>         在</a:t>
            </a:r>
            <a:r>
              <a:rPr lang="en-US" altLang="zh-CN" sz="2400" dirty="0">
                <a:latin typeface="Times New Roman" pitchFamily="18" charset="0"/>
              </a:rPr>
              <a:t>TCP</a:t>
            </a:r>
            <a:r>
              <a:rPr lang="zh-CN" altLang="en-US" sz="2400" dirty="0">
                <a:latin typeface="Times New Roman" pitchFamily="18" charset="0"/>
              </a:rPr>
              <a:t>中传输结果单元</a:t>
            </a:r>
          </a:p>
        </p:txBody>
      </p:sp>
      <p:sp>
        <p:nvSpPr>
          <p:cNvPr id="2560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C9C34E3-8DF6-4482-9DC7-0807029F6B5D}"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560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03911D6-9853-42E4-9EEF-1B76B14CE1BC}"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84</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706437"/>
          </a:xfrm>
        </p:spPr>
        <p:txBody>
          <a:bodyPr/>
          <a:lstStyle/>
          <a:p>
            <a:pPr eaLnBrk="1" hangingPunct="1"/>
            <a:r>
              <a:rPr lang="en-US" altLang="zh-CN">
                <a:latin typeface="Times New Roman" pitchFamily="18" charset="0"/>
              </a:rPr>
              <a:t>SSL</a:t>
            </a:r>
            <a:r>
              <a:rPr lang="zh-CN" altLang="en-US">
                <a:latin typeface="Times New Roman" pitchFamily="18" charset="0"/>
              </a:rPr>
              <a:t>记录协议的操作步骤</a:t>
            </a:r>
            <a:r>
              <a:rPr lang="zh-CN" altLang="en-US"/>
              <a:t> </a:t>
            </a:r>
          </a:p>
        </p:txBody>
      </p:sp>
      <p:sp>
        <p:nvSpPr>
          <p:cNvPr id="26627"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E20BBEF-72AA-4AA5-8C94-1702BA7F571B}"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662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1B03872-572E-423F-B521-A10D50562FF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85</a:t>
            </a:fld>
            <a:endParaRPr lang="en-US" altLang="zh-CN" sz="1000" b="0">
              <a:solidFill>
                <a:schemeClr val="bg1"/>
              </a:solidFill>
              <a:latin typeface="Verdana" pitchFamily="34" charset="0"/>
              <a:ea typeface="宋体" pitchFamily="2" charset="-122"/>
            </a:endParaRPr>
          </a:p>
        </p:txBody>
      </p:sp>
      <p:sp>
        <p:nvSpPr>
          <p:cNvPr id="26629" name="Rectangle 8"/>
          <p:cNvSpPr>
            <a:spLocks noChangeArrowheads="1"/>
          </p:cNvSpPr>
          <p:nvPr/>
        </p:nvSpPr>
        <p:spPr bwMode="auto">
          <a:xfrm>
            <a:off x="0" y="2271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26630" name="Rectangle 15"/>
          <p:cNvSpPr>
            <a:spLocks noChangeArrowheads="1"/>
          </p:cNvSpPr>
          <p:nvPr/>
        </p:nvSpPr>
        <p:spPr bwMode="auto">
          <a:xfrm>
            <a:off x="0" y="2314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203325"/>
            <a:ext cx="891540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latin typeface="Times New Roman" pitchFamily="18" charset="0"/>
              </a:rPr>
              <a:t>SSL</a:t>
            </a:r>
            <a:r>
              <a:rPr lang="zh-CN" altLang="en-US">
                <a:latin typeface="Times New Roman" pitchFamily="18" charset="0"/>
              </a:rPr>
              <a:t>记录头</a:t>
            </a:r>
            <a:r>
              <a:rPr lang="zh-CN" altLang="en-US"/>
              <a:t> </a:t>
            </a:r>
          </a:p>
        </p:txBody>
      </p:sp>
      <p:graphicFrame>
        <p:nvGraphicFramePr>
          <p:cNvPr id="9276" name="Group 60"/>
          <p:cNvGraphicFramePr>
            <a:graphicFrameLocks noGrp="1"/>
          </p:cNvGraphicFramePr>
          <p:nvPr>
            <p:ph type="tbl" idx="1"/>
          </p:nvPr>
        </p:nvGraphicFramePr>
        <p:xfrm>
          <a:off x="304800" y="1219200"/>
          <a:ext cx="8382000" cy="2935288"/>
        </p:xfrm>
        <a:graphic>
          <a:graphicData uri="http://schemas.openxmlformats.org/drawingml/2006/table">
            <a:tbl>
              <a:tblPr/>
              <a:tblGrid>
                <a:gridCol w="2038909">
                  <a:extLst>
                    <a:ext uri="{9D8B030D-6E8A-4147-A177-3AD203B41FA5}">
                      <a16:colId xmlns:a16="http://schemas.microsoft.com/office/drawing/2014/main" val="20000"/>
                    </a:ext>
                  </a:extLst>
                </a:gridCol>
                <a:gridCol w="2265274">
                  <a:extLst>
                    <a:ext uri="{9D8B030D-6E8A-4147-A177-3AD203B41FA5}">
                      <a16:colId xmlns:a16="http://schemas.microsoft.com/office/drawing/2014/main" val="20001"/>
                    </a:ext>
                  </a:extLst>
                </a:gridCol>
                <a:gridCol w="2038909">
                  <a:extLst>
                    <a:ext uri="{9D8B030D-6E8A-4147-A177-3AD203B41FA5}">
                      <a16:colId xmlns:a16="http://schemas.microsoft.com/office/drawing/2014/main" val="20002"/>
                    </a:ext>
                  </a:extLst>
                </a:gridCol>
                <a:gridCol w="2038908">
                  <a:extLst>
                    <a:ext uri="{9D8B030D-6E8A-4147-A177-3AD203B41FA5}">
                      <a16:colId xmlns:a16="http://schemas.microsoft.com/office/drawing/2014/main" val="20003"/>
                    </a:ext>
                  </a:extLst>
                </a:gridCol>
              </a:tblGrid>
              <a:tr h="388938">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内容类型</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L="93133" marR="931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主版本</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L="93133" marR="931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次版本</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L="93133" marR="931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压缩长度</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L="93133" marR="931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20888">
                <a:tc gridSpan="4">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经过加密的明文</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可压缩</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marL="93133" marR="9313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999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04813">
                <a:tc gridSpan="4">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MAC</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值</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(0,16</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20byte)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marL="93133" marR="931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7667"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D918D21-72BE-4CC3-A0A8-8B180453AE8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2766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ED87CC7-2102-4016-8C8E-976F300E57E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86</a:t>
            </a:fld>
            <a:endParaRPr lang="en-US" altLang="zh-CN" sz="1000" b="0">
              <a:solidFill>
                <a:schemeClr val="bg1"/>
              </a:solidFill>
              <a:latin typeface="Verdana" pitchFamily="34" charset="0"/>
              <a:ea typeface="宋体" pitchFamily="2" charset="-122"/>
            </a:endParaRPr>
          </a:p>
        </p:txBody>
      </p:sp>
      <p:sp>
        <p:nvSpPr>
          <p:cNvPr id="9275" name="Rectangle 59"/>
          <p:cNvSpPr>
            <a:spLocks noChangeArrowheads="1"/>
          </p:cNvSpPr>
          <p:nvPr/>
        </p:nvSpPr>
        <p:spPr bwMode="auto">
          <a:xfrm>
            <a:off x="457200" y="4913313"/>
            <a:ext cx="822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buClrTx/>
              <a:buFontTx/>
              <a:buNone/>
            </a:pPr>
            <a:r>
              <a:rPr lang="zh-CN" altLang="en-US" sz="2400">
                <a:latin typeface="Times New Roman" pitchFamily="18" charset="0"/>
                <a:ea typeface="宋体" pitchFamily="2" charset="-122"/>
              </a:rPr>
              <a:t>内容类型（</a:t>
            </a:r>
            <a:r>
              <a:rPr lang="en-US" altLang="zh-CN" sz="2400">
                <a:latin typeface="Times New Roman" pitchFamily="18" charset="0"/>
                <a:ea typeface="宋体" pitchFamily="2" charset="-122"/>
              </a:rPr>
              <a:t>ContentType</a:t>
            </a:r>
            <a:r>
              <a:rPr lang="zh-CN" altLang="en-US" sz="2400">
                <a:latin typeface="Times New Roman" pitchFamily="18" charset="0"/>
                <a:ea typeface="宋体" pitchFamily="2" charset="-122"/>
              </a:rPr>
              <a:t>）：用于处理分段的上层协议类型。</a:t>
            </a:r>
          </a:p>
          <a:p>
            <a:pPr eaLnBrk="1" hangingPunct="1">
              <a:buClrTx/>
              <a:buFontTx/>
              <a:buNone/>
            </a:pPr>
            <a:r>
              <a:rPr lang="zh-CN" altLang="en-US" sz="2400">
                <a:latin typeface="Times New Roman" pitchFamily="18" charset="0"/>
                <a:ea typeface="宋体" pitchFamily="2" charset="-122"/>
              </a:rPr>
              <a:t>协议版本（</a:t>
            </a:r>
            <a:r>
              <a:rPr lang="en-US" altLang="zh-CN" sz="2400">
                <a:latin typeface="Times New Roman" pitchFamily="18" charset="0"/>
                <a:ea typeface="宋体" pitchFamily="2" charset="-122"/>
              </a:rPr>
              <a:t>ProtocolVersion</a:t>
            </a:r>
            <a:r>
              <a:rPr lang="zh-CN" altLang="en-US" sz="2400">
                <a:latin typeface="Times New Roman" pitchFamily="18" charset="0"/>
                <a:ea typeface="宋体" pitchFamily="2" charset="-122"/>
              </a:rPr>
              <a:t>）：标明</a:t>
            </a:r>
            <a:r>
              <a:rPr lang="en-US" altLang="zh-CN" sz="2400">
                <a:latin typeface="Times New Roman" pitchFamily="18" charset="0"/>
                <a:ea typeface="宋体" pitchFamily="2" charset="-122"/>
              </a:rPr>
              <a:t>SSL</a:t>
            </a:r>
            <a:r>
              <a:rPr lang="zh-CN" altLang="en-US" sz="2400">
                <a:latin typeface="Times New Roman" pitchFamily="18" charset="0"/>
                <a:ea typeface="宋体" pitchFamily="2" charset="-122"/>
              </a:rPr>
              <a:t>版本号。</a:t>
            </a:r>
          </a:p>
          <a:p>
            <a:pPr eaLnBrk="1" hangingPunct="1">
              <a:buClrTx/>
              <a:buFontTx/>
              <a:buNone/>
            </a:pPr>
            <a:r>
              <a:rPr lang="zh-CN" altLang="en-US" sz="2400">
                <a:latin typeface="Times New Roman" pitchFamily="18" charset="0"/>
                <a:ea typeface="宋体" pitchFamily="2" charset="-122"/>
              </a:rPr>
              <a:t>压缩长度（</a:t>
            </a:r>
            <a:r>
              <a:rPr lang="en-US" altLang="zh-CN" sz="2400">
                <a:latin typeface="Times New Roman" pitchFamily="18" charset="0"/>
                <a:ea typeface="宋体" pitchFamily="2" charset="-122"/>
              </a:rPr>
              <a:t>Length</a:t>
            </a:r>
            <a:r>
              <a:rPr lang="zh-CN" altLang="en-US" sz="2400">
                <a:latin typeface="Times New Roman" pitchFamily="18" charset="0"/>
                <a:ea typeface="宋体" pitchFamily="2" charset="-122"/>
              </a:rPr>
              <a:t>）：原文分段长度或压缩分段长度。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75"/>
                                        </p:tgtEl>
                                        <p:attrNameLst>
                                          <p:attrName>style.visibility</p:attrName>
                                        </p:attrNameLst>
                                      </p:cBhvr>
                                      <p:to>
                                        <p:strVal val="visible"/>
                                      </p:to>
                                    </p:set>
                                    <p:anim calcmode="lin" valueType="num">
                                      <p:cBhvr additive="base">
                                        <p:cTn id="7" dur="500" fill="hold"/>
                                        <p:tgtEl>
                                          <p:spTgt spid="9275"/>
                                        </p:tgtEl>
                                        <p:attrNameLst>
                                          <p:attrName>ppt_x</p:attrName>
                                        </p:attrNameLst>
                                      </p:cBhvr>
                                      <p:tavLst>
                                        <p:tav tm="0">
                                          <p:val>
                                            <p:strVal val="#ppt_x"/>
                                          </p:val>
                                        </p:tav>
                                        <p:tav tm="100000">
                                          <p:val>
                                            <p:strVal val="#ppt_x"/>
                                          </p:val>
                                        </p:tav>
                                      </p:tavLst>
                                    </p:anim>
                                    <p:anim calcmode="lin" valueType="num">
                                      <p:cBhvr additive="base">
                                        <p:cTn id="8" dur="500" fill="hold"/>
                                        <p:tgtEl>
                                          <p:spTgt spid="9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a:latin typeface="Times New Roman" pitchFamily="18" charset="0"/>
              </a:rPr>
              <a:t>握手协议的</a:t>
            </a:r>
            <a:r>
              <a:rPr lang="en-US" altLang="zh-CN">
                <a:latin typeface="Times New Roman" pitchFamily="18" charset="0"/>
              </a:rPr>
              <a:t>Finished</a:t>
            </a:r>
            <a:r>
              <a:rPr lang="zh-CN" altLang="en-US">
                <a:latin typeface="Times New Roman" pitchFamily="18" charset="0"/>
              </a:rPr>
              <a:t>阶段</a:t>
            </a:r>
          </a:p>
        </p:txBody>
      </p:sp>
      <p:sp>
        <p:nvSpPr>
          <p:cNvPr id="33795" name="Rectangle 3"/>
          <p:cNvSpPr>
            <a:spLocks noGrp="1" noChangeArrowheads="1"/>
          </p:cNvSpPr>
          <p:nvPr>
            <p:ph idx="1"/>
          </p:nvPr>
        </p:nvSpPr>
        <p:spPr/>
        <p:txBody>
          <a:bodyPr/>
          <a:lstStyle/>
          <a:p>
            <a:pPr eaLnBrk="1" hangingPunct="1">
              <a:lnSpc>
                <a:spcPct val="90000"/>
              </a:lnSpc>
              <a:buFontTx/>
              <a:buNone/>
            </a:pPr>
            <a:r>
              <a:rPr lang="en-US" altLang="zh-CN" dirty="0">
                <a:latin typeface="Times New Roman" pitchFamily="18" charset="0"/>
              </a:rPr>
              <a:t>——</a:t>
            </a:r>
            <a:r>
              <a:rPr lang="zh-CN" altLang="en-US" dirty="0">
                <a:latin typeface="Times New Roman" pitchFamily="18" charset="0"/>
              </a:rPr>
              <a:t>改变密码组，完成握手。</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a:t>
            </a:r>
            <a:r>
              <a:rPr lang="en-US" altLang="zh-CN" dirty="0">
                <a:latin typeface="Times New Roman" pitchFamily="18" charset="0"/>
              </a:rPr>
              <a:t>6</a:t>
            </a:r>
            <a:r>
              <a:rPr lang="zh-CN" altLang="en-US" dirty="0">
                <a:latin typeface="Times New Roman" pitchFamily="18" charset="0"/>
              </a:rPr>
              <a:t>）</a:t>
            </a:r>
            <a:r>
              <a:rPr lang="en-US" altLang="zh-CN" dirty="0">
                <a:latin typeface="Times New Roman" pitchFamily="18" charset="0"/>
              </a:rPr>
              <a:t>Change Cipher Spec</a:t>
            </a:r>
            <a:r>
              <a:rPr lang="zh-CN" altLang="en-US" dirty="0">
                <a:latin typeface="Times New Roman" pitchFamily="18" charset="0"/>
              </a:rPr>
              <a:t>消息</a:t>
            </a:r>
          </a:p>
          <a:p>
            <a:pPr eaLnBrk="1" hangingPunct="1">
              <a:lnSpc>
                <a:spcPct val="90000"/>
              </a:lnSpc>
              <a:buFontTx/>
              <a:buNone/>
            </a:pPr>
            <a:r>
              <a:rPr lang="zh-CN" altLang="en-US" dirty="0">
                <a:latin typeface="Times New Roman" pitchFamily="18" charset="0"/>
              </a:rPr>
              <a:t>    表示记录加密及认证的改变，指示将启用新密钥。</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a:t>
            </a:r>
            <a:r>
              <a:rPr lang="en-US" altLang="zh-CN" dirty="0">
                <a:latin typeface="Times New Roman" pitchFamily="18" charset="0"/>
              </a:rPr>
              <a:t>7</a:t>
            </a:r>
            <a:r>
              <a:rPr lang="zh-CN" altLang="en-US" dirty="0">
                <a:latin typeface="Times New Roman" pitchFamily="18" charset="0"/>
              </a:rPr>
              <a:t>）</a:t>
            </a:r>
            <a:r>
              <a:rPr lang="en-US" altLang="zh-CN" dirty="0">
                <a:latin typeface="Times New Roman" pitchFamily="18" charset="0"/>
              </a:rPr>
              <a:t>Finished</a:t>
            </a:r>
            <a:r>
              <a:rPr lang="zh-CN" altLang="en-US" dirty="0">
                <a:latin typeface="Times New Roman" pitchFamily="18" charset="0"/>
              </a:rPr>
              <a:t>消息</a:t>
            </a:r>
          </a:p>
          <a:p>
            <a:pPr eaLnBrk="1" hangingPunct="1">
              <a:lnSpc>
                <a:spcPct val="90000"/>
              </a:lnSpc>
              <a:buFontTx/>
              <a:buNone/>
            </a:pPr>
            <a:r>
              <a:rPr lang="zh-CN" altLang="en-US" dirty="0">
                <a:latin typeface="Times New Roman" pitchFamily="18" charset="0"/>
              </a:rPr>
              <a:t>    客户端收到</a:t>
            </a:r>
            <a:r>
              <a:rPr lang="en-US" altLang="zh-CN" dirty="0">
                <a:latin typeface="Times New Roman" pitchFamily="18" charset="0"/>
              </a:rPr>
              <a:t>Finished</a:t>
            </a:r>
            <a:r>
              <a:rPr lang="zh-CN" altLang="en-US" dirty="0">
                <a:latin typeface="Times New Roman" pitchFamily="18" charset="0"/>
              </a:rPr>
              <a:t>消息表明服务器已用私钥解开预主密钥，并最终生成了正确的会话密钥。</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sz="2600" dirty="0">
                <a:latin typeface="Times New Roman" pitchFamily="18" charset="0"/>
              </a:rPr>
              <a:t>特殊消息</a:t>
            </a:r>
            <a:r>
              <a:rPr lang="en-US" altLang="zh-CN" sz="2600" dirty="0" err="1">
                <a:latin typeface="Times New Roman" pitchFamily="18" charset="0"/>
              </a:rPr>
              <a:t>ClosureAlert</a:t>
            </a:r>
            <a:r>
              <a:rPr lang="zh-CN" altLang="en-US" sz="2600" dirty="0">
                <a:latin typeface="Times New Roman" pitchFamily="18" charset="0"/>
              </a:rPr>
              <a:t>：可以结束连接，防止截断攻击。</a:t>
            </a:r>
            <a:endParaRPr lang="zh-CN" altLang="en-US" sz="2600" dirty="0"/>
          </a:p>
        </p:txBody>
      </p:sp>
      <p:sp>
        <p:nvSpPr>
          <p:cNvPr id="3379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CE19108-7C54-4C50-B9C5-C76D8D376D9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379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5E2AA5E-42A2-4918-8D94-BC0CD91EF965}"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87</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latin typeface="Times New Roman" pitchFamily="18" charset="0"/>
              </a:rPr>
              <a:t>12.3.6  SSL</a:t>
            </a:r>
            <a:r>
              <a:rPr lang="zh-CN" altLang="en-US">
                <a:latin typeface="Times New Roman" pitchFamily="18" charset="0"/>
              </a:rPr>
              <a:t>的安全性分析</a:t>
            </a:r>
          </a:p>
        </p:txBody>
      </p:sp>
      <p:sp>
        <p:nvSpPr>
          <p:cNvPr id="34819" name="Rectangle 3"/>
          <p:cNvSpPr>
            <a:spLocks noGrp="1" noChangeArrowheads="1"/>
          </p:cNvSpPr>
          <p:nvPr>
            <p:ph idx="1"/>
          </p:nvPr>
        </p:nvSpPr>
        <p:spPr/>
        <p:txBody>
          <a:bodyPr/>
          <a:lstStyle/>
          <a:p>
            <a:pPr eaLnBrk="1" hangingPunct="1">
              <a:buFontTx/>
              <a:buNone/>
            </a:pP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r>
              <a:rPr lang="en-US" altLang="zh-CN" dirty="0">
                <a:latin typeface="Times New Roman" pitchFamily="18" charset="0"/>
              </a:rPr>
              <a:t>SSL</a:t>
            </a:r>
            <a:r>
              <a:rPr lang="zh-CN" altLang="en-US" dirty="0">
                <a:latin typeface="Times New Roman" pitchFamily="18" charset="0"/>
              </a:rPr>
              <a:t>协议的安全性隐患</a:t>
            </a:r>
          </a:p>
          <a:p>
            <a:pPr eaLnBrk="1" hangingPunct="1">
              <a:buFontTx/>
              <a:buNone/>
            </a:pPr>
            <a:r>
              <a:rPr lang="en-US" altLang="zh-CN" dirty="0">
                <a:latin typeface="Times New Roman" pitchFamily="18" charset="0"/>
              </a:rPr>
              <a:t>1</a:t>
            </a:r>
            <a:r>
              <a:rPr lang="zh-CN" altLang="en-US" dirty="0">
                <a:latin typeface="Times New Roman" pitchFamily="18" charset="0"/>
              </a:rPr>
              <a:t>）</a:t>
            </a:r>
            <a:r>
              <a:rPr lang="zh-CN" altLang="en-US" dirty="0">
                <a:solidFill>
                  <a:srgbClr val="FF3300"/>
                </a:solidFill>
                <a:latin typeface="Times New Roman" pitchFamily="18" charset="0"/>
              </a:rPr>
              <a:t>预主密钥         </a:t>
            </a:r>
            <a:r>
              <a:rPr lang="en-US" altLang="zh-CN" dirty="0" err="1">
                <a:solidFill>
                  <a:srgbClr val="FF3300"/>
                </a:solidFill>
                <a:latin typeface="Times New Roman" pitchFamily="18" charset="0"/>
              </a:rPr>
              <a:t>master_secret</a:t>
            </a:r>
            <a:r>
              <a:rPr lang="en-US" altLang="zh-CN" dirty="0">
                <a:solidFill>
                  <a:srgbClr val="FF3300"/>
                </a:solidFill>
                <a:latin typeface="Times New Roman" pitchFamily="18" charset="0"/>
              </a:rPr>
              <a:t>         SSL</a:t>
            </a:r>
            <a:r>
              <a:rPr lang="zh-CN" altLang="en-US" dirty="0">
                <a:solidFill>
                  <a:srgbClr val="FF3300"/>
                </a:solidFill>
                <a:latin typeface="Times New Roman" pitchFamily="18" charset="0"/>
              </a:rPr>
              <a:t>会话密钥</a:t>
            </a:r>
          </a:p>
          <a:p>
            <a:pPr eaLnBrk="1" hangingPunct="1">
              <a:buFontTx/>
              <a:buNone/>
            </a:pPr>
            <a:r>
              <a:rPr lang="en-US" altLang="zh-CN" dirty="0">
                <a:latin typeface="Times New Roman" pitchFamily="18" charset="0"/>
              </a:rPr>
              <a:t>2</a:t>
            </a:r>
            <a:r>
              <a:rPr lang="zh-CN" altLang="en-US" dirty="0">
                <a:latin typeface="Times New Roman" pitchFamily="18" charset="0"/>
              </a:rPr>
              <a:t>）能否保证随机数质量也是</a:t>
            </a:r>
            <a:r>
              <a:rPr lang="en-US" altLang="zh-CN" dirty="0">
                <a:latin typeface="Times New Roman" pitchFamily="18" charset="0"/>
              </a:rPr>
              <a:t>SSL</a:t>
            </a:r>
            <a:r>
              <a:rPr lang="zh-CN" altLang="en-US" dirty="0">
                <a:latin typeface="Times New Roman" pitchFamily="18" charset="0"/>
              </a:rPr>
              <a:t>的安全隐患。</a:t>
            </a:r>
          </a:p>
          <a:p>
            <a:pPr eaLnBrk="1" hangingPunct="1">
              <a:buFontTx/>
              <a:buNone/>
            </a:pPr>
            <a:r>
              <a:rPr lang="en-US" altLang="zh-CN" dirty="0">
                <a:latin typeface="Times New Roman" pitchFamily="18" charset="0"/>
              </a:rPr>
              <a:t>3</a:t>
            </a:r>
            <a:r>
              <a:rPr lang="zh-CN" altLang="en-US" dirty="0">
                <a:latin typeface="Times New Roman" pitchFamily="18" charset="0"/>
              </a:rPr>
              <a:t>）有可能遭受中间人攻击。</a:t>
            </a:r>
          </a:p>
          <a:p>
            <a:pPr eaLnBrk="1" hangingPunct="1">
              <a:buFontTx/>
              <a:buNone/>
            </a:pPr>
            <a:endParaRPr lang="zh-CN" altLang="en-US" sz="2400" dirty="0">
              <a:latin typeface="Times New Roman" pitchFamily="18" charset="0"/>
            </a:endParaRPr>
          </a:p>
          <a:p>
            <a:pPr eaLnBrk="1" hangingPunct="1">
              <a:buFontTx/>
              <a:buNone/>
            </a:pPr>
            <a:r>
              <a:rPr lang="en-US" altLang="zh-CN" dirty="0">
                <a:latin typeface="Times New Roman" pitchFamily="18" charset="0"/>
              </a:rPr>
              <a:t>4</a:t>
            </a:r>
            <a:r>
              <a:rPr lang="zh-CN" altLang="en-US" dirty="0">
                <a:latin typeface="Times New Roman" pitchFamily="18" charset="0"/>
              </a:rPr>
              <a:t>）利用</a:t>
            </a:r>
            <a:r>
              <a:rPr lang="en-US" altLang="zh-CN" dirty="0">
                <a:latin typeface="Times New Roman" pitchFamily="18" charset="0"/>
              </a:rPr>
              <a:t>SSL</a:t>
            </a:r>
            <a:r>
              <a:rPr lang="zh-CN" altLang="en-US" dirty="0">
                <a:latin typeface="Times New Roman" pitchFamily="18" charset="0"/>
              </a:rPr>
              <a:t>的攻击无法被</a:t>
            </a:r>
            <a:r>
              <a:rPr lang="en-US" altLang="zh-CN" dirty="0">
                <a:latin typeface="Times New Roman" pitchFamily="18" charset="0"/>
              </a:rPr>
              <a:t>IDS</a:t>
            </a:r>
            <a:r>
              <a:rPr lang="zh-CN" altLang="en-US" dirty="0">
                <a:latin typeface="Times New Roman" pitchFamily="18" charset="0"/>
              </a:rPr>
              <a:t>检测和</a:t>
            </a:r>
            <a:r>
              <a:rPr lang="en-US" altLang="zh-CN" dirty="0">
                <a:latin typeface="Times New Roman" pitchFamily="18" charset="0"/>
              </a:rPr>
              <a:t>FW</a:t>
            </a:r>
            <a:r>
              <a:rPr lang="zh-CN" altLang="en-US" dirty="0">
                <a:latin typeface="Times New Roman" pitchFamily="18" charset="0"/>
              </a:rPr>
              <a:t>过滤到。</a:t>
            </a:r>
          </a:p>
          <a:p>
            <a:pPr eaLnBrk="1" hangingPunct="1">
              <a:buFontTx/>
              <a:buNone/>
            </a:pPr>
            <a:r>
              <a:rPr lang="en-US" altLang="zh-CN" dirty="0">
                <a:latin typeface="Times New Roman" pitchFamily="18" charset="0"/>
              </a:rPr>
              <a:t>5</a:t>
            </a:r>
            <a:r>
              <a:rPr lang="zh-CN" altLang="en-US" dirty="0">
                <a:latin typeface="Times New Roman" pitchFamily="18" charset="0"/>
              </a:rPr>
              <a:t>）</a:t>
            </a:r>
            <a:r>
              <a:rPr lang="en-US" altLang="zh-CN" dirty="0">
                <a:latin typeface="Times New Roman" pitchFamily="18" charset="0"/>
              </a:rPr>
              <a:t>Web</a:t>
            </a:r>
            <a:r>
              <a:rPr lang="zh-CN" altLang="en-US" dirty="0">
                <a:latin typeface="Times New Roman" pitchFamily="18" charset="0"/>
              </a:rPr>
              <a:t>服务器使用</a:t>
            </a:r>
            <a:r>
              <a:rPr lang="en-US" altLang="zh-CN" dirty="0">
                <a:latin typeface="Times New Roman" pitchFamily="18" charset="0"/>
              </a:rPr>
              <a:t>SSL</a:t>
            </a:r>
            <a:r>
              <a:rPr lang="zh-CN" altLang="en-US" dirty="0">
                <a:latin typeface="Times New Roman" pitchFamily="18" charset="0"/>
              </a:rPr>
              <a:t>时，吞吐量会显著下降。</a:t>
            </a:r>
          </a:p>
          <a:p>
            <a:pPr eaLnBrk="1" hangingPunct="1">
              <a:buFontTx/>
              <a:buNone/>
            </a:pPr>
            <a:r>
              <a:rPr lang="en-US" altLang="zh-CN" dirty="0">
                <a:latin typeface="Times New Roman" pitchFamily="18" charset="0"/>
              </a:rPr>
              <a:t>6</a:t>
            </a:r>
            <a:r>
              <a:rPr lang="zh-CN" altLang="en-US" dirty="0">
                <a:latin typeface="Times New Roman" pitchFamily="18" charset="0"/>
              </a:rPr>
              <a:t>）不能保证</a:t>
            </a:r>
            <a:r>
              <a:rPr lang="en-US" altLang="zh-CN" dirty="0">
                <a:latin typeface="Times New Roman" pitchFamily="18" charset="0"/>
              </a:rPr>
              <a:t>Web</a:t>
            </a:r>
            <a:r>
              <a:rPr lang="zh-CN" altLang="en-US" dirty="0">
                <a:latin typeface="Times New Roman" pitchFamily="18" charset="0"/>
              </a:rPr>
              <a:t>浏览器和服务器自身安全。 </a:t>
            </a:r>
          </a:p>
        </p:txBody>
      </p:sp>
      <p:sp>
        <p:nvSpPr>
          <p:cNvPr id="3482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BDC5952-124C-4855-863F-906D068FD12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482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A74485B-EBE2-43ED-AFD0-84CB6A692E5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88</a:t>
            </a:fld>
            <a:endParaRPr lang="en-US" altLang="zh-CN" sz="1000" b="0">
              <a:solidFill>
                <a:schemeClr val="bg1"/>
              </a:solidFill>
              <a:latin typeface="Verdana" pitchFamily="34" charset="0"/>
              <a:ea typeface="宋体" pitchFamily="2" charset="-122"/>
            </a:endParaRPr>
          </a:p>
        </p:txBody>
      </p:sp>
      <p:sp>
        <p:nvSpPr>
          <p:cNvPr id="34822" name="AutoShape 4"/>
          <p:cNvSpPr>
            <a:spLocks noChangeArrowheads="1"/>
          </p:cNvSpPr>
          <p:nvPr/>
        </p:nvSpPr>
        <p:spPr bwMode="auto">
          <a:xfrm>
            <a:off x="2484438" y="1917700"/>
            <a:ext cx="649287" cy="287338"/>
          </a:xfrm>
          <a:prstGeom prst="rightArrow">
            <a:avLst>
              <a:gd name="adj1" fmla="val 50000"/>
              <a:gd name="adj2" fmla="val 56492"/>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34823" name="AutoShape 5"/>
          <p:cNvSpPr>
            <a:spLocks noChangeArrowheads="1"/>
          </p:cNvSpPr>
          <p:nvPr/>
        </p:nvSpPr>
        <p:spPr bwMode="auto">
          <a:xfrm>
            <a:off x="5364163" y="1917700"/>
            <a:ext cx="649287" cy="287338"/>
          </a:xfrm>
          <a:prstGeom prst="rightArrow">
            <a:avLst>
              <a:gd name="adj1" fmla="val 50000"/>
              <a:gd name="adj2" fmla="val 56492"/>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07EE9-16FF-414E-96D6-246A1C3CDF9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7494661-CA3C-4F8F-9B03-DF78A15E27C5}"/>
              </a:ext>
            </a:extLst>
          </p:cNvPr>
          <p:cNvSpPr>
            <a:spLocks noGrp="1"/>
          </p:cNvSpPr>
          <p:nvPr>
            <p:ph idx="1"/>
          </p:nvPr>
        </p:nvSpPr>
        <p:spPr>
          <a:xfrm>
            <a:off x="304800" y="5877272"/>
            <a:ext cx="8382000" cy="447328"/>
          </a:xfrm>
        </p:spPr>
        <p:txBody>
          <a:bodyPr/>
          <a:lstStyle/>
          <a:p>
            <a:endParaRPr lang="zh-CN" altLang="en-US" dirty="0"/>
          </a:p>
        </p:txBody>
      </p:sp>
      <p:sp>
        <p:nvSpPr>
          <p:cNvPr id="4" name="日期占位符 3">
            <a:extLst>
              <a:ext uri="{FF2B5EF4-FFF2-40B4-BE49-F238E27FC236}">
                <a16:creationId xmlns:a16="http://schemas.microsoft.com/office/drawing/2014/main" id="{192A058B-BCE3-4D00-BD3C-03B4BDFB98B5}"/>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2C87B1F0-52B4-46B3-9D55-494479461D82}"/>
              </a:ext>
            </a:extLst>
          </p:cNvPr>
          <p:cNvSpPr>
            <a:spLocks noGrp="1"/>
          </p:cNvSpPr>
          <p:nvPr>
            <p:ph type="sldNum" sz="quarter" idx="11"/>
          </p:nvPr>
        </p:nvSpPr>
        <p:spPr/>
        <p:txBody>
          <a:bodyPr/>
          <a:lstStyle/>
          <a:p>
            <a:pPr>
              <a:defRPr/>
            </a:pPr>
            <a:fld id="{924DA50A-9525-4AB5-80F4-51DD34C4B33B}" type="slidenum">
              <a:rPr lang="en-US" altLang="zh-CN" smtClean="0"/>
              <a:pPr>
                <a:defRPr/>
              </a:pPr>
              <a:t>89</a:t>
            </a:fld>
            <a:endParaRPr lang="en-US" altLang="zh-CN"/>
          </a:p>
        </p:txBody>
      </p:sp>
    </p:spTree>
    <p:extLst>
      <p:ext uri="{BB962C8B-B14F-4D97-AF65-F5344CB8AC3E}">
        <p14:creationId xmlns:p14="http://schemas.microsoft.com/office/powerpoint/2010/main" val="15668898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91497-CFF0-4383-8C6D-AD46CE8B67D7}"/>
              </a:ext>
            </a:extLst>
          </p:cNvPr>
          <p:cNvSpPr>
            <a:spLocks noGrp="1"/>
          </p:cNvSpPr>
          <p:nvPr>
            <p:ph type="title"/>
          </p:nvPr>
        </p:nvSpPr>
        <p:spPr/>
        <p:txBody>
          <a:bodyPr/>
          <a:lstStyle/>
          <a:p>
            <a:r>
              <a:rPr lang="zh-CN" altLang="en-US" sz="3600" dirty="0"/>
              <a:t>短连接与长连</a:t>
            </a:r>
            <a:r>
              <a:rPr lang="zh-CN" altLang="en-US" sz="3600" spc="-5" dirty="0"/>
              <a:t>接</a:t>
            </a:r>
            <a:endParaRPr lang="zh-CN" altLang="en-US" dirty="0"/>
          </a:p>
        </p:txBody>
      </p:sp>
      <p:sp>
        <p:nvSpPr>
          <p:cNvPr id="3" name="内容占位符 2">
            <a:extLst>
              <a:ext uri="{FF2B5EF4-FFF2-40B4-BE49-F238E27FC236}">
                <a16:creationId xmlns:a16="http://schemas.microsoft.com/office/drawing/2014/main" id="{BCB12F2B-3299-4F31-B5A1-3A9BFC0B4987}"/>
              </a:ext>
            </a:extLst>
          </p:cNvPr>
          <p:cNvSpPr>
            <a:spLocks noGrp="1"/>
          </p:cNvSpPr>
          <p:nvPr>
            <p:ph idx="1"/>
          </p:nvPr>
        </p:nvSpPr>
        <p:spPr>
          <a:xfrm>
            <a:off x="304800" y="5229200"/>
            <a:ext cx="8382000" cy="1095400"/>
          </a:xfrm>
        </p:spPr>
        <p:txBody>
          <a:bodyPr/>
          <a:lstStyle/>
          <a:p>
            <a:endParaRPr lang="zh-CN" altLang="en-US" dirty="0"/>
          </a:p>
        </p:txBody>
      </p:sp>
      <p:sp>
        <p:nvSpPr>
          <p:cNvPr id="4" name="日期占位符 3">
            <a:extLst>
              <a:ext uri="{FF2B5EF4-FFF2-40B4-BE49-F238E27FC236}">
                <a16:creationId xmlns:a16="http://schemas.microsoft.com/office/drawing/2014/main" id="{F97AA0E9-16DD-4EBB-A443-144136FF5928}"/>
              </a:ext>
            </a:extLst>
          </p:cNvPr>
          <p:cNvSpPr>
            <a:spLocks noGrp="1"/>
          </p:cNvSpPr>
          <p:nvPr>
            <p:ph type="dt" sz="half" idx="10"/>
          </p:nvPr>
        </p:nvSpPr>
        <p:spPr/>
        <p:txBody>
          <a:bodyPr/>
          <a:lstStyle/>
          <a:p>
            <a:pPr>
              <a:defRPr/>
            </a:pPr>
            <a:fld id="{F626210A-025A-482E-A1F1-6FD4A4714135}" type="datetime1">
              <a:rPr lang="zh-CN" altLang="en-US" smtClean="0"/>
              <a:pPr>
                <a:defRPr/>
              </a:pPr>
              <a:t>2024/5/27</a:t>
            </a:fld>
            <a:endParaRPr lang="en-US" altLang="zh-CN"/>
          </a:p>
        </p:txBody>
      </p:sp>
      <p:sp>
        <p:nvSpPr>
          <p:cNvPr id="5" name="灯片编号占位符 4">
            <a:extLst>
              <a:ext uri="{FF2B5EF4-FFF2-40B4-BE49-F238E27FC236}">
                <a16:creationId xmlns:a16="http://schemas.microsoft.com/office/drawing/2014/main" id="{441412CB-6EBC-48DC-9F71-A95A8B9D26A0}"/>
              </a:ext>
            </a:extLst>
          </p:cNvPr>
          <p:cNvSpPr>
            <a:spLocks noGrp="1"/>
          </p:cNvSpPr>
          <p:nvPr>
            <p:ph type="sldNum" sz="quarter" idx="11"/>
          </p:nvPr>
        </p:nvSpPr>
        <p:spPr/>
        <p:txBody>
          <a:bodyPr/>
          <a:lstStyle/>
          <a:p>
            <a:pPr>
              <a:defRPr/>
            </a:pPr>
            <a:fld id="{924DA50A-9525-4AB5-80F4-51DD34C4B33B}" type="slidenum">
              <a:rPr lang="en-US" altLang="zh-CN" smtClean="0"/>
              <a:pPr>
                <a:defRPr/>
              </a:pPr>
              <a:t>9</a:t>
            </a:fld>
            <a:endParaRPr lang="en-US" altLang="zh-CN"/>
          </a:p>
        </p:txBody>
      </p:sp>
      <p:sp>
        <p:nvSpPr>
          <p:cNvPr id="6" name="内容占位符 2">
            <a:extLst>
              <a:ext uri="{FF2B5EF4-FFF2-40B4-BE49-F238E27FC236}">
                <a16:creationId xmlns:a16="http://schemas.microsoft.com/office/drawing/2014/main" id="{88B5DD17-0C06-451D-9E92-D35CEA74276B}"/>
              </a:ext>
            </a:extLst>
          </p:cNvPr>
          <p:cNvSpPr txBox="1">
            <a:spLocks/>
          </p:cNvSpPr>
          <p:nvPr/>
        </p:nvSpPr>
        <p:spPr bwMode="gray">
          <a:xfrm>
            <a:off x="232364" y="1220722"/>
            <a:ext cx="5904655" cy="51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41300" indent="-228600">
              <a:buFont typeface="Arial"/>
              <a:buChar char="•"/>
              <a:tabLst>
                <a:tab pos="241300" algn="l"/>
              </a:tabLst>
            </a:pPr>
            <a:r>
              <a:rPr lang="en-US" altLang="zh-CN" sz="1800" kern="0" spc="-5" dirty="0">
                <a:latin typeface="微软雅黑 Light"/>
                <a:cs typeface="微软雅黑 Light"/>
              </a:rPr>
              <a:t>Connection</a:t>
            </a:r>
            <a:r>
              <a:rPr lang="en-US" altLang="zh-CN" sz="1800" kern="0" dirty="0">
                <a:latin typeface="微软雅黑 Light"/>
                <a:cs typeface="微软雅黑 Light"/>
              </a:rPr>
              <a:t> </a:t>
            </a:r>
            <a:r>
              <a:rPr lang="zh-CN" altLang="en-US" sz="1800" kern="0" dirty="0">
                <a:latin typeface="微软雅黑 Light"/>
                <a:cs typeface="微软雅黑 Light"/>
              </a:rPr>
              <a:t>头</a:t>
            </a:r>
            <a:r>
              <a:rPr lang="zh-CN" altLang="en-US" sz="1800" kern="0" spc="-5" dirty="0">
                <a:latin typeface="微软雅黑 Light"/>
                <a:cs typeface="微软雅黑 Light"/>
              </a:rPr>
              <a:t>部</a:t>
            </a:r>
            <a:endParaRPr lang="zh-CN" altLang="en-US" sz="1800" kern="0" dirty="0">
              <a:latin typeface="微软雅黑 Light"/>
              <a:cs typeface="微软雅黑 Light"/>
            </a:endParaRPr>
          </a:p>
          <a:p>
            <a:pPr marL="698500" lvl="1" indent="-228600">
              <a:spcBef>
                <a:spcPts val="1340"/>
              </a:spcBef>
              <a:buFont typeface="Arial"/>
              <a:buChar char="•"/>
              <a:tabLst>
                <a:tab pos="698500" algn="l"/>
              </a:tabLst>
            </a:pPr>
            <a:r>
              <a:rPr lang="en-US" altLang="zh-CN" sz="1800" b="1" kern="0" spc="-45" dirty="0">
                <a:solidFill>
                  <a:srgbClr val="FF0000"/>
                </a:solidFill>
                <a:latin typeface="微软雅黑 Light"/>
                <a:cs typeface="微软雅黑 Light"/>
              </a:rPr>
              <a:t>K</a:t>
            </a:r>
            <a:r>
              <a:rPr lang="en-US" altLang="zh-CN" sz="1800" b="1" kern="0" spc="-5" dirty="0">
                <a:solidFill>
                  <a:srgbClr val="FF0000"/>
                </a:solidFill>
                <a:latin typeface="微软雅黑 Light"/>
                <a:cs typeface="微软雅黑 Light"/>
              </a:rPr>
              <a:t>ee</a:t>
            </a:r>
            <a:r>
              <a:rPr lang="en-US" altLang="zh-CN" sz="1800" b="1" kern="0" dirty="0">
                <a:solidFill>
                  <a:srgbClr val="FF0000"/>
                </a:solidFill>
                <a:latin typeface="微软雅黑 Light"/>
                <a:cs typeface="微软雅黑 Light"/>
              </a:rPr>
              <a:t>p</a:t>
            </a:r>
            <a:r>
              <a:rPr lang="en-US" altLang="zh-CN" sz="1800" b="1" kern="0" spc="-5" dirty="0">
                <a:solidFill>
                  <a:srgbClr val="FF0000"/>
                </a:solidFill>
                <a:latin typeface="微软雅黑 Light"/>
                <a:cs typeface="微软雅黑 Light"/>
              </a:rPr>
              <a:t>-A</a:t>
            </a:r>
            <a:r>
              <a:rPr lang="en-US" altLang="zh-CN" sz="1800" b="1" kern="0" spc="-10" dirty="0">
                <a:solidFill>
                  <a:srgbClr val="FF0000"/>
                </a:solidFill>
                <a:latin typeface="微软雅黑 Light"/>
                <a:cs typeface="微软雅黑 Light"/>
              </a:rPr>
              <a:t>li</a:t>
            </a:r>
            <a:r>
              <a:rPr lang="en-US" altLang="zh-CN" sz="1800" b="1" kern="0" spc="-5" dirty="0">
                <a:solidFill>
                  <a:srgbClr val="FF0000"/>
                </a:solidFill>
                <a:latin typeface="微软雅黑 Light"/>
                <a:cs typeface="微软雅黑 Light"/>
              </a:rPr>
              <a:t>ve</a:t>
            </a:r>
            <a:r>
              <a:rPr lang="zh-CN" altLang="en-US" sz="1800" b="1" kern="0" dirty="0">
                <a:solidFill>
                  <a:srgbClr val="FF0000"/>
                </a:solidFill>
                <a:latin typeface="微软雅黑 Light"/>
                <a:cs typeface="微软雅黑 Light"/>
              </a:rPr>
              <a:t>：长连</a:t>
            </a:r>
            <a:r>
              <a:rPr lang="zh-CN" altLang="en-US" sz="1800" b="1" kern="0" spc="5" dirty="0">
                <a:solidFill>
                  <a:srgbClr val="FF0000"/>
                </a:solidFill>
                <a:latin typeface="微软雅黑 Light"/>
                <a:cs typeface="微软雅黑 Light"/>
              </a:rPr>
              <a:t>接</a:t>
            </a:r>
            <a:endParaRPr lang="zh-CN" altLang="en-US" sz="1800" b="1" kern="0" dirty="0">
              <a:solidFill>
                <a:srgbClr val="FF0000"/>
              </a:solidFill>
              <a:latin typeface="微软雅黑 Light"/>
              <a:cs typeface="微软雅黑 Light"/>
            </a:endParaRPr>
          </a:p>
          <a:p>
            <a:pPr marL="927100">
              <a:spcBef>
                <a:spcPts val="1245"/>
              </a:spcBef>
              <a:tabLst>
                <a:tab pos="1155065" algn="l"/>
              </a:tabLst>
            </a:pPr>
            <a:r>
              <a:rPr lang="zh-CN" altLang="en-US" sz="1800" kern="0" dirty="0">
                <a:latin typeface="微软雅黑 Light"/>
                <a:cs typeface="微软雅黑 Light"/>
              </a:rPr>
              <a:t>客户端请求长连接</a:t>
            </a:r>
          </a:p>
          <a:p>
            <a:pPr marL="1384300" lvl="2" indent="0">
              <a:spcBef>
                <a:spcPts val="1185"/>
              </a:spcBef>
              <a:buFontTx/>
              <a:buNone/>
              <a:tabLst>
                <a:tab pos="1612900" algn="l"/>
              </a:tabLst>
            </a:pPr>
            <a:r>
              <a:rPr lang="en-US" altLang="zh-CN" sz="1800" kern="0" spc="-5" dirty="0">
                <a:latin typeface="微软雅黑 Light"/>
                <a:cs typeface="微软雅黑 Light"/>
              </a:rPr>
              <a:t>C</a:t>
            </a:r>
            <a:r>
              <a:rPr lang="en-US" altLang="zh-CN" sz="1800" kern="0" dirty="0">
                <a:latin typeface="微软雅黑 Light"/>
                <a:cs typeface="微软雅黑 Light"/>
              </a:rPr>
              <a:t>o</a:t>
            </a:r>
            <a:r>
              <a:rPr lang="en-US" altLang="zh-CN" sz="1800" kern="0" spc="-5" dirty="0">
                <a:latin typeface="微软雅黑 Light"/>
                <a:cs typeface="微软雅黑 Light"/>
              </a:rPr>
              <a:t>nnec</a:t>
            </a:r>
            <a:r>
              <a:rPr lang="en-US" altLang="zh-CN" sz="1800" kern="0" dirty="0">
                <a:latin typeface="微软雅黑 Light"/>
                <a:cs typeface="微软雅黑 Light"/>
              </a:rPr>
              <a:t>t</a:t>
            </a:r>
            <a:r>
              <a:rPr lang="en-US" altLang="zh-CN" sz="1800" kern="0" spc="-10" dirty="0">
                <a:latin typeface="微软雅黑 Light"/>
                <a:cs typeface="微软雅黑 Light"/>
              </a:rPr>
              <a:t>i</a:t>
            </a:r>
            <a:r>
              <a:rPr lang="en-US" altLang="zh-CN" sz="1800" kern="0" dirty="0">
                <a:latin typeface="微软雅黑 Light"/>
                <a:cs typeface="微软雅黑 Light"/>
              </a:rPr>
              <a:t>o</a:t>
            </a:r>
            <a:r>
              <a:rPr lang="en-US" altLang="zh-CN" sz="1800" kern="0" spc="-5" dirty="0">
                <a:latin typeface="微软雅黑 Light"/>
                <a:cs typeface="微软雅黑 Light"/>
              </a:rPr>
              <a:t>n: </a:t>
            </a:r>
            <a:r>
              <a:rPr lang="en-US" altLang="zh-CN" sz="1800" kern="0" spc="-40" dirty="0">
                <a:latin typeface="微软雅黑 Light"/>
                <a:cs typeface="微软雅黑 Light"/>
              </a:rPr>
              <a:t>K</a:t>
            </a:r>
            <a:r>
              <a:rPr lang="en-US" altLang="zh-CN" sz="1800" kern="0" spc="-5" dirty="0">
                <a:latin typeface="微软雅黑 Light"/>
                <a:cs typeface="微软雅黑 Light"/>
              </a:rPr>
              <a:t>eep-A</a:t>
            </a:r>
            <a:r>
              <a:rPr lang="en-US" altLang="zh-CN" sz="1800" kern="0" spc="-10" dirty="0">
                <a:latin typeface="微软雅黑 Light"/>
                <a:cs typeface="微软雅黑 Light"/>
              </a:rPr>
              <a:t>li</a:t>
            </a:r>
            <a:r>
              <a:rPr lang="en-US" altLang="zh-CN" sz="1800" kern="0" spc="-5" dirty="0">
                <a:latin typeface="微软雅黑 Light"/>
                <a:cs typeface="微软雅黑 Light"/>
              </a:rPr>
              <a:t>v</a:t>
            </a:r>
            <a:r>
              <a:rPr lang="en-US" altLang="zh-CN" sz="1800" kern="0" dirty="0">
                <a:latin typeface="微软雅黑 Light"/>
                <a:cs typeface="微软雅黑 Light"/>
              </a:rPr>
              <a:t>e</a:t>
            </a:r>
          </a:p>
          <a:p>
            <a:pPr marL="927100">
              <a:spcBef>
                <a:spcPts val="1205"/>
              </a:spcBef>
              <a:tabLst>
                <a:tab pos="1155065" algn="l"/>
              </a:tabLst>
            </a:pPr>
            <a:r>
              <a:rPr lang="zh-CN" altLang="en-US" sz="1800" kern="0" dirty="0">
                <a:latin typeface="微软雅黑 Light"/>
                <a:cs typeface="微软雅黑 Light"/>
              </a:rPr>
              <a:t>服务器表示支持长连接</a:t>
            </a:r>
          </a:p>
          <a:p>
            <a:pPr marL="1384300" lvl="2" indent="0">
              <a:spcBef>
                <a:spcPts val="1185"/>
              </a:spcBef>
              <a:buFontTx/>
              <a:buNone/>
              <a:tabLst>
                <a:tab pos="1612900" algn="l"/>
              </a:tabLst>
            </a:pPr>
            <a:r>
              <a:rPr lang="en-US" altLang="zh-CN" sz="1800" kern="0" spc="-5" dirty="0">
                <a:latin typeface="微软雅黑 Light"/>
                <a:cs typeface="微软雅黑 Light"/>
              </a:rPr>
              <a:t>C</a:t>
            </a:r>
            <a:r>
              <a:rPr lang="en-US" altLang="zh-CN" sz="1800" kern="0" dirty="0">
                <a:latin typeface="微软雅黑 Light"/>
                <a:cs typeface="微软雅黑 Light"/>
              </a:rPr>
              <a:t>o</a:t>
            </a:r>
            <a:r>
              <a:rPr lang="en-US" altLang="zh-CN" sz="1800" kern="0" spc="-5" dirty="0">
                <a:latin typeface="微软雅黑 Light"/>
                <a:cs typeface="微软雅黑 Light"/>
              </a:rPr>
              <a:t>nnec</a:t>
            </a:r>
            <a:r>
              <a:rPr lang="en-US" altLang="zh-CN" sz="1800" kern="0" dirty="0">
                <a:latin typeface="微软雅黑 Light"/>
                <a:cs typeface="微软雅黑 Light"/>
              </a:rPr>
              <a:t>t</a:t>
            </a:r>
            <a:r>
              <a:rPr lang="en-US" altLang="zh-CN" sz="1800" kern="0" spc="-10" dirty="0">
                <a:latin typeface="微软雅黑 Light"/>
                <a:cs typeface="微软雅黑 Light"/>
              </a:rPr>
              <a:t>i</a:t>
            </a:r>
            <a:r>
              <a:rPr lang="en-US" altLang="zh-CN" sz="1800" kern="0" dirty="0">
                <a:latin typeface="微软雅黑 Light"/>
                <a:cs typeface="微软雅黑 Light"/>
              </a:rPr>
              <a:t>o</a:t>
            </a:r>
            <a:r>
              <a:rPr lang="en-US" altLang="zh-CN" sz="1800" kern="0" spc="-5" dirty="0">
                <a:latin typeface="微软雅黑 Light"/>
                <a:cs typeface="微软雅黑 Light"/>
              </a:rPr>
              <a:t>n: </a:t>
            </a:r>
            <a:r>
              <a:rPr lang="en-US" altLang="zh-CN" sz="1800" kern="0" spc="-40" dirty="0">
                <a:latin typeface="微软雅黑 Light"/>
                <a:cs typeface="微软雅黑 Light"/>
              </a:rPr>
              <a:t>K</a:t>
            </a:r>
            <a:r>
              <a:rPr lang="en-US" altLang="zh-CN" sz="1800" kern="0" spc="-5" dirty="0">
                <a:latin typeface="微软雅黑 Light"/>
                <a:cs typeface="微软雅黑 Light"/>
              </a:rPr>
              <a:t>eep-A</a:t>
            </a:r>
            <a:r>
              <a:rPr lang="en-US" altLang="zh-CN" sz="1800" kern="0" spc="-10" dirty="0">
                <a:latin typeface="微软雅黑 Light"/>
                <a:cs typeface="微软雅黑 Light"/>
              </a:rPr>
              <a:t>li</a:t>
            </a:r>
            <a:r>
              <a:rPr lang="en-US" altLang="zh-CN" sz="1800" kern="0" spc="-5" dirty="0">
                <a:latin typeface="微软雅黑 Light"/>
                <a:cs typeface="微软雅黑 Light"/>
              </a:rPr>
              <a:t>v</a:t>
            </a:r>
            <a:r>
              <a:rPr lang="en-US" altLang="zh-CN" sz="1800" kern="0" dirty="0">
                <a:latin typeface="微软雅黑 Light"/>
                <a:cs typeface="微软雅黑 Light"/>
              </a:rPr>
              <a:t>e</a:t>
            </a:r>
          </a:p>
          <a:p>
            <a:pPr marL="927100">
              <a:spcBef>
                <a:spcPts val="1205"/>
              </a:spcBef>
              <a:tabLst>
                <a:tab pos="1155065" algn="l"/>
              </a:tabLst>
            </a:pPr>
            <a:r>
              <a:rPr lang="zh-CN" altLang="en-US" sz="1800" kern="0" dirty="0">
                <a:latin typeface="微软雅黑 Light"/>
                <a:cs typeface="微软雅黑 Light"/>
              </a:rPr>
              <a:t>客户端复用连接</a:t>
            </a:r>
          </a:p>
          <a:p>
            <a:pPr marL="927100">
              <a:spcBef>
                <a:spcPts val="1220"/>
              </a:spcBef>
              <a:tabLst>
                <a:tab pos="1155065" algn="l"/>
              </a:tabLst>
            </a:pPr>
            <a:r>
              <a:rPr lang="en-US" altLang="zh-CN" sz="1800" kern="0" dirty="0">
                <a:cs typeface="Arial"/>
              </a:rPr>
              <a:t>•</a:t>
            </a:r>
            <a:r>
              <a:rPr lang="en-US" altLang="zh-CN" sz="1800" kern="0" spc="-5" dirty="0">
                <a:latin typeface="微软雅黑 Light"/>
                <a:cs typeface="微软雅黑 Light"/>
              </a:rPr>
              <a:t>H</a:t>
            </a:r>
            <a:r>
              <a:rPr lang="en-US" altLang="zh-CN" sz="1800" kern="0" spc="45" dirty="0">
                <a:latin typeface="微软雅黑 Light"/>
                <a:cs typeface="微软雅黑 Light"/>
              </a:rPr>
              <a:t>T</a:t>
            </a:r>
            <a:r>
              <a:rPr lang="en-US" altLang="zh-CN" sz="1800" kern="0" dirty="0">
                <a:latin typeface="微软雅黑 Light"/>
                <a:cs typeface="微软雅黑 Light"/>
              </a:rPr>
              <a:t>T</a:t>
            </a:r>
            <a:r>
              <a:rPr lang="en-US" altLang="zh-CN" sz="1800" kern="0" spc="-5" dirty="0">
                <a:latin typeface="微软雅黑 Light"/>
                <a:cs typeface="微软雅黑 Light"/>
              </a:rPr>
              <a:t>P/</a:t>
            </a:r>
            <a:r>
              <a:rPr lang="en-US" altLang="zh-CN" sz="1800" kern="0" spc="-10" dirty="0">
                <a:latin typeface="微软雅黑 Light"/>
                <a:cs typeface="微软雅黑 Light"/>
              </a:rPr>
              <a:t>1</a:t>
            </a:r>
            <a:r>
              <a:rPr lang="en-US" altLang="zh-CN" sz="1800" kern="0" spc="-5" dirty="0">
                <a:latin typeface="微软雅黑 Light"/>
                <a:cs typeface="微软雅黑 Light"/>
              </a:rPr>
              <a:t>.1</a:t>
            </a:r>
            <a:r>
              <a:rPr lang="en-US" altLang="zh-CN" sz="1800" kern="0" dirty="0">
                <a:latin typeface="微软雅黑 Light"/>
                <a:cs typeface="微软雅黑 Light"/>
              </a:rPr>
              <a:t> </a:t>
            </a:r>
            <a:r>
              <a:rPr lang="zh-CN" altLang="en-US" sz="1800" kern="0" dirty="0">
                <a:latin typeface="微软雅黑 Light"/>
                <a:cs typeface="微软雅黑 Light"/>
              </a:rPr>
              <a:t>默认支持长连接</a:t>
            </a:r>
          </a:p>
          <a:p>
            <a:pPr marL="1612900" lvl="2">
              <a:spcBef>
                <a:spcPts val="1185"/>
              </a:spcBef>
              <a:buFont typeface="Arial"/>
              <a:buChar char="•"/>
              <a:tabLst>
                <a:tab pos="1612900" algn="l"/>
              </a:tabLst>
            </a:pPr>
            <a:r>
              <a:rPr lang="en-US" altLang="zh-CN" sz="1800" kern="0" spc="-5" dirty="0">
                <a:latin typeface="微软雅黑 Light"/>
                <a:cs typeface="微软雅黑 Light"/>
              </a:rPr>
              <a:t>C</a:t>
            </a:r>
            <a:r>
              <a:rPr lang="en-US" altLang="zh-CN" sz="1800" kern="0" dirty="0">
                <a:latin typeface="微软雅黑 Light"/>
                <a:cs typeface="微软雅黑 Light"/>
              </a:rPr>
              <a:t>o</a:t>
            </a:r>
            <a:r>
              <a:rPr lang="en-US" altLang="zh-CN" sz="1800" kern="0" spc="-5" dirty="0">
                <a:latin typeface="微软雅黑 Light"/>
                <a:cs typeface="微软雅黑 Light"/>
              </a:rPr>
              <a:t>nnec</a:t>
            </a:r>
            <a:r>
              <a:rPr lang="en-US" altLang="zh-CN" sz="1800" kern="0" dirty="0">
                <a:latin typeface="微软雅黑 Light"/>
                <a:cs typeface="微软雅黑 Light"/>
              </a:rPr>
              <a:t>t</a:t>
            </a:r>
            <a:r>
              <a:rPr lang="en-US" altLang="zh-CN" sz="1800" kern="0" spc="-10" dirty="0">
                <a:latin typeface="微软雅黑 Light"/>
                <a:cs typeface="微软雅黑 Light"/>
              </a:rPr>
              <a:t>i</a:t>
            </a:r>
            <a:r>
              <a:rPr lang="en-US" altLang="zh-CN" sz="1800" kern="0" dirty="0">
                <a:latin typeface="微软雅黑 Light"/>
                <a:cs typeface="微软雅黑 Light"/>
              </a:rPr>
              <a:t>o</a:t>
            </a:r>
            <a:r>
              <a:rPr lang="en-US" altLang="zh-CN" sz="1800" kern="0" spc="-5" dirty="0">
                <a:latin typeface="微软雅黑 Light"/>
                <a:cs typeface="微软雅黑 Light"/>
              </a:rPr>
              <a:t>n: </a:t>
            </a:r>
            <a:r>
              <a:rPr lang="en-US" altLang="zh-CN" sz="1800" kern="0" spc="-40" dirty="0">
                <a:latin typeface="微软雅黑 Light"/>
                <a:cs typeface="微软雅黑 Light"/>
              </a:rPr>
              <a:t>K</a:t>
            </a:r>
            <a:r>
              <a:rPr lang="en-US" altLang="zh-CN" sz="1800" kern="0" spc="-5" dirty="0">
                <a:latin typeface="微软雅黑 Light"/>
                <a:cs typeface="微软雅黑 Light"/>
              </a:rPr>
              <a:t>eep-A</a:t>
            </a:r>
            <a:r>
              <a:rPr lang="en-US" altLang="zh-CN" sz="1800" kern="0" spc="-10" dirty="0">
                <a:latin typeface="微软雅黑 Light"/>
                <a:cs typeface="微软雅黑 Light"/>
              </a:rPr>
              <a:t>li</a:t>
            </a:r>
            <a:r>
              <a:rPr lang="en-US" altLang="zh-CN" sz="1800" kern="0" spc="-5" dirty="0">
                <a:latin typeface="微软雅黑 Light"/>
                <a:cs typeface="微软雅黑 Light"/>
              </a:rPr>
              <a:t>v</a:t>
            </a:r>
            <a:r>
              <a:rPr lang="en-US" altLang="zh-CN" sz="1800" kern="0" dirty="0">
                <a:latin typeface="微软雅黑 Light"/>
                <a:cs typeface="微软雅黑 Light"/>
              </a:rPr>
              <a:t>e</a:t>
            </a:r>
            <a:endParaRPr lang="zh-CN" altLang="en-US" sz="1800" kern="0" dirty="0">
              <a:latin typeface="微软雅黑 Light"/>
              <a:cs typeface="微软雅黑 Light"/>
            </a:endParaRPr>
          </a:p>
          <a:p>
            <a:pPr marL="698500" lvl="1" indent="-228600">
              <a:buFont typeface="Arial"/>
              <a:buChar char="•"/>
              <a:tabLst>
                <a:tab pos="698500" algn="l"/>
              </a:tabLst>
            </a:pPr>
            <a:r>
              <a:rPr lang="en-US" altLang="zh-CN" sz="1800" kern="0" spc="-5" dirty="0">
                <a:latin typeface="微软雅黑 Light"/>
                <a:cs typeface="微软雅黑 Light"/>
              </a:rPr>
              <a:t>C</a:t>
            </a:r>
            <a:r>
              <a:rPr lang="en-US" altLang="zh-CN" sz="1800" kern="0" spc="-10" dirty="0">
                <a:latin typeface="微软雅黑 Light"/>
                <a:cs typeface="微软雅黑 Light"/>
              </a:rPr>
              <a:t>l</a:t>
            </a:r>
            <a:r>
              <a:rPr lang="en-US" altLang="zh-CN" sz="1800" kern="0" spc="-5" dirty="0">
                <a:latin typeface="微软雅黑 Light"/>
                <a:cs typeface="微软雅黑 Light"/>
              </a:rPr>
              <a:t>o</a:t>
            </a:r>
            <a:r>
              <a:rPr lang="en-US" altLang="zh-CN" sz="1800" kern="0" dirty="0">
                <a:latin typeface="微软雅黑 Light"/>
                <a:cs typeface="微软雅黑 Light"/>
              </a:rPr>
              <a:t>s</a:t>
            </a:r>
            <a:r>
              <a:rPr lang="en-US" altLang="zh-CN" sz="1800" kern="0" spc="-5" dirty="0">
                <a:latin typeface="微软雅黑 Light"/>
                <a:cs typeface="微软雅黑 Light"/>
              </a:rPr>
              <a:t>e</a:t>
            </a:r>
            <a:r>
              <a:rPr lang="zh-CN" altLang="en-US" sz="1800" kern="0" dirty="0">
                <a:latin typeface="微软雅黑 Light"/>
                <a:cs typeface="微软雅黑 Light"/>
              </a:rPr>
              <a:t>：短连</a:t>
            </a:r>
            <a:r>
              <a:rPr lang="zh-CN" altLang="en-US" sz="1800" kern="0" spc="5" dirty="0">
                <a:latin typeface="微软雅黑 Light"/>
                <a:cs typeface="微软雅黑 Light"/>
              </a:rPr>
              <a:t>接</a:t>
            </a:r>
            <a:endParaRPr lang="en-US" altLang="zh-CN" sz="1800" kern="0" spc="5" dirty="0">
              <a:latin typeface="微软雅黑 Light"/>
              <a:cs typeface="微软雅黑 Light"/>
            </a:endParaRPr>
          </a:p>
          <a:p>
            <a:pPr marL="127000" indent="0">
              <a:spcBef>
                <a:spcPts val="1315"/>
              </a:spcBef>
              <a:buNone/>
              <a:tabLst>
                <a:tab pos="697865" algn="l"/>
              </a:tabLst>
            </a:pPr>
            <a:r>
              <a:rPr lang="en-US" altLang="zh-CN" sz="1400" kern="0" dirty="0">
                <a:cs typeface="Arial"/>
              </a:rPr>
              <a:t>•</a:t>
            </a:r>
            <a:r>
              <a:rPr lang="zh-CN" altLang="en-US" sz="1400" kern="0" dirty="0">
                <a:latin typeface="微软雅黑 Light"/>
                <a:cs typeface="微软雅黑 Light"/>
              </a:rPr>
              <a:t>对代理服务器的要</a:t>
            </a:r>
            <a:r>
              <a:rPr lang="zh-CN" altLang="en-US" sz="1400" kern="0" spc="5" dirty="0">
                <a:latin typeface="微软雅黑 Light"/>
                <a:cs typeface="微软雅黑 Light"/>
              </a:rPr>
              <a:t>求</a:t>
            </a:r>
            <a:endParaRPr lang="zh-CN" altLang="en-US" sz="1400" kern="0" dirty="0">
              <a:latin typeface="微软雅黑 Light"/>
              <a:cs typeface="微软雅黑 Light"/>
            </a:endParaRPr>
          </a:p>
          <a:p>
            <a:pPr marL="927100" marR="110489" indent="0">
              <a:lnSpc>
                <a:spcPct val="140000"/>
              </a:lnSpc>
              <a:spcBef>
                <a:spcPts val="525"/>
              </a:spcBef>
              <a:buFont typeface="Wingdings" pitchFamily="2" charset="2"/>
              <a:buNone/>
              <a:tabLst>
                <a:tab pos="1155700" algn="l"/>
              </a:tabLst>
            </a:pPr>
            <a:r>
              <a:rPr lang="zh-CN" altLang="en-US" sz="1400" kern="0" dirty="0">
                <a:latin typeface="微软雅黑 Light"/>
                <a:cs typeface="微软雅黑 Light"/>
              </a:rPr>
              <a:t>不转发 </a:t>
            </a:r>
            <a:r>
              <a:rPr lang="en-US" altLang="zh-CN" sz="1400" kern="0" spc="-5" dirty="0">
                <a:latin typeface="微软雅黑 Light"/>
                <a:cs typeface="微软雅黑 Light"/>
              </a:rPr>
              <a:t>Conn</a:t>
            </a:r>
            <a:r>
              <a:rPr lang="en-US" altLang="zh-CN" sz="1400" kern="0" dirty="0">
                <a:latin typeface="微软雅黑 Light"/>
                <a:cs typeface="微软雅黑 Light"/>
              </a:rPr>
              <a:t>ec</a:t>
            </a:r>
            <a:r>
              <a:rPr lang="en-US" altLang="zh-CN" sz="1400" kern="0" spc="-5" dirty="0">
                <a:latin typeface="微软雅黑 Light"/>
                <a:cs typeface="微软雅黑 Light"/>
              </a:rPr>
              <a:t>tio</a:t>
            </a:r>
            <a:r>
              <a:rPr lang="en-US" altLang="zh-CN" sz="1400" kern="0" dirty="0">
                <a:latin typeface="微软雅黑 Light"/>
                <a:cs typeface="微软雅黑 Light"/>
              </a:rPr>
              <a:t>n</a:t>
            </a:r>
            <a:r>
              <a:rPr lang="en-US" altLang="zh-CN" sz="1400" kern="0" spc="-5" dirty="0">
                <a:latin typeface="微软雅黑 Light"/>
                <a:cs typeface="微软雅黑 Light"/>
              </a:rPr>
              <a:t> </a:t>
            </a:r>
            <a:r>
              <a:rPr lang="zh-CN" altLang="en-US" sz="1400" kern="0" dirty="0">
                <a:latin typeface="微软雅黑 Light"/>
                <a:cs typeface="微软雅黑 Light"/>
              </a:rPr>
              <a:t>列出头部，该 头部仅与当前连接相关</a:t>
            </a:r>
          </a:p>
          <a:p>
            <a:endParaRPr lang="zh-CN" altLang="en-US" kern="0" dirty="0"/>
          </a:p>
        </p:txBody>
      </p:sp>
      <p:pic>
        <p:nvPicPr>
          <p:cNvPr id="7" name="图片 6">
            <a:extLst>
              <a:ext uri="{FF2B5EF4-FFF2-40B4-BE49-F238E27FC236}">
                <a16:creationId xmlns:a16="http://schemas.microsoft.com/office/drawing/2014/main" id="{A98035F3-0C83-47F8-85C8-D5D45977DD50}"/>
              </a:ext>
            </a:extLst>
          </p:cNvPr>
          <p:cNvPicPr>
            <a:picLocks noChangeAspect="1"/>
          </p:cNvPicPr>
          <p:nvPr/>
        </p:nvPicPr>
        <p:blipFill>
          <a:blip r:embed="rId2"/>
          <a:stretch>
            <a:fillRect/>
          </a:stretch>
        </p:blipFill>
        <p:spPr>
          <a:xfrm>
            <a:off x="4495800" y="1113672"/>
            <a:ext cx="4354027" cy="4216878"/>
          </a:xfrm>
          <a:prstGeom prst="rect">
            <a:avLst/>
          </a:prstGeom>
        </p:spPr>
      </p:pic>
    </p:spTree>
    <p:extLst>
      <p:ext uri="{BB962C8B-B14F-4D97-AF65-F5344CB8AC3E}">
        <p14:creationId xmlns:p14="http://schemas.microsoft.com/office/powerpoint/2010/main" val="324961419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latin typeface="Times New Roman" pitchFamily="18" charset="0"/>
              </a:rPr>
              <a:t>master_ secret</a:t>
            </a:r>
            <a:r>
              <a:rPr lang="zh-CN" altLang="en-US">
                <a:latin typeface="Times New Roman" pitchFamily="18" charset="0"/>
              </a:rPr>
              <a:t>生成过程</a:t>
            </a:r>
            <a:r>
              <a:rPr lang="zh-CN" altLang="en-US"/>
              <a:t> </a:t>
            </a:r>
          </a:p>
        </p:txBody>
      </p:sp>
      <p:sp>
        <p:nvSpPr>
          <p:cNvPr id="35843"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2B72EF6-00CC-4377-AC62-5389600EB7D6}"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5844"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1157693-162C-457C-BF67-E6887613A6F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90</a:t>
            </a:fld>
            <a:endParaRPr lang="en-US" altLang="zh-CN" sz="1000" b="0">
              <a:solidFill>
                <a:schemeClr val="bg1"/>
              </a:solidFill>
              <a:latin typeface="Verdana" pitchFamily="34" charset="0"/>
              <a:ea typeface="宋体" pitchFamily="2" charset="-122"/>
            </a:endParaRPr>
          </a:p>
        </p:txBody>
      </p:sp>
      <p:sp>
        <p:nvSpPr>
          <p:cNvPr id="35845" name="Rectangle 10"/>
          <p:cNvSpPr>
            <a:spLocks noChangeArrowheads="1"/>
          </p:cNvSpPr>
          <p:nvPr/>
        </p:nvSpPr>
        <p:spPr bwMode="auto">
          <a:xfrm>
            <a:off x="0" y="2314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graphicFrame>
        <p:nvGraphicFramePr>
          <p:cNvPr id="35846" name="Object 9"/>
          <p:cNvGraphicFramePr>
            <a:graphicFrameLocks noChangeAspect="1"/>
          </p:cNvGraphicFramePr>
          <p:nvPr/>
        </p:nvGraphicFramePr>
        <p:xfrm>
          <a:off x="504825" y="1508125"/>
          <a:ext cx="7307263" cy="4697413"/>
        </p:xfrm>
        <a:graphic>
          <a:graphicData uri="http://schemas.openxmlformats.org/presentationml/2006/ole">
            <mc:AlternateContent xmlns:mc="http://schemas.openxmlformats.org/markup-compatibility/2006">
              <mc:Choice xmlns:v="urn:schemas-microsoft-com:vml" Requires="v">
                <p:oleObj spid="_x0000_s35853" name="Visio" r:id="rId3" imgW="4930521" imgH="3166491" progId="Visio.Drawing.11">
                  <p:embed/>
                </p:oleObj>
              </mc:Choice>
              <mc:Fallback>
                <p:oleObj name="Visio" r:id="rId3" imgW="4930521" imgH="3166491"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 y="1508125"/>
                        <a:ext cx="7307263"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）增强</a:t>
            </a:r>
            <a:r>
              <a:rPr lang="en-US" altLang="zh-CN">
                <a:latin typeface="Times New Roman" pitchFamily="18" charset="0"/>
              </a:rPr>
              <a:t>SSL</a:t>
            </a:r>
            <a:r>
              <a:rPr lang="zh-CN" altLang="en-US">
                <a:latin typeface="Times New Roman" pitchFamily="18" charset="0"/>
              </a:rPr>
              <a:t>安全性方法</a:t>
            </a:r>
            <a:r>
              <a:rPr lang="zh-CN" altLang="en-US"/>
              <a:t> </a:t>
            </a:r>
          </a:p>
        </p:txBody>
      </p:sp>
      <p:sp>
        <p:nvSpPr>
          <p:cNvPr id="36867" name="Rectangle 3"/>
          <p:cNvSpPr>
            <a:spLocks noGrp="1" noChangeArrowheads="1"/>
          </p:cNvSpPr>
          <p:nvPr>
            <p:ph idx="1"/>
          </p:nvPr>
        </p:nvSpPr>
        <p:spPr/>
        <p:txBody>
          <a:bodyPr/>
          <a:lstStyle/>
          <a:p>
            <a:pPr eaLnBrk="1" hangingPunct="1">
              <a:lnSpc>
                <a:spcPct val="90000"/>
              </a:lnSpc>
              <a:buFontTx/>
              <a:buNone/>
            </a:pPr>
            <a:r>
              <a:rPr lang="en-US" altLang="zh-CN" dirty="0">
                <a:latin typeface="Times New Roman" pitchFamily="18" charset="0"/>
              </a:rPr>
              <a:t>1</a:t>
            </a:r>
            <a:r>
              <a:rPr lang="zh-CN" altLang="en-US" dirty="0">
                <a:latin typeface="Times New Roman" pitchFamily="18" charset="0"/>
              </a:rPr>
              <a:t>）增强</a:t>
            </a:r>
            <a:r>
              <a:rPr lang="en-US" altLang="zh-CN" dirty="0" err="1">
                <a:latin typeface="Times New Roman" pitchFamily="18" charset="0"/>
              </a:rPr>
              <a:t>master_secret</a:t>
            </a:r>
            <a:r>
              <a:rPr lang="zh-CN" altLang="en-US" dirty="0">
                <a:latin typeface="Times New Roman" pitchFamily="18" charset="0"/>
              </a:rPr>
              <a:t>的保密性</a:t>
            </a:r>
          </a:p>
          <a:p>
            <a:pPr eaLnBrk="1" hangingPunct="1">
              <a:lnSpc>
                <a:spcPct val="90000"/>
              </a:lnSpc>
              <a:buFontTx/>
              <a:buNone/>
            </a:pPr>
            <a:r>
              <a:rPr lang="zh-CN" altLang="en-US" dirty="0">
                <a:latin typeface="Times New Roman" pitchFamily="18" charset="0"/>
              </a:rPr>
              <a:t>    预主密钥的口令加密方法和硬件加密方法。</a:t>
            </a:r>
          </a:p>
          <a:p>
            <a:pPr eaLnBrk="1" hangingPunct="1">
              <a:lnSpc>
                <a:spcPct val="90000"/>
              </a:lnSpc>
              <a:buFontTx/>
              <a:buNone/>
            </a:pPr>
            <a:endParaRPr lang="zh-CN" altLang="en-US" sz="2400" dirty="0">
              <a:latin typeface="Times New Roman" pitchFamily="18" charset="0"/>
            </a:endParaRPr>
          </a:p>
          <a:p>
            <a:pPr eaLnBrk="1" hangingPunct="1">
              <a:lnSpc>
                <a:spcPct val="90000"/>
              </a:lnSpc>
              <a:buFontTx/>
              <a:buNone/>
            </a:pPr>
            <a:r>
              <a:rPr lang="en-US" altLang="zh-CN" dirty="0">
                <a:latin typeface="Times New Roman" pitchFamily="18" charset="0"/>
              </a:rPr>
              <a:t>2</a:t>
            </a:r>
            <a:r>
              <a:rPr lang="zh-CN" altLang="en-US" dirty="0">
                <a:latin typeface="Times New Roman" pitchFamily="18" charset="0"/>
              </a:rPr>
              <a:t>）提高随机数的质量</a:t>
            </a:r>
          </a:p>
          <a:p>
            <a:pPr eaLnBrk="1" hangingPunct="1">
              <a:lnSpc>
                <a:spcPct val="90000"/>
              </a:lnSpc>
              <a:buFontTx/>
              <a:buNone/>
            </a:pPr>
            <a:r>
              <a:rPr lang="zh-CN" altLang="en-US" dirty="0">
                <a:latin typeface="Times New Roman" pitchFamily="18" charset="0"/>
              </a:rPr>
              <a:t>    用硬件随机数发生器产生的随机数作为产生随机数的软件方法</a:t>
            </a:r>
            <a:r>
              <a:rPr lang="en-US" altLang="zh-CN" dirty="0">
                <a:latin typeface="Times New Roman" pitchFamily="18" charset="0"/>
              </a:rPr>
              <a:t>PRNG</a:t>
            </a:r>
            <a:r>
              <a:rPr lang="zh-CN" altLang="en-US" dirty="0">
                <a:latin typeface="Times New Roman" pitchFamily="18" charset="0"/>
              </a:rPr>
              <a:t>的种子</a:t>
            </a:r>
            <a:r>
              <a:rPr lang="zh-CN" altLang="en-US" dirty="0"/>
              <a:t>，</a:t>
            </a:r>
            <a:r>
              <a:rPr lang="zh-CN" altLang="en-US" dirty="0">
                <a:latin typeface="Times New Roman" pitchFamily="18" charset="0"/>
              </a:rPr>
              <a:t>进行高强度的处理。</a:t>
            </a:r>
          </a:p>
          <a:p>
            <a:pPr eaLnBrk="1" hangingPunct="1">
              <a:lnSpc>
                <a:spcPct val="90000"/>
              </a:lnSpc>
              <a:buFontTx/>
              <a:buNone/>
            </a:pPr>
            <a:endParaRPr lang="zh-CN" altLang="en-US" sz="2000" dirty="0">
              <a:latin typeface="Times New Roman" pitchFamily="18" charset="0"/>
            </a:endParaRPr>
          </a:p>
          <a:p>
            <a:pPr eaLnBrk="1" hangingPunct="1">
              <a:lnSpc>
                <a:spcPct val="90000"/>
              </a:lnSpc>
              <a:buFontTx/>
              <a:buNone/>
            </a:pPr>
            <a:r>
              <a:rPr lang="en-US" altLang="zh-CN" dirty="0">
                <a:latin typeface="Times New Roman" pitchFamily="18" charset="0"/>
              </a:rPr>
              <a:t>3</a:t>
            </a:r>
            <a:r>
              <a:rPr lang="zh-CN" altLang="en-US" dirty="0">
                <a:latin typeface="Times New Roman" pitchFamily="18" charset="0"/>
              </a:rPr>
              <a:t>）提高证书</a:t>
            </a:r>
            <a:r>
              <a:rPr lang="en-US" altLang="zh-CN" dirty="0">
                <a:latin typeface="Times New Roman" pitchFamily="18" charset="0"/>
              </a:rPr>
              <a:t>CA</a:t>
            </a:r>
            <a:r>
              <a:rPr lang="zh-CN" altLang="en-US" dirty="0">
                <a:latin typeface="Times New Roman" pitchFamily="18" charset="0"/>
              </a:rPr>
              <a:t>的可靠性</a:t>
            </a:r>
          </a:p>
          <a:p>
            <a:pPr eaLnBrk="1" hangingPunct="1">
              <a:lnSpc>
                <a:spcPct val="90000"/>
              </a:lnSpc>
              <a:buFontTx/>
              <a:buNone/>
            </a:pPr>
            <a:r>
              <a:rPr lang="zh-CN" altLang="en-US" dirty="0">
                <a:latin typeface="Times New Roman" pitchFamily="18" charset="0"/>
              </a:rPr>
              <a:t>    在服务器的认证阶段，</a:t>
            </a:r>
            <a:r>
              <a:rPr lang="en-US" altLang="zh-CN" dirty="0">
                <a:latin typeface="Times New Roman" pitchFamily="18" charset="0"/>
              </a:rPr>
              <a:t>CA</a:t>
            </a:r>
            <a:r>
              <a:rPr lang="zh-CN" altLang="en-US" dirty="0">
                <a:latin typeface="Times New Roman" pitchFamily="18" charset="0"/>
              </a:rPr>
              <a:t>控制所有证书的颁发和有效性判断。</a:t>
            </a:r>
          </a:p>
        </p:txBody>
      </p:sp>
      <p:sp>
        <p:nvSpPr>
          <p:cNvPr id="368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0B9DA5C-AF2B-4DC8-9E6E-CCE05F17DC2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686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1426B6D-A101-492B-A98E-26D830FF04C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91</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latin typeface="Times New Roman" pitchFamily="18" charset="0"/>
              </a:rPr>
              <a:t>12.3.8  OpenSSL</a:t>
            </a:r>
            <a:r>
              <a:rPr lang="zh-CN" altLang="en-US" dirty="0">
                <a:latin typeface="Times New Roman" pitchFamily="18" charset="0"/>
              </a:rPr>
              <a:t>简介</a:t>
            </a:r>
          </a:p>
        </p:txBody>
      </p:sp>
      <p:sp>
        <p:nvSpPr>
          <p:cNvPr id="39939" name="Rectangle 3"/>
          <p:cNvSpPr>
            <a:spLocks noGrp="1" noChangeArrowheads="1"/>
          </p:cNvSpPr>
          <p:nvPr>
            <p:ph idx="1"/>
          </p:nvPr>
        </p:nvSpPr>
        <p:spPr/>
        <p:txBody>
          <a:bodyPr/>
          <a:lstStyle/>
          <a:p>
            <a:pPr eaLnBrk="1" hangingPunct="1">
              <a:buFontTx/>
              <a:buNone/>
            </a:pPr>
            <a:r>
              <a:rPr lang="en-US" altLang="zh-CN">
                <a:latin typeface="Arial" charset="0"/>
                <a:cs typeface="Tahoma" pitchFamily="34" charset="0"/>
              </a:rPr>
              <a:t>•</a:t>
            </a:r>
            <a:r>
              <a:rPr lang="en-US" altLang="zh-CN">
                <a:latin typeface="Times New Roman" pitchFamily="18" charset="0"/>
                <a:cs typeface="Tahoma" pitchFamily="34" charset="0"/>
              </a:rPr>
              <a:t> </a:t>
            </a:r>
            <a:r>
              <a:rPr lang="zh-CN" altLang="en-US">
                <a:latin typeface="Times New Roman" pitchFamily="18" charset="0"/>
              </a:rPr>
              <a:t>唯一免费且具有完整功能的</a:t>
            </a:r>
            <a:r>
              <a:rPr lang="en-US" altLang="zh-CN">
                <a:latin typeface="Times New Roman" pitchFamily="18" charset="0"/>
              </a:rPr>
              <a:t>SSL</a:t>
            </a:r>
            <a:r>
              <a:rPr lang="zh-CN" altLang="en-US">
                <a:latin typeface="Times New Roman" pitchFamily="18" charset="0"/>
              </a:rPr>
              <a:t>实现，用</a:t>
            </a:r>
            <a:r>
              <a:rPr lang="en-US" altLang="zh-CN">
                <a:latin typeface="Times New Roman" pitchFamily="18" charset="0"/>
              </a:rPr>
              <a:t>C</a:t>
            </a:r>
            <a:r>
              <a:rPr lang="zh-CN" altLang="en-US">
                <a:latin typeface="Times New Roman" pitchFamily="18" charset="0"/>
              </a:rPr>
              <a:t>语言开发，能在各种主流平台工作。</a:t>
            </a:r>
          </a:p>
          <a:p>
            <a:pPr eaLnBrk="1" hangingPunct="1">
              <a:buFontTx/>
              <a:buNone/>
            </a:pPr>
            <a:endParaRPr lang="zh-CN" altLang="en-US">
              <a:latin typeface="Times New Roman" pitchFamily="18" charset="0"/>
            </a:endParaRPr>
          </a:p>
          <a:p>
            <a:pPr eaLnBrk="1" hangingPunct="1">
              <a:buFontTx/>
              <a:buNone/>
            </a:pPr>
            <a:r>
              <a:rPr lang="en-US" altLang="zh-CN">
                <a:latin typeface="Arial" charset="0"/>
                <a:cs typeface="Tahoma" pitchFamily="34" charset="0"/>
              </a:rPr>
              <a:t>•</a:t>
            </a:r>
            <a:r>
              <a:rPr lang="en-US" altLang="zh-CN">
                <a:latin typeface="Times New Roman" pitchFamily="18" charset="0"/>
                <a:cs typeface="Tahoma" pitchFamily="34" charset="0"/>
              </a:rPr>
              <a:t> </a:t>
            </a:r>
            <a:r>
              <a:rPr lang="en-US" altLang="zh-CN">
                <a:latin typeface="Times New Roman" pitchFamily="18" charset="0"/>
              </a:rPr>
              <a:t>OpenSSL</a:t>
            </a:r>
            <a:r>
              <a:rPr lang="zh-CN" altLang="en-US">
                <a:latin typeface="Times New Roman" pitchFamily="18" charset="0"/>
              </a:rPr>
              <a:t>项目实现</a:t>
            </a:r>
            <a:r>
              <a:rPr lang="en-US" altLang="zh-CN">
                <a:latin typeface="Times New Roman" pitchFamily="18" charset="0"/>
              </a:rPr>
              <a:t>SSL v2/v3</a:t>
            </a:r>
            <a:r>
              <a:rPr lang="zh-CN" altLang="en-US">
                <a:latin typeface="Times New Roman" pitchFamily="18" charset="0"/>
              </a:rPr>
              <a:t>和</a:t>
            </a:r>
            <a:r>
              <a:rPr lang="en-US" altLang="zh-CN">
                <a:latin typeface="Times New Roman" pitchFamily="18" charset="0"/>
              </a:rPr>
              <a:t>TLS v1</a:t>
            </a:r>
            <a:r>
              <a:rPr lang="zh-CN" altLang="en-US">
                <a:latin typeface="Times New Roman" pitchFamily="18" charset="0"/>
              </a:rPr>
              <a:t>以及一个强大通用的密码库。</a:t>
            </a:r>
          </a:p>
          <a:p>
            <a:pPr eaLnBrk="1" hangingPunct="1">
              <a:buFontTx/>
              <a:buNone/>
            </a:pPr>
            <a:endParaRPr lang="zh-CN" altLang="en-US">
              <a:latin typeface="Times New Roman" pitchFamily="18" charset="0"/>
            </a:endParaRPr>
          </a:p>
          <a:p>
            <a:pPr eaLnBrk="1" hangingPunct="1">
              <a:buFontTx/>
              <a:buNone/>
            </a:pPr>
            <a:r>
              <a:rPr lang="en-US" altLang="zh-CN">
                <a:latin typeface="Arial" charset="0"/>
                <a:cs typeface="Tahoma" pitchFamily="34" charset="0"/>
              </a:rPr>
              <a:t>•</a:t>
            </a:r>
            <a:r>
              <a:rPr lang="en-US" altLang="zh-CN">
                <a:latin typeface="Times New Roman" pitchFamily="18" charset="0"/>
                <a:cs typeface="Tahoma" pitchFamily="34" charset="0"/>
              </a:rPr>
              <a:t> </a:t>
            </a:r>
            <a:r>
              <a:rPr lang="en-US" altLang="zh-CN">
                <a:latin typeface="Times New Roman" pitchFamily="18" charset="0"/>
              </a:rPr>
              <a:t>VOIP</a:t>
            </a:r>
            <a:r>
              <a:rPr lang="zh-CN" altLang="en-US">
                <a:latin typeface="Times New Roman" pitchFamily="18" charset="0"/>
              </a:rPr>
              <a:t>的</a:t>
            </a:r>
            <a:r>
              <a:rPr lang="en-US" altLang="zh-CN">
                <a:latin typeface="Times New Roman" pitchFamily="18" charset="0"/>
              </a:rPr>
              <a:t>OpenH323</a:t>
            </a:r>
            <a:r>
              <a:rPr lang="zh-CN" altLang="en-US">
                <a:latin typeface="Times New Roman" pitchFamily="18" charset="0"/>
              </a:rPr>
              <a:t>协议、</a:t>
            </a:r>
            <a:r>
              <a:rPr lang="en-US" altLang="zh-CN">
                <a:latin typeface="Times New Roman" pitchFamily="18" charset="0"/>
              </a:rPr>
              <a:t>Apache</a:t>
            </a:r>
            <a:r>
              <a:rPr lang="zh-CN" altLang="en-US">
                <a:latin typeface="Times New Roman" pitchFamily="18" charset="0"/>
              </a:rPr>
              <a:t>服务器、</a:t>
            </a:r>
            <a:r>
              <a:rPr lang="en-US" altLang="zh-CN">
                <a:latin typeface="Times New Roman" pitchFamily="18" charset="0"/>
              </a:rPr>
              <a:t>Linux</a:t>
            </a:r>
            <a:r>
              <a:rPr lang="zh-CN" altLang="en-US">
                <a:latin typeface="Times New Roman" pitchFamily="18" charset="0"/>
              </a:rPr>
              <a:t>安全模块的安全部分都使用</a:t>
            </a:r>
            <a:r>
              <a:rPr lang="en-US" altLang="zh-CN">
                <a:latin typeface="Times New Roman" pitchFamily="18" charset="0"/>
              </a:rPr>
              <a:t>OpenSSL</a:t>
            </a:r>
            <a:r>
              <a:rPr lang="zh-CN" altLang="en-US">
                <a:latin typeface="Times New Roman" pitchFamily="18" charset="0"/>
              </a:rPr>
              <a:t>的库。 </a:t>
            </a:r>
          </a:p>
        </p:txBody>
      </p:sp>
      <p:sp>
        <p:nvSpPr>
          <p:cNvPr id="3994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FF0DFA7-476E-4B3A-AF43-F838FE98E1E7}"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3994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16CDAAA-CF26-4BF9-BCD5-529BB28D02C7}"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92</a:t>
            </a:fld>
            <a:endParaRPr lang="en-US" altLang="zh-CN" sz="1000" b="0">
              <a:solidFill>
                <a:schemeClr val="bg1"/>
              </a:solidFill>
              <a:latin typeface="Verdana" pitchFamily="34" charset="0"/>
              <a:ea typeface="宋体" pitchFamily="2" charset="-122"/>
            </a:endParaRPr>
          </a:p>
        </p:txBody>
      </p:sp>
      <p:sp>
        <p:nvSpPr>
          <p:cNvPr id="39942"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latin typeface="Times New Roman" pitchFamily="18" charset="0"/>
              </a:rPr>
              <a:t>OpenSSL</a:t>
            </a:r>
            <a:r>
              <a:rPr lang="zh-CN" altLang="en-US">
                <a:latin typeface="Times New Roman" pitchFamily="18" charset="0"/>
              </a:rPr>
              <a:t>的优缺点</a:t>
            </a:r>
            <a:endParaRPr lang="zh-CN" altLang="en-US"/>
          </a:p>
        </p:txBody>
      </p:sp>
      <p:sp>
        <p:nvSpPr>
          <p:cNvPr id="46083" name="Rectangle 3"/>
          <p:cNvSpPr>
            <a:spLocks noGrp="1" noChangeArrowheads="1"/>
          </p:cNvSpPr>
          <p:nvPr>
            <p:ph idx="1"/>
          </p:nvPr>
        </p:nvSpPr>
        <p:spPr/>
        <p:txBody>
          <a:bodyPr/>
          <a:lstStyle/>
          <a:p>
            <a:pPr eaLnBrk="1" hangingPunct="1">
              <a:lnSpc>
                <a:spcPct val="90000"/>
              </a:lnSpc>
              <a:buFontTx/>
              <a:buNone/>
            </a:pPr>
            <a:r>
              <a:rPr lang="en-US" altLang="zh-CN">
                <a:latin typeface="Times New Roman" pitchFamily="18" charset="0"/>
              </a:rPr>
              <a:t>① </a:t>
            </a:r>
            <a:r>
              <a:rPr lang="zh-CN" altLang="en-US">
                <a:latin typeface="Times New Roman" pitchFamily="18" charset="0"/>
              </a:rPr>
              <a:t>采用</a:t>
            </a:r>
            <a:r>
              <a:rPr lang="en-US" altLang="zh-CN">
                <a:latin typeface="Times New Roman" pitchFamily="18" charset="0"/>
              </a:rPr>
              <a:t>C</a:t>
            </a:r>
            <a:r>
              <a:rPr lang="zh-CN" altLang="en-US">
                <a:latin typeface="Times New Roman" pitchFamily="18" charset="0"/>
              </a:rPr>
              <a:t>语言开发，支持多种操作系统，可移植性好，功能全面。</a:t>
            </a:r>
          </a:p>
          <a:p>
            <a:pPr eaLnBrk="1" hangingPunct="1">
              <a:lnSpc>
                <a:spcPct val="90000"/>
              </a:lnSpc>
              <a:buFontTx/>
              <a:buNone/>
            </a:pPr>
            <a:r>
              <a:rPr lang="zh-CN" altLang="en-US">
                <a:latin typeface="Times New Roman" pitchFamily="18" charset="0"/>
              </a:rPr>
              <a:t>② 开放源代码，可根据自己的需要进行修改。</a:t>
            </a:r>
          </a:p>
          <a:p>
            <a:pPr eaLnBrk="1" hangingPunct="1">
              <a:lnSpc>
                <a:spcPct val="90000"/>
              </a:lnSpc>
              <a:buFontTx/>
              <a:buNone/>
            </a:pPr>
            <a:r>
              <a:rPr lang="zh-CN" altLang="en-US">
                <a:latin typeface="Times New Roman" pitchFamily="18" charset="0"/>
              </a:rPr>
              <a:t>③ 具备应用程序，能直接使用或二次开发。</a:t>
            </a:r>
          </a:p>
          <a:p>
            <a:pPr eaLnBrk="1" hangingPunct="1">
              <a:lnSpc>
                <a:spcPct val="90000"/>
              </a:lnSpc>
              <a:buFontTx/>
              <a:buNone/>
            </a:pPr>
            <a:r>
              <a:rPr lang="zh-CN" altLang="en-US">
                <a:latin typeface="Times New Roman" pitchFamily="18" charset="0"/>
              </a:rPr>
              <a:t>④ 免费使用。</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latin typeface="Times New Roman" pitchFamily="18" charset="0"/>
              </a:rPr>
              <a:t>① 对于初学者有一定的困难，也不利于代码剥离。</a:t>
            </a:r>
          </a:p>
          <a:p>
            <a:pPr eaLnBrk="1" hangingPunct="1">
              <a:lnSpc>
                <a:spcPct val="90000"/>
              </a:lnSpc>
              <a:buFontTx/>
              <a:buNone/>
            </a:pPr>
            <a:r>
              <a:rPr lang="zh-CN" altLang="en-US">
                <a:latin typeface="Times New Roman" pitchFamily="18" charset="0"/>
              </a:rPr>
              <a:t>② 文档不全面，增加了使用的困难性。</a:t>
            </a:r>
          </a:p>
        </p:txBody>
      </p:sp>
      <p:sp>
        <p:nvSpPr>
          <p:cNvPr id="4608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294B0A9-F293-4009-9D8B-F21B3AEE5754}"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2024/5/27</a:t>
            </a:fld>
            <a:endParaRPr lang="en-US" altLang="zh-CN" sz="1000">
              <a:solidFill>
                <a:schemeClr val="bg1"/>
              </a:solidFill>
              <a:latin typeface="Verdana" pitchFamily="34" charset="0"/>
              <a:ea typeface="宋体" pitchFamily="2" charset="-122"/>
            </a:endParaRPr>
          </a:p>
        </p:txBody>
      </p:sp>
      <p:sp>
        <p:nvSpPr>
          <p:cNvPr id="4608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4F9E3AB-B75F-4842-BE77-2C7B652BA7D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93</a:t>
            </a:fld>
            <a:endParaRPr lang="en-US" altLang="zh-CN" sz="1000" b="0">
              <a:solidFill>
                <a:schemeClr val="bg1"/>
              </a:solidFill>
              <a:latin typeface="Verdana" pitchFamily="34" charset="0"/>
              <a:ea typeface="宋体" pitchFamily="2" charset="-122"/>
            </a:endParaRPr>
          </a:p>
        </p:txBody>
      </p:sp>
      <p:sp>
        <p:nvSpPr>
          <p:cNvPr id="46086"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theme/theme1.xml><?xml version="1.0" encoding="utf-8"?>
<a:theme xmlns:a="http://schemas.openxmlformats.org/drawingml/2006/main" name="主题2">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主题2</Template>
  <TotalTime>2219</TotalTime>
  <Words>7410</Words>
  <Application>Microsoft Office PowerPoint</Application>
  <PresentationFormat>全屏显示(4:3)</PresentationFormat>
  <Paragraphs>870</Paragraphs>
  <Slides>93</Slides>
  <Notes>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10" baseType="lpstr">
      <vt:lpstr>-apple-system</vt:lpstr>
      <vt:lpstr>Menlo</vt:lpstr>
      <vt:lpstr>NewBaskerville-Roman</vt:lpstr>
      <vt:lpstr>pingfang SC</vt:lpstr>
      <vt:lpstr>pingfang SC</vt:lpstr>
      <vt:lpstr>等线</vt:lpstr>
      <vt:lpstr>黑体</vt:lpstr>
      <vt:lpstr>宋体</vt:lpstr>
      <vt:lpstr>微软雅黑</vt:lpstr>
      <vt:lpstr>微软雅黑 Light</vt:lpstr>
      <vt:lpstr>Arial</vt:lpstr>
      <vt:lpstr>Bookman Old Style</vt:lpstr>
      <vt:lpstr>Times New Roman</vt:lpstr>
      <vt:lpstr>Verdana</vt:lpstr>
      <vt:lpstr>Wingdings</vt:lpstr>
      <vt:lpstr>主题2</vt:lpstr>
      <vt:lpstr>Visio</vt:lpstr>
      <vt:lpstr>第12章  Web安全 </vt:lpstr>
      <vt:lpstr>主要内容</vt:lpstr>
      <vt:lpstr>C/S模式</vt:lpstr>
      <vt:lpstr>Web服务</vt:lpstr>
      <vt:lpstr>浏览器发起 HTTP 请求的典型场景</vt:lpstr>
      <vt:lpstr>HTTP特点</vt:lpstr>
      <vt:lpstr>HTTP主要不足</vt:lpstr>
      <vt:lpstr>HTTP 解决了什么问题</vt:lpstr>
      <vt:lpstr>短连接与长连接</vt:lpstr>
      <vt:lpstr>Cookie</vt:lpstr>
      <vt:lpstr>Cookie</vt:lpstr>
      <vt:lpstr> HTTP1.0和HTTP1.1 </vt:lpstr>
      <vt:lpstr>HTTP1.x缺陷 </vt:lpstr>
      <vt:lpstr>HTTP/1.1 为了解决性能问题做过的努力</vt:lpstr>
      <vt:lpstr>解决 HTTP/1 性能问题的 HTTP/2</vt:lpstr>
      <vt:lpstr>多路复用带来的提升</vt:lpstr>
      <vt:lpstr>HTTP/1.x &amp; HTTP/2 PUSH</vt:lpstr>
      <vt:lpstr>HTTP/2 的流</vt:lpstr>
      <vt:lpstr>HTTP/2 PUSH 实现</vt:lpstr>
      <vt:lpstr>PowerPoint 演示文稿</vt:lpstr>
      <vt:lpstr>PowerPoint 演示文稿</vt:lpstr>
      <vt:lpstr>HTTP/2 support  </vt:lpstr>
      <vt:lpstr>HTTP/2 是不是必须基于 TLS/SSL 协议？</vt:lpstr>
      <vt:lpstr>服务器推送的价值</vt:lpstr>
      <vt:lpstr>当获取 HTML 后，需要 CSS 资源时</vt:lpstr>
      <vt:lpstr>PowerPoint 演示文稿</vt:lpstr>
      <vt:lpstr>Google Analytics HTTP/1.x  HTTP/2</vt:lpstr>
      <vt:lpstr>HTTP/3</vt:lpstr>
      <vt:lpstr>Web应用程序体系结构</vt:lpstr>
      <vt:lpstr>Web应用体系结构潜在弱点</vt:lpstr>
      <vt:lpstr>Web应用体系结构潜在弱点</vt:lpstr>
      <vt:lpstr>Web应用安全</vt:lpstr>
      <vt:lpstr>HTTP协议安全问题</vt:lpstr>
      <vt:lpstr>中间盒子</vt:lpstr>
      <vt:lpstr>12.1  Web安全威胁 </vt:lpstr>
      <vt:lpstr>Web安全威胁的分类</vt:lpstr>
      <vt:lpstr>XSS:Cross Site Scripting</vt:lpstr>
      <vt:lpstr>XSS:常见的 XSS 注入点</vt:lpstr>
      <vt:lpstr>XSS:CSP</vt:lpstr>
      <vt:lpstr>CSRF（Cross-Site Request Forgery，跨站请求伪造）</vt:lpstr>
      <vt:lpstr>SQL 注入攻击</vt:lpstr>
      <vt:lpstr>Web安全威胁与对策 </vt:lpstr>
      <vt:lpstr>12.1.1  对Web服务器的安全威胁 </vt:lpstr>
      <vt:lpstr>12.1.2  对Web浏览器的安全威胁 </vt:lpstr>
      <vt:lpstr>12.1.3  对通信信道的安全威胁 </vt:lpstr>
      <vt:lpstr>HTTPS</vt:lpstr>
      <vt:lpstr>HTTPS</vt:lpstr>
      <vt:lpstr>HTTPS的优化</vt:lpstr>
      <vt:lpstr>迁移到HTTPS</vt:lpstr>
      <vt:lpstr>多路复用与 TCP 的队头阻塞问题</vt:lpstr>
      <vt:lpstr>12.2  Web安全的实现方法 基于网络层实现Web安全 </vt:lpstr>
      <vt:lpstr>基于传输层实现Web安全 </vt:lpstr>
      <vt:lpstr>基于应用层实现Web安全 </vt:lpstr>
      <vt:lpstr>12.3  SSL协议 </vt:lpstr>
      <vt:lpstr>SSL协议栈 </vt:lpstr>
      <vt:lpstr>SSL实现的安全服务</vt:lpstr>
      <vt:lpstr>SSH/TLS里程牌 </vt:lpstr>
      <vt:lpstr>12.3  TLS协议</vt:lpstr>
      <vt:lpstr>TLS的目标 </vt:lpstr>
      <vt:lpstr>SSL/TLS协议</vt:lpstr>
      <vt:lpstr>12.3  SSL/TLS协议 </vt:lpstr>
      <vt:lpstr>TLS/SSL 发展</vt:lpstr>
      <vt:lpstr>TLS 1.3</vt:lpstr>
      <vt:lpstr>TLS协议</vt:lpstr>
      <vt:lpstr>TLS/SSL工作原理</vt:lpstr>
      <vt:lpstr>12.3.5  SSL握手协议</vt:lpstr>
      <vt:lpstr>SSL握手消息及参数 </vt:lpstr>
      <vt:lpstr>Handshake Protocol</vt:lpstr>
      <vt:lpstr>握手协议的Hello阶段</vt:lpstr>
      <vt:lpstr>Certificate消息</vt:lpstr>
      <vt:lpstr>SSL/TLS中的预主密钥、主密钥和会话密钥 </vt:lpstr>
      <vt:lpstr>TLS 预主密钥、主密钥和会话密钥</vt:lpstr>
      <vt:lpstr>TLS预主密钥、主密钥和会话密钥</vt:lpstr>
      <vt:lpstr>ECDH</vt:lpstr>
      <vt:lpstr>SSH登录</vt:lpstr>
      <vt:lpstr> TLS预主密钥、主密钥和会话密钥</vt:lpstr>
      <vt:lpstr>握手协议的Key Agreement阶段</vt:lpstr>
      <vt:lpstr>12.3.2  更改密码规格协议 </vt:lpstr>
      <vt:lpstr>Cipher Suite</vt:lpstr>
      <vt:lpstr>SSL的握手过程 </vt:lpstr>
      <vt:lpstr>Cipher Suite</vt:lpstr>
      <vt:lpstr>SSL的认证和不可否认性</vt:lpstr>
      <vt:lpstr>12.3.3  警告协议 </vt:lpstr>
      <vt:lpstr>12.3.4  SSL记录协议</vt:lpstr>
      <vt:lpstr>SSL记录协议的操作步骤 </vt:lpstr>
      <vt:lpstr>SSL记录头 </vt:lpstr>
      <vt:lpstr>握手协议的Finished阶段</vt:lpstr>
      <vt:lpstr>12.3.6  SSL的安全性分析</vt:lpstr>
      <vt:lpstr>PowerPoint 演示文稿</vt:lpstr>
      <vt:lpstr>master_ secret生成过程 </vt:lpstr>
      <vt:lpstr>（2）增强SSL安全性方法 </vt:lpstr>
      <vt:lpstr>12.3.8  OpenSSL简介</vt:lpstr>
      <vt:lpstr>OpenSSL的优缺点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网络安全基础</dc:title>
  <dc:creator>island</dc:creator>
  <cp:lastModifiedBy>家红 杨</cp:lastModifiedBy>
  <cp:revision>805</cp:revision>
  <dcterms:created xsi:type="dcterms:W3CDTF">2009-12-20T02:51:39Z</dcterms:created>
  <dcterms:modified xsi:type="dcterms:W3CDTF">2024-05-27T05:20:30Z</dcterms:modified>
</cp:coreProperties>
</file>